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90"/>
  </p:notesMasterIdLst>
  <p:handoutMasterIdLst>
    <p:handoutMasterId r:id="rId91"/>
  </p:handoutMasterIdLst>
  <p:sldIdLst>
    <p:sldId id="273" r:id="rId5"/>
    <p:sldId id="510" r:id="rId6"/>
    <p:sldId id="447" r:id="rId7"/>
    <p:sldId id="506" r:id="rId8"/>
    <p:sldId id="810" r:id="rId9"/>
    <p:sldId id="508" r:id="rId10"/>
    <p:sldId id="796" r:id="rId11"/>
    <p:sldId id="811" r:id="rId12"/>
    <p:sldId id="812" r:id="rId13"/>
    <p:sldId id="813" r:id="rId14"/>
    <p:sldId id="777" r:id="rId15"/>
    <p:sldId id="814" r:id="rId16"/>
    <p:sldId id="509" r:id="rId17"/>
    <p:sldId id="821" r:id="rId18"/>
    <p:sldId id="795" r:id="rId19"/>
    <p:sldId id="815" r:id="rId20"/>
    <p:sldId id="772" r:id="rId21"/>
    <p:sldId id="500" r:id="rId22"/>
    <p:sldId id="791" r:id="rId23"/>
    <p:sldId id="776" r:id="rId24"/>
    <p:sldId id="775" r:id="rId25"/>
    <p:sldId id="807" r:id="rId26"/>
    <p:sldId id="765" r:id="rId27"/>
    <p:sldId id="285" r:id="rId28"/>
    <p:sldId id="805" r:id="rId29"/>
    <p:sldId id="816" r:id="rId30"/>
    <p:sldId id="774" r:id="rId31"/>
    <p:sldId id="806" r:id="rId32"/>
    <p:sldId id="773" r:id="rId33"/>
    <p:sldId id="817" r:id="rId34"/>
    <p:sldId id="771" r:id="rId35"/>
    <p:sldId id="455" r:id="rId36"/>
    <p:sldId id="497" r:id="rId37"/>
    <p:sldId id="501" r:id="rId38"/>
    <p:sldId id="499" r:id="rId39"/>
    <p:sldId id="770" r:id="rId40"/>
    <p:sldId id="525" r:id="rId41"/>
    <p:sldId id="534" r:id="rId42"/>
    <p:sldId id="546" r:id="rId43"/>
    <p:sldId id="566" r:id="rId44"/>
    <p:sldId id="800" r:id="rId45"/>
    <p:sldId id="818" r:id="rId46"/>
    <p:sldId id="609" r:id="rId47"/>
    <p:sldId id="613" r:id="rId48"/>
    <p:sldId id="801" r:id="rId49"/>
    <p:sldId id="667" r:id="rId50"/>
    <p:sldId id="504" r:id="rId51"/>
    <p:sldId id="672" r:id="rId52"/>
    <p:sldId id="802" r:id="rId53"/>
    <p:sldId id="794" r:id="rId54"/>
    <p:sldId id="803" r:id="rId55"/>
    <p:sldId id="761" r:id="rId56"/>
    <p:sldId id="762" r:id="rId57"/>
    <p:sldId id="763" r:id="rId58"/>
    <p:sldId id="769" r:id="rId59"/>
    <p:sldId id="272" r:id="rId60"/>
    <p:sldId id="819" r:id="rId61"/>
    <p:sldId id="767" r:id="rId62"/>
    <p:sldId id="799" r:id="rId63"/>
    <p:sldId id="804" r:id="rId64"/>
    <p:sldId id="764" r:id="rId65"/>
    <p:sldId id="271" r:id="rId66"/>
    <p:sldId id="792" r:id="rId67"/>
    <p:sldId id="797" r:id="rId68"/>
    <p:sldId id="820" r:id="rId69"/>
    <p:sldId id="780" r:id="rId70"/>
    <p:sldId id="782" r:id="rId71"/>
    <p:sldId id="768" r:id="rId72"/>
    <p:sldId id="778" r:id="rId73"/>
    <p:sldId id="264" r:id="rId74"/>
    <p:sldId id="505" r:id="rId75"/>
    <p:sldId id="503" r:id="rId76"/>
    <p:sldId id="278" r:id="rId77"/>
    <p:sldId id="808" r:id="rId78"/>
    <p:sldId id="809" r:id="rId79"/>
    <p:sldId id="781" r:id="rId80"/>
    <p:sldId id="783" r:id="rId81"/>
    <p:sldId id="784" r:id="rId82"/>
    <p:sldId id="785" r:id="rId83"/>
    <p:sldId id="786" r:id="rId84"/>
    <p:sldId id="787" r:id="rId85"/>
    <p:sldId id="788" r:id="rId86"/>
    <p:sldId id="789" r:id="rId87"/>
    <p:sldId id="790" r:id="rId88"/>
    <p:sldId id="496" r:id="rId8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3300"/>
    <a:srgbClr val="00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EBD95-1E04-4E89-AD60-40D0843BE87E}" v="1" dt="2023-01-19T23:48:32.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71516" autoAdjust="0"/>
  </p:normalViewPr>
  <p:slideViewPr>
    <p:cSldViewPr>
      <p:cViewPr varScale="1">
        <p:scale>
          <a:sx n="75" d="100"/>
          <a:sy n="75" d="100"/>
        </p:scale>
        <p:origin x="1866" y="60"/>
      </p:cViewPr>
      <p:guideLst>
        <p:guide orient="horz" pos="2160"/>
        <p:guide pos="2880"/>
      </p:guideLst>
    </p:cSldViewPr>
  </p:slideViewPr>
  <p:outlineViewPr>
    <p:cViewPr>
      <p:scale>
        <a:sx n="33" d="100"/>
        <a:sy n="33" d="100"/>
      </p:scale>
      <p:origin x="0" y="15870"/>
    </p:cViewPr>
  </p:outlineViewPr>
  <p:notesTextViewPr>
    <p:cViewPr>
      <p:scale>
        <a:sx n="100" d="100"/>
        <a:sy n="100" d="100"/>
      </p:scale>
      <p:origin x="0" y="0"/>
    </p:cViewPr>
  </p:notesTextViewPr>
  <p:sorterViewPr>
    <p:cViewPr varScale="1">
      <p:scale>
        <a:sx n="100" d="100"/>
        <a:sy n="100" d="100"/>
      </p:scale>
      <p:origin x="0" y="-7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J. Elliott" userId="bdc1f311ae670521" providerId="LiveId" clId="{14EEBD95-1E04-4E89-AD60-40D0843BE87E}"/>
    <pc:docChg chg="modSld">
      <pc:chgData name="T.J. Elliott" userId="bdc1f311ae670521" providerId="LiveId" clId="{14EEBD95-1E04-4E89-AD60-40D0843BE87E}" dt="2023-01-19T23:48:32.421" v="0" actId="164"/>
      <pc:docMkLst>
        <pc:docMk/>
      </pc:docMkLst>
      <pc:sldChg chg="addSp modSp">
        <pc:chgData name="T.J. Elliott" userId="bdc1f311ae670521" providerId="LiveId" clId="{14EEBD95-1E04-4E89-AD60-40D0843BE87E}" dt="2023-01-19T23:48:32.421" v="0" actId="164"/>
        <pc:sldMkLst>
          <pc:docMk/>
          <pc:sldMk cId="0" sldId="777"/>
        </pc:sldMkLst>
        <pc:spChg chg="mod">
          <ac:chgData name="T.J. Elliott" userId="bdc1f311ae670521" providerId="LiveId" clId="{14EEBD95-1E04-4E89-AD60-40D0843BE87E}" dt="2023-01-19T23:48:32.421" v="0" actId="164"/>
          <ac:spMkLst>
            <pc:docMk/>
            <pc:sldMk cId="0" sldId="777"/>
            <ac:spMk id="4" creationId="{00000000-0000-0000-0000-000000000000}"/>
          </ac:spMkLst>
        </pc:spChg>
        <pc:spChg chg="mod">
          <ac:chgData name="T.J. Elliott" userId="bdc1f311ae670521" providerId="LiveId" clId="{14EEBD95-1E04-4E89-AD60-40D0843BE87E}" dt="2023-01-19T23:48:32.421" v="0" actId="164"/>
          <ac:spMkLst>
            <pc:docMk/>
            <pc:sldMk cId="0" sldId="777"/>
            <ac:spMk id="6" creationId="{00000000-0000-0000-0000-000000000000}"/>
          </ac:spMkLst>
        </pc:spChg>
        <pc:spChg chg="mod">
          <ac:chgData name="T.J. Elliott" userId="bdc1f311ae670521" providerId="LiveId" clId="{14EEBD95-1E04-4E89-AD60-40D0843BE87E}" dt="2023-01-19T23:48:32.421" v="0" actId="164"/>
          <ac:spMkLst>
            <pc:docMk/>
            <pc:sldMk cId="0" sldId="777"/>
            <ac:spMk id="7" creationId="{00000000-0000-0000-0000-000000000000}"/>
          </ac:spMkLst>
        </pc:spChg>
        <pc:spChg chg="mod">
          <ac:chgData name="T.J. Elliott" userId="bdc1f311ae670521" providerId="LiveId" clId="{14EEBD95-1E04-4E89-AD60-40D0843BE87E}" dt="2023-01-19T23:48:32.421" v="0" actId="164"/>
          <ac:spMkLst>
            <pc:docMk/>
            <pc:sldMk cId="0" sldId="777"/>
            <ac:spMk id="9" creationId="{00000000-0000-0000-0000-000000000000}"/>
          </ac:spMkLst>
        </pc:spChg>
        <pc:spChg chg="mod">
          <ac:chgData name="T.J. Elliott" userId="bdc1f311ae670521" providerId="LiveId" clId="{14EEBD95-1E04-4E89-AD60-40D0843BE87E}" dt="2023-01-19T23:48:32.421" v="0" actId="164"/>
          <ac:spMkLst>
            <pc:docMk/>
            <pc:sldMk cId="0" sldId="777"/>
            <ac:spMk id="12" creationId="{00000000-0000-0000-0000-000000000000}"/>
          </ac:spMkLst>
        </pc:spChg>
        <pc:spChg chg="mod">
          <ac:chgData name="T.J. Elliott" userId="bdc1f311ae670521" providerId="LiveId" clId="{14EEBD95-1E04-4E89-AD60-40D0843BE87E}" dt="2023-01-19T23:48:32.421" v="0" actId="164"/>
          <ac:spMkLst>
            <pc:docMk/>
            <pc:sldMk cId="0" sldId="777"/>
            <ac:spMk id="13" creationId="{00000000-0000-0000-0000-000000000000}"/>
          </ac:spMkLst>
        </pc:spChg>
        <pc:spChg chg="mod">
          <ac:chgData name="T.J. Elliott" userId="bdc1f311ae670521" providerId="LiveId" clId="{14EEBD95-1E04-4E89-AD60-40D0843BE87E}" dt="2023-01-19T23:48:32.421" v="0" actId="164"/>
          <ac:spMkLst>
            <pc:docMk/>
            <pc:sldMk cId="0" sldId="777"/>
            <ac:spMk id="15" creationId="{00000000-0000-0000-0000-000000000000}"/>
          </ac:spMkLst>
        </pc:spChg>
        <pc:spChg chg="mod">
          <ac:chgData name="T.J. Elliott" userId="bdc1f311ae670521" providerId="LiveId" clId="{14EEBD95-1E04-4E89-AD60-40D0843BE87E}" dt="2023-01-19T23:48:32.421" v="0" actId="164"/>
          <ac:spMkLst>
            <pc:docMk/>
            <pc:sldMk cId="0" sldId="777"/>
            <ac:spMk id="2051" creationId="{00000000-0000-0000-0000-000000000000}"/>
          </ac:spMkLst>
        </pc:spChg>
        <pc:spChg chg="mod">
          <ac:chgData name="T.J. Elliott" userId="bdc1f311ae670521" providerId="LiveId" clId="{14EEBD95-1E04-4E89-AD60-40D0843BE87E}" dt="2023-01-19T23:48:32.421" v="0" actId="164"/>
          <ac:spMkLst>
            <pc:docMk/>
            <pc:sldMk cId="0" sldId="777"/>
            <ac:spMk id="2054" creationId="{00000000-0000-0000-0000-000000000000}"/>
          </ac:spMkLst>
        </pc:spChg>
        <pc:spChg chg="mod">
          <ac:chgData name="T.J. Elliott" userId="bdc1f311ae670521" providerId="LiveId" clId="{14EEBD95-1E04-4E89-AD60-40D0843BE87E}" dt="2023-01-19T23:48:32.421" v="0" actId="164"/>
          <ac:spMkLst>
            <pc:docMk/>
            <pc:sldMk cId="0" sldId="777"/>
            <ac:spMk id="2056" creationId="{00000000-0000-0000-0000-000000000000}"/>
          </ac:spMkLst>
        </pc:spChg>
        <pc:spChg chg="mod">
          <ac:chgData name="T.J. Elliott" userId="bdc1f311ae670521" providerId="LiveId" clId="{14EEBD95-1E04-4E89-AD60-40D0843BE87E}" dt="2023-01-19T23:48:32.421" v="0" actId="164"/>
          <ac:spMkLst>
            <pc:docMk/>
            <pc:sldMk cId="0" sldId="777"/>
            <ac:spMk id="2059" creationId="{00000000-0000-0000-0000-000000000000}"/>
          </ac:spMkLst>
        </pc:spChg>
        <pc:spChg chg="mod">
          <ac:chgData name="T.J. Elliott" userId="bdc1f311ae670521" providerId="LiveId" clId="{14EEBD95-1E04-4E89-AD60-40D0843BE87E}" dt="2023-01-19T23:48:32.421" v="0" actId="164"/>
          <ac:spMkLst>
            <pc:docMk/>
            <pc:sldMk cId="0" sldId="777"/>
            <ac:spMk id="2061" creationId="{00000000-0000-0000-0000-000000000000}"/>
          </ac:spMkLst>
        </pc:spChg>
        <pc:spChg chg="mod">
          <ac:chgData name="T.J. Elliott" userId="bdc1f311ae670521" providerId="LiveId" clId="{14EEBD95-1E04-4E89-AD60-40D0843BE87E}" dt="2023-01-19T23:48:32.421" v="0" actId="164"/>
          <ac:spMkLst>
            <pc:docMk/>
            <pc:sldMk cId="0" sldId="777"/>
            <ac:spMk id="2062" creationId="{00000000-0000-0000-0000-000000000000}"/>
          </ac:spMkLst>
        </pc:spChg>
        <pc:spChg chg="mod">
          <ac:chgData name="T.J. Elliott" userId="bdc1f311ae670521" providerId="LiveId" clId="{14EEBD95-1E04-4E89-AD60-40D0843BE87E}" dt="2023-01-19T23:48:32.421" v="0" actId="164"/>
          <ac:spMkLst>
            <pc:docMk/>
            <pc:sldMk cId="0" sldId="777"/>
            <ac:spMk id="2063" creationId="{00000000-0000-0000-0000-000000000000}"/>
          </ac:spMkLst>
        </pc:spChg>
        <pc:spChg chg="mod">
          <ac:chgData name="T.J. Elliott" userId="bdc1f311ae670521" providerId="LiveId" clId="{14EEBD95-1E04-4E89-AD60-40D0843BE87E}" dt="2023-01-19T23:48:32.421" v="0" actId="164"/>
          <ac:spMkLst>
            <pc:docMk/>
            <pc:sldMk cId="0" sldId="777"/>
            <ac:spMk id="2064" creationId="{00000000-0000-0000-0000-000000000000}"/>
          </ac:spMkLst>
        </pc:spChg>
        <pc:grpChg chg="add mod">
          <ac:chgData name="T.J. Elliott" userId="bdc1f311ae670521" providerId="LiveId" clId="{14EEBD95-1E04-4E89-AD60-40D0843BE87E}" dt="2023-01-19T23:48:32.421" v="0" actId="164"/>
          <ac:grpSpMkLst>
            <pc:docMk/>
            <pc:sldMk cId="0" sldId="777"/>
            <ac:grpSpMk id="2" creationId="{0083B8B6-7088-44B4-BB62-D1A410F17B71}"/>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2044D-06D1-4B9C-8913-D96B90612E87}" type="doc">
      <dgm:prSet loTypeId="urn:microsoft.com/office/officeart/2005/8/layout/arrow2" loCatId="process" qsTypeId="urn:microsoft.com/office/officeart/2005/8/quickstyle/3d3" qsCatId="3D" csTypeId="urn:microsoft.com/office/officeart/2005/8/colors/colorful5" csCatId="colorful" phldr="1"/>
      <dgm:spPr/>
      <dgm:t>
        <a:bodyPr/>
        <a:lstStyle/>
        <a:p>
          <a:endParaRPr lang="en-US"/>
        </a:p>
      </dgm:t>
    </dgm:pt>
    <dgm:pt modelId="{728EA5EE-AF7A-4C17-ABA2-691DBA683A64}">
      <dgm:prSet phldrT="[Text]"/>
      <dgm:spPr/>
      <dgm:t>
        <a:bodyPr/>
        <a:lstStyle/>
        <a:p>
          <a:r>
            <a:rPr lang="en-US" b="1" dirty="0">
              <a:solidFill>
                <a:schemeClr val="bg2">
                  <a:lumMod val="10000"/>
                </a:schemeClr>
              </a:solidFill>
            </a:rPr>
            <a:t>Is it a team?</a:t>
          </a:r>
        </a:p>
      </dgm:t>
    </dgm:pt>
    <dgm:pt modelId="{81A988FE-E76B-464F-810A-56928CA5E030}" type="parTrans" cxnId="{064E06F3-8DAB-4A2A-A594-AE23830D99C2}">
      <dgm:prSet/>
      <dgm:spPr/>
      <dgm:t>
        <a:bodyPr/>
        <a:lstStyle/>
        <a:p>
          <a:endParaRPr lang="en-US" b="1">
            <a:solidFill>
              <a:schemeClr val="bg2">
                <a:lumMod val="10000"/>
              </a:schemeClr>
            </a:solidFill>
          </a:endParaRPr>
        </a:p>
      </dgm:t>
    </dgm:pt>
    <dgm:pt modelId="{4217CD22-389C-42E6-A5CB-88516AA41601}" type="sibTrans" cxnId="{064E06F3-8DAB-4A2A-A594-AE23830D99C2}">
      <dgm:prSet/>
      <dgm:spPr/>
      <dgm:t>
        <a:bodyPr/>
        <a:lstStyle/>
        <a:p>
          <a:endParaRPr lang="en-US" b="1">
            <a:solidFill>
              <a:schemeClr val="bg2">
                <a:lumMod val="10000"/>
              </a:schemeClr>
            </a:solidFill>
          </a:endParaRPr>
        </a:p>
      </dgm:t>
    </dgm:pt>
    <dgm:pt modelId="{6104F67C-0007-4FBB-9FD8-4E16C6E8377B}">
      <dgm:prSet phldrT="[Text]"/>
      <dgm:spPr/>
      <dgm:t>
        <a:bodyPr/>
        <a:lstStyle/>
        <a:p>
          <a:r>
            <a:rPr lang="en-US" b="1" dirty="0">
              <a:solidFill>
                <a:schemeClr val="bg2">
                  <a:lumMod val="10000"/>
                </a:schemeClr>
              </a:solidFill>
            </a:rPr>
            <a:t>Group?</a:t>
          </a:r>
        </a:p>
      </dgm:t>
    </dgm:pt>
    <dgm:pt modelId="{A159DB26-8ED1-426D-8762-99557F43ACC1}" type="parTrans" cxnId="{FED84003-F9A6-44E7-98FE-70400FAC9431}">
      <dgm:prSet/>
      <dgm:spPr/>
      <dgm:t>
        <a:bodyPr/>
        <a:lstStyle/>
        <a:p>
          <a:endParaRPr lang="en-US" b="1">
            <a:solidFill>
              <a:schemeClr val="bg2">
                <a:lumMod val="10000"/>
              </a:schemeClr>
            </a:solidFill>
          </a:endParaRPr>
        </a:p>
      </dgm:t>
    </dgm:pt>
    <dgm:pt modelId="{00C4FFAF-4DFD-4F69-8B4D-FACB873EA235}" type="sibTrans" cxnId="{FED84003-F9A6-44E7-98FE-70400FAC9431}">
      <dgm:prSet/>
      <dgm:spPr/>
      <dgm:t>
        <a:bodyPr/>
        <a:lstStyle/>
        <a:p>
          <a:endParaRPr lang="en-US" b="1">
            <a:solidFill>
              <a:schemeClr val="bg2">
                <a:lumMod val="10000"/>
              </a:schemeClr>
            </a:solidFill>
          </a:endParaRPr>
        </a:p>
      </dgm:t>
    </dgm:pt>
    <dgm:pt modelId="{B8F6D71C-08F4-4026-9C92-A578CD37DC06}">
      <dgm:prSet phldrT="[Text]"/>
      <dgm:spPr/>
      <dgm:t>
        <a:bodyPr/>
        <a:lstStyle/>
        <a:p>
          <a:r>
            <a:rPr lang="en-US" b="1" dirty="0">
              <a:solidFill>
                <a:schemeClr val="bg2">
                  <a:lumMod val="10000"/>
                </a:schemeClr>
              </a:solidFill>
            </a:rPr>
            <a:t>Co-located individuals?</a:t>
          </a:r>
        </a:p>
      </dgm:t>
    </dgm:pt>
    <dgm:pt modelId="{59CC52FF-AA09-4B0A-BE05-117C35F6D947}" type="parTrans" cxnId="{E6313B99-35DF-4452-AF39-A63F6DE284C9}">
      <dgm:prSet/>
      <dgm:spPr/>
      <dgm:t>
        <a:bodyPr/>
        <a:lstStyle/>
        <a:p>
          <a:endParaRPr lang="en-US" b="1">
            <a:solidFill>
              <a:schemeClr val="bg2">
                <a:lumMod val="10000"/>
              </a:schemeClr>
            </a:solidFill>
          </a:endParaRPr>
        </a:p>
      </dgm:t>
    </dgm:pt>
    <dgm:pt modelId="{DC2CD9BA-E587-4FC3-8ED4-9B1894518A2B}" type="sibTrans" cxnId="{E6313B99-35DF-4452-AF39-A63F6DE284C9}">
      <dgm:prSet/>
      <dgm:spPr/>
      <dgm:t>
        <a:bodyPr/>
        <a:lstStyle/>
        <a:p>
          <a:endParaRPr lang="en-US" b="1">
            <a:solidFill>
              <a:schemeClr val="bg2">
                <a:lumMod val="10000"/>
              </a:schemeClr>
            </a:solidFill>
          </a:endParaRPr>
        </a:p>
      </dgm:t>
    </dgm:pt>
    <dgm:pt modelId="{A93677F0-6B4C-483C-B69F-756C6A59EE2B}">
      <dgm:prSet phldrT="[Text]"/>
      <dgm:spPr/>
      <dgm:t>
        <a:bodyPr/>
        <a:lstStyle/>
        <a:p>
          <a:r>
            <a:rPr lang="en-US" b="1" dirty="0">
              <a:solidFill>
                <a:schemeClr val="bg2">
                  <a:lumMod val="10000"/>
                </a:schemeClr>
              </a:solidFill>
            </a:rPr>
            <a:t>Is it successful?</a:t>
          </a:r>
          <a:br>
            <a:rPr lang="en-US" b="1" dirty="0">
              <a:solidFill>
                <a:schemeClr val="bg2">
                  <a:lumMod val="10000"/>
                </a:schemeClr>
              </a:solidFill>
            </a:rPr>
          </a:br>
          <a:br>
            <a:rPr lang="en-US" b="1" dirty="0">
              <a:solidFill>
                <a:schemeClr val="bg2">
                  <a:lumMod val="10000"/>
                </a:schemeClr>
              </a:solidFill>
            </a:rPr>
          </a:br>
          <a:endParaRPr lang="en-US" b="1" dirty="0">
            <a:solidFill>
              <a:schemeClr val="bg2">
                <a:lumMod val="10000"/>
              </a:schemeClr>
            </a:solidFill>
          </a:endParaRPr>
        </a:p>
      </dgm:t>
    </dgm:pt>
    <dgm:pt modelId="{D9057667-230E-4437-A6F9-F92E5EFCF7C6}" type="parTrans" cxnId="{AC31EA09-458D-412B-95F0-FDB4C18CA09F}">
      <dgm:prSet/>
      <dgm:spPr/>
      <dgm:t>
        <a:bodyPr/>
        <a:lstStyle/>
        <a:p>
          <a:endParaRPr lang="en-US" b="1">
            <a:solidFill>
              <a:schemeClr val="bg2">
                <a:lumMod val="10000"/>
              </a:schemeClr>
            </a:solidFill>
          </a:endParaRPr>
        </a:p>
      </dgm:t>
    </dgm:pt>
    <dgm:pt modelId="{8D9D868D-88B3-487D-ABD3-85F1B991F76A}" type="sibTrans" cxnId="{AC31EA09-458D-412B-95F0-FDB4C18CA09F}">
      <dgm:prSet/>
      <dgm:spPr/>
      <dgm:t>
        <a:bodyPr/>
        <a:lstStyle/>
        <a:p>
          <a:endParaRPr lang="en-US" b="1">
            <a:solidFill>
              <a:schemeClr val="bg2">
                <a:lumMod val="10000"/>
              </a:schemeClr>
            </a:solidFill>
          </a:endParaRPr>
        </a:p>
      </dgm:t>
    </dgm:pt>
    <dgm:pt modelId="{43305B6F-CAFB-4A35-BD3B-C088AEF250AD}">
      <dgm:prSet phldrT="[Text]"/>
      <dgm:spPr/>
      <dgm:t>
        <a:bodyPr/>
        <a:lstStyle/>
        <a:p>
          <a:r>
            <a:rPr lang="en-US" altLang="ja-JP" b="1">
              <a:solidFill>
                <a:schemeClr val="bg2">
                  <a:lumMod val="10000"/>
                </a:schemeClr>
              </a:solidFill>
              <a:ea typeface="ＭＳ Ｐゴシック" charset="-128"/>
            </a:rPr>
            <a:t>Produces what the customers want?</a:t>
          </a:r>
          <a:endParaRPr lang="en-US" b="1" dirty="0">
            <a:solidFill>
              <a:schemeClr val="bg2">
                <a:lumMod val="10000"/>
              </a:schemeClr>
            </a:solidFill>
          </a:endParaRPr>
        </a:p>
      </dgm:t>
    </dgm:pt>
    <dgm:pt modelId="{4539539C-FB01-4958-AB9C-231A7C0E7E13}" type="parTrans" cxnId="{083CBCB2-210B-4EF5-B5CD-C6191D427316}">
      <dgm:prSet/>
      <dgm:spPr/>
      <dgm:t>
        <a:bodyPr/>
        <a:lstStyle/>
        <a:p>
          <a:endParaRPr lang="en-US" b="1">
            <a:solidFill>
              <a:schemeClr val="bg2">
                <a:lumMod val="10000"/>
              </a:schemeClr>
            </a:solidFill>
          </a:endParaRPr>
        </a:p>
      </dgm:t>
    </dgm:pt>
    <dgm:pt modelId="{009A72DB-C986-44F0-9009-9540A1CEE429}" type="sibTrans" cxnId="{083CBCB2-210B-4EF5-B5CD-C6191D427316}">
      <dgm:prSet/>
      <dgm:spPr/>
      <dgm:t>
        <a:bodyPr/>
        <a:lstStyle/>
        <a:p>
          <a:endParaRPr lang="en-US" b="1">
            <a:solidFill>
              <a:schemeClr val="bg2">
                <a:lumMod val="10000"/>
              </a:schemeClr>
            </a:solidFill>
          </a:endParaRPr>
        </a:p>
      </dgm:t>
    </dgm:pt>
    <dgm:pt modelId="{FCBEF5BD-1CD6-4CF0-913F-6695A8E777BF}">
      <dgm:prSet phldrT="[Text]"/>
      <dgm:spPr/>
      <dgm:t>
        <a:bodyPr/>
        <a:lstStyle/>
        <a:p>
          <a:r>
            <a:rPr lang="en-US" b="1" dirty="0">
              <a:solidFill>
                <a:schemeClr val="bg2">
                  <a:lumMod val="10000"/>
                </a:schemeClr>
              </a:solidFill>
            </a:rPr>
            <a:t>Right </a:t>
          </a:r>
          <a:r>
            <a:rPr lang="en-US" b="1">
              <a:solidFill>
                <a:schemeClr val="bg2">
                  <a:lumMod val="10000"/>
                </a:schemeClr>
              </a:solidFill>
            </a:rPr>
            <a:t>conditions?</a:t>
          </a:r>
          <a:br>
            <a:rPr lang="en-US" b="1">
              <a:solidFill>
                <a:schemeClr val="bg2">
                  <a:lumMod val="10000"/>
                </a:schemeClr>
              </a:solidFill>
            </a:rPr>
          </a:br>
          <a:endParaRPr lang="en-US" b="1" dirty="0">
            <a:solidFill>
              <a:schemeClr val="bg2">
                <a:lumMod val="10000"/>
              </a:schemeClr>
            </a:solidFill>
          </a:endParaRPr>
        </a:p>
      </dgm:t>
    </dgm:pt>
    <dgm:pt modelId="{1669708D-AD5A-41DC-B4E4-1981E3FBDE10}" type="parTrans" cxnId="{A23EA8D4-F4F0-4E50-A6C0-5F5829C74467}">
      <dgm:prSet/>
      <dgm:spPr/>
      <dgm:t>
        <a:bodyPr/>
        <a:lstStyle/>
        <a:p>
          <a:endParaRPr lang="en-US" b="1">
            <a:solidFill>
              <a:schemeClr val="bg2">
                <a:lumMod val="10000"/>
              </a:schemeClr>
            </a:solidFill>
          </a:endParaRPr>
        </a:p>
      </dgm:t>
    </dgm:pt>
    <dgm:pt modelId="{69965F14-F783-4D06-AD40-1140F30E600D}" type="sibTrans" cxnId="{A23EA8D4-F4F0-4E50-A6C0-5F5829C74467}">
      <dgm:prSet/>
      <dgm:spPr/>
      <dgm:t>
        <a:bodyPr/>
        <a:lstStyle/>
        <a:p>
          <a:endParaRPr lang="en-US" b="1">
            <a:solidFill>
              <a:schemeClr val="bg2">
                <a:lumMod val="10000"/>
              </a:schemeClr>
            </a:solidFill>
          </a:endParaRPr>
        </a:p>
      </dgm:t>
    </dgm:pt>
    <dgm:pt modelId="{F033E251-1CEC-4B88-B50C-436802BE42CD}">
      <dgm:prSet phldrT="[Text]"/>
      <dgm:spPr/>
      <dgm:t>
        <a:bodyPr/>
        <a:lstStyle/>
        <a:p>
          <a:r>
            <a:rPr lang="en-US" b="1" dirty="0">
              <a:solidFill>
                <a:schemeClr val="bg2">
                  <a:lumMod val="10000"/>
                </a:schemeClr>
              </a:solidFill>
            </a:rPr>
            <a:t>Right People</a:t>
          </a:r>
        </a:p>
      </dgm:t>
    </dgm:pt>
    <dgm:pt modelId="{AE6FEACE-04BE-452B-8C95-466280F4DA46}" type="parTrans" cxnId="{AD86EEDC-CEE6-46F6-A2F7-D90160029050}">
      <dgm:prSet/>
      <dgm:spPr/>
      <dgm:t>
        <a:bodyPr/>
        <a:lstStyle/>
        <a:p>
          <a:endParaRPr lang="en-US" b="1">
            <a:solidFill>
              <a:schemeClr val="bg2">
                <a:lumMod val="10000"/>
              </a:schemeClr>
            </a:solidFill>
          </a:endParaRPr>
        </a:p>
      </dgm:t>
    </dgm:pt>
    <dgm:pt modelId="{F8A0B1C9-EBFE-4C40-8192-703C5F00E3ED}" type="sibTrans" cxnId="{AD86EEDC-CEE6-46F6-A2F7-D90160029050}">
      <dgm:prSet/>
      <dgm:spPr/>
      <dgm:t>
        <a:bodyPr/>
        <a:lstStyle/>
        <a:p>
          <a:endParaRPr lang="en-US" b="1">
            <a:solidFill>
              <a:schemeClr val="bg2">
                <a:lumMod val="10000"/>
              </a:schemeClr>
            </a:solidFill>
          </a:endParaRPr>
        </a:p>
      </dgm:t>
    </dgm:pt>
    <dgm:pt modelId="{D6DE1A82-67DC-4BC4-A041-0DEC082A6E8C}">
      <dgm:prSet/>
      <dgm:spPr/>
      <dgm:t>
        <a:bodyPr/>
        <a:lstStyle/>
        <a:p>
          <a:r>
            <a:rPr lang="en-US" altLang="ja-JP" b="1">
              <a:solidFill>
                <a:schemeClr val="bg2">
                  <a:lumMod val="10000"/>
                </a:schemeClr>
              </a:solidFill>
              <a:ea typeface="ＭＳ Ｐゴシック" charset="-128"/>
            </a:rPr>
            <a:t>Able to do it again and again; can take their methods and profitably apply them to other tasks?</a:t>
          </a:r>
          <a:endParaRPr lang="en-US" altLang="ja-JP" b="1" dirty="0">
            <a:solidFill>
              <a:schemeClr val="bg2">
                <a:lumMod val="10000"/>
              </a:schemeClr>
            </a:solidFill>
            <a:ea typeface="ＭＳ Ｐゴシック" charset="-128"/>
          </a:endParaRPr>
        </a:p>
      </dgm:t>
    </dgm:pt>
    <dgm:pt modelId="{8367B94E-B7E3-4A35-8CB1-C6BCC8A3B9E7}" type="parTrans" cxnId="{6607974F-5E45-44C5-A332-FED04FEB77A4}">
      <dgm:prSet/>
      <dgm:spPr/>
      <dgm:t>
        <a:bodyPr/>
        <a:lstStyle/>
        <a:p>
          <a:endParaRPr lang="en-US" b="1">
            <a:solidFill>
              <a:schemeClr val="bg2">
                <a:lumMod val="10000"/>
              </a:schemeClr>
            </a:solidFill>
          </a:endParaRPr>
        </a:p>
      </dgm:t>
    </dgm:pt>
    <dgm:pt modelId="{DBBD15D0-8EA7-4A9F-B7EB-DA54B749F83D}" type="sibTrans" cxnId="{6607974F-5E45-44C5-A332-FED04FEB77A4}">
      <dgm:prSet/>
      <dgm:spPr/>
      <dgm:t>
        <a:bodyPr/>
        <a:lstStyle/>
        <a:p>
          <a:endParaRPr lang="en-US" b="1">
            <a:solidFill>
              <a:schemeClr val="bg2">
                <a:lumMod val="10000"/>
              </a:schemeClr>
            </a:solidFill>
          </a:endParaRPr>
        </a:p>
      </dgm:t>
    </dgm:pt>
    <dgm:pt modelId="{81D5EC8D-04A2-4ADC-8B31-675CB7D2C82B}">
      <dgm:prSet/>
      <dgm:spPr/>
      <dgm:t>
        <a:bodyPr/>
        <a:lstStyle/>
        <a:p>
          <a:r>
            <a:rPr lang="en-US" altLang="ja-JP" b="1">
              <a:solidFill>
                <a:schemeClr val="bg2">
                  <a:lumMod val="10000"/>
                </a:schemeClr>
              </a:solidFill>
              <a:ea typeface="ＭＳ Ｐゴシック" charset="-128"/>
            </a:rPr>
            <a:t>Does so in a way that makes the members of the team feel good?</a:t>
          </a:r>
          <a:endParaRPr lang="en-US" altLang="ja-JP" b="1" dirty="0">
            <a:solidFill>
              <a:schemeClr val="bg2">
                <a:lumMod val="10000"/>
              </a:schemeClr>
            </a:solidFill>
            <a:ea typeface="ＭＳ Ｐゴシック" charset="-128"/>
          </a:endParaRPr>
        </a:p>
      </dgm:t>
    </dgm:pt>
    <dgm:pt modelId="{AF3AE087-829D-483A-96A4-3C1A6D5C802F}" type="parTrans" cxnId="{09D7AC11-2F23-4368-9DA5-F43F822D7954}">
      <dgm:prSet/>
      <dgm:spPr/>
      <dgm:t>
        <a:bodyPr/>
        <a:lstStyle/>
        <a:p>
          <a:endParaRPr lang="en-US" b="1">
            <a:solidFill>
              <a:schemeClr val="bg2">
                <a:lumMod val="10000"/>
              </a:schemeClr>
            </a:solidFill>
          </a:endParaRPr>
        </a:p>
      </dgm:t>
    </dgm:pt>
    <dgm:pt modelId="{FE54103B-4E65-4391-97BB-82FCA3693104}" type="sibTrans" cxnId="{09D7AC11-2F23-4368-9DA5-F43F822D7954}">
      <dgm:prSet/>
      <dgm:spPr/>
      <dgm:t>
        <a:bodyPr/>
        <a:lstStyle/>
        <a:p>
          <a:endParaRPr lang="en-US" b="1">
            <a:solidFill>
              <a:schemeClr val="bg2">
                <a:lumMod val="10000"/>
              </a:schemeClr>
            </a:solidFill>
          </a:endParaRPr>
        </a:p>
      </dgm:t>
    </dgm:pt>
    <dgm:pt modelId="{C0373995-DAD9-4EC1-A422-57C6FF2796B0}">
      <dgm:prSet phldrT="[Text]"/>
      <dgm:spPr/>
      <dgm:t>
        <a:bodyPr/>
        <a:lstStyle/>
        <a:p>
          <a:r>
            <a:rPr lang="en-US" b="1" dirty="0">
              <a:solidFill>
                <a:schemeClr val="bg2">
                  <a:lumMod val="10000"/>
                </a:schemeClr>
              </a:solidFill>
            </a:rPr>
            <a:t>Status mob?</a:t>
          </a:r>
        </a:p>
      </dgm:t>
    </dgm:pt>
    <dgm:pt modelId="{0A6F450C-33E1-4371-BBA7-1B3E7DC48735}" type="parTrans" cxnId="{20CA94B4-6798-4486-BF3C-1F66C2C636CE}">
      <dgm:prSet/>
      <dgm:spPr/>
      <dgm:t>
        <a:bodyPr/>
        <a:lstStyle/>
        <a:p>
          <a:endParaRPr lang="en-US" b="1">
            <a:solidFill>
              <a:schemeClr val="bg2">
                <a:lumMod val="10000"/>
              </a:schemeClr>
            </a:solidFill>
          </a:endParaRPr>
        </a:p>
      </dgm:t>
    </dgm:pt>
    <dgm:pt modelId="{B15E9B6E-6D00-410B-AB56-3C5A886F8245}" type="sibTrans" cxnId="{20CA94B4-6798-4486-BF3C-1F66C2C636CE}">
      <dgm:prSet/>
      <dgm:spPr/>
      <dgm:t>
        <a:bodyPr/>
        <a:lstStyle/>
        <a:p>
          <a:endParaRPr lang="en-US" b="1">
            <a:solidFill>
              <a:schemeClr val="bg2">
                <a:lumMod val="10000"/>
              </a:schemeClr>
            </a:solidFill>
          </a:endParaRPr>
        </a:p>
      </dgm:t>
    </dgm:pt>
    <dgm:pt modelId="{CE16C46C-0375-47F0-9404-2CA5634FD640}">
      <dgm:prSet/>
      <dgm:spPr/>
      <dgm:t>
        <a:bodyPr/>
        <a:lstStyle/>
        <a:p>
          <a:r>
            <a:rPr lang="en-US" b="1">
              <a:solidFill>
                <a:schemeClr val="bg2">
                  <a:lumMod val="10000"/>
                </a:schemeClr>
              </a:solidFill>
            </a:rPr>
            <a:t>Enabling Structure</a:t>
          </a:r>
          <a:endParaRPr lang="en-US" b="1" dirty="0">
            <a:solidFill>
              <a:schemeClr val="bg2">
                <a:lumMod val="10000"/>
              </a:schemeClr>
            </a:solidFill>
          </a:endParaRPr>
        </a:p>
      </dgm:t>
    </dgm:pt>
    <dgm:pt modelId="{A20C04B5-882D-4F54-9DEE-0D260C0E80C4}" type="parTrans" cxnId="{4F8D0D5A-2A17-496B-B4C8-3185E0BB767D}">
      <dgm:prSet/>
      <dgm:spPr/>
      <dgm:t>
        <a:bodyPr/>
        <a:lstStyle/>
        <a:p>
          <a:endParaRPr lang="en-US" b="1">
            <a:solidFill>
              <a:schemeClr val="bg2">
                <a:lumMod val="10000"/>
              </a:schemeClr>
            </a:solidFill>
          </a:endParaRPr>
        </a:p>
      </dgm:t>
    </dgm:pt>
    <dgm:pt modelId="{DBFB3C48-43CF-4DB8-B798-18B5ABE26FF8}" type="sibTrans" cxnId="{4F8D0D5A-2A17-496B-B4C8-3185E0BB767D}">
      <dgm:prSet/>
      <dgm:spPr/>
      <dgm:t>
        <a:bodyPr/>
        <a:lstStyle/>
        <a:p>
          <a:endParaRPr lang="en-US" b="1">
            <a:solidFill>
              <a:schemeClr val="bg2">
                <a:lumMod val="10000"/>
              </a:schemeClr>
            </a:solidFill>
          </a:endParaRPr>
        </a:p>
      </dgm:t>
    </dgm:pt>
    <dgm:pt modelId="{EB5DF6D0-0C85-4684-845C-36A00389D3A5}">
      <dgm:prSet/>
      <dgm:spPr/>
      <dgm:t>
        <a:bodyPr/>
        <a:lstStyle/>
        <a:p>
          <a:r>
            <a:rPr lang="en-US" b="1">
              <a:solidFill>
                <a:schemeClr val="bg2">
                  <a:lumMod val="10000"/>
                </a:schemeClr>
              </a:solidFill>
            </a:rPr>
            <a:t>Compelling Direction</a:t>
          </a:r>
          <a:endParaRPr lang="en-US" b="1" dirty="0">
            <a:solidFill>
              <a:schemeClr val="bg2">
                <a:lumMod val="10000"/>
              </a:schemeClr>
            </a:solidFill>
          </a:endParaRPr>
        </a:p>
      </dgm:t>
    </dgm:pt>
    <dgm:pt modelId="{65A4442C-7AE6-4F36-85A4-9AC96AD385DB}" type="parTrans" cxnId="{F4E8757A-194D-4274-8C48-6C15FE414500}">
      <dgm:prSet/>
      <dgm:spPr/>
      <dgm:t>
        <a:bodyPr/>
        <a:lstStyle/>
        <a:p>
          <a:endParaRPr lang="en-US" b="1">
            <a:solidFill>
              <a:schemeClr val="bg2">
                <a:lumMod val="10000"/>
              </a:schemeClr>
            </a:solidFill>
          </a:endParaRPr>
        </a:p>
      </dgm:t>
    </dgm:pt>
    <dgm:pt modelId="{C4C4D249-BB8E-4F7D-B1E0-F5E954ACDB55}" type="sibTrans" cxnId="{F4E8757A-194D-4274-8C48-6C15FE414500}">
      <dgm:prSet/>
      <dgm:spPr/>
      <dgm:t>
        <a:bodyPr/>
        <a:lstStyle/>
        <a:p>
          <a:endParaRPr lang="en-US" b="1">
            <a:solidFill>
              <a:schemeClr val="bg2">
                <a:lumMod val="10000"/>
              </a:schemeClr>
            </a:solidFill>
          </a:endParaRPr>
        </a:p>
      </dgm:t>
    </dgm:pt>
    <dgm:pt modelId="{65A617AE-AC92-484F-BA4E-78D73C7E2348}">
      <dgm:prSet/>
      <dgm:spPr/>
      <dgm:t>
        <a:bodyPr/>
        <a:lstStyle/>
        <a:p>
          <a:r>
            <a:rPr lang="en-US" b="1" dirty="0">
              <a:solidFill>
                <a:schemeClr val="bg2">
                  <a:lumMod val="10000"/>
                </a:schemeClr>
              </a:solidFill>
            </a:rPr>
            <a:t>Supportive Organizational Context</a:t>
          </a:r>
        </a:p>
      </dgm:t>
    </dgm:pt>
    <dgm:pt modelId="{B9E06684-5A28-427D-A6A2-8ACBC0751CFF}" type="parTrans" cxnId="{EAD1D9C8-B39B-4822-8C8C-28BB349601FB}">
      <dgm:prSet/>
      <dgm:spPr/>
      <dgm:t>
        <a:bodyPr/>
        <a:lstStyle/>
        <a:p>
          <a:endParaRPr lang="en-US" b="1">
            <a:solidFill>
              <a:schemeClr val="bg2">
                <a:lumMod val="10000"/>
              </a:schemeClr>
            </a:solidFill>
          </a:endParaRPr>
        </a:p>
      </dgm:t>
    </dgm:pt>
    <dgm:pt modelId="{93D92E29-8568-4098-97A8-1644E301306A}" type="sibTrans" cxnId="{EAD1D9C8-B39B-4822-8C8C-28BB349601FB}">
      <dgm:prSet/>
      <dgm:spPr/>
      <dgm:t>
        <a:bodyPr/>
        <a:lstStyle/>
        <a:p>
          <a:endParaRPr lang="en-US" b="1">
            <a:solidFill>
              <a:schemeClr val="bg2">
                <a:lumMod val="10000"/>
              </a:schemeClr>
            </a:solidFill>
          </a:endParaRPr>
        </a:p>
      </dgm:t>
    </dgm:pt>
    <dgm:pt modelId="{57FDE1DF-E368-4302-8AF5-61C8010F8782}" type="pres">
      <dgm:prSet presAssocID="{E6C2044D-06D1-4B9C-8913-D96B90612E87}" presName="arrowDiagram" presStyleCnt="0">
        <dgm:presLayoutVars>
          <dgm:chMax val="5"/>
          <dgm:dir/>
          <dgm:resizeHandles val="exact"/>
        </dgm:presLayoutVars>
      </dgm:prSet>
      <dgm:spPr/>
    </dgm:pt>
    <dgm:pt modelId="{EAAD981D-6A48-451E-AD7B-8DCF4ED49A12}" type="pres">
      <dgm:prSet presAssocID="{E6C2044D-06D1-4B9C-8913-D96B90612E87}" presName="arrow" presStyleLbl="bgShp" presStyleIdx="0" presStyleCnt="1"/>
      <dgm:spPr/>
    </dgm:pt>
    <dgm:pt modelId="{5F210D12-E678-4D78-8588-ACCF7AE1D875}" type="pres">
      <dgm:prSet presAssocID="{E6C2044D-06D1-4B9C-8913-D96B90612E87}" presName="arrowDiagram3" presStyleCnt="0"/>
      <dgm:spPr/>
    </dgm:pt>
    <dgm:pt modelId="{85EE2FEF-0DE1-4322-AB4E-A08D718C84FA}" type="pres">
      <dgm:prSet presAssocID="{728EA5EE-AF7A-4C17-ABA2-691DBA683A64}" presName="bullet3a" presStyleLbl="node1" presStyleIdx="0" presStyleCnt="3"/>
      <dgm:spPr/>
    </dgm:pt>
    <dgm:pt modelId="{799CA7DB-2E09-45A5-8F14-C40D359DD7DD}" type="pres">
      <dgm:prSet presAssocID="{728EA5EE-AF7A-4C17-ABA2-691DBA683A64}" presName="textBox3a" presStyleLbl="revTx" presStyleIdx="0" presStyleCnt="3" custScaleY="67592" custLinFactNeighborY="-4358">
        <dgm:presLayoutVars>
          <dgm:bulletEnabled val="1"/>
        </dgm:presLayoutVars>
      </dgm:prSet>
      <dgm:spPr/>
    </dgm:pt>
    <dgm:pt modelId="{6CB45ED9-4868-4F0B-BE5E-5740581F6FAF}" type="pres">
      <dgm:prSet presAssocID="{A93677F0-6B4C-483C-B69F-756C6A59EE2B}" presName="bullet3b" presStyleLbl="node1" presStyleIdx="1" presStyleCnt="3"/>
      <dgm:spPr/>
    </dgm:pt>
    <dgm:pt modelId="{C2ADEBE3-64D0-406F-B8B0-C00ADD50FB87}" type="pres">
      <dgm:prSet presAssocID="{A93677F0-6B4C-483C-B69F-756C6A59EE2B}" presName="textBox3b" presStyleLbl="revTx" presStyleIdx="1" presStyleCnt="3" custLinFactNeighborY="-15858">
        <dgm:presLayoutVars>
          <dgm:bulletEnabled val="1"/>
        </dgm:presLayoutVars>
      </dgm:prSet>
      <dgm:spPr/>
    </dgm:pt>
    <dgm:pt modelId="{067F4773-8F20-4CEF-B732-46B66242ACF8}" type="pres">
      <dgm:prSet presAssocID="{FCBEF5BD-1CD6-4CF0-913F-6695A8E777BF}" presName="bullet3c" presStyleLbl="node1" presStyleIdx="2" presStyleCnt="3"/>
      <dgm:spPr/>
    </dgm:pt>
    <dgm:pt modelId="{19930391-EA62-4F9A-B35D-6B8380241613}" type="pres">
      <dgm:prSet presAssocID="{FCBEF5BD-1CD6-4CF0-913F-6695A8E777BF}" presName="textBox3c" presStyleLbl="revTx" presStyleIdx="2" presStyleCnt="3">
        <dgm:presLayoutVars>
          <dgm:bulletEnabled val="1"/>
        </dgm:presLayoutVars>
      </dgm:prSet>
      <dgm:spPr/>
    </dgm:pt>
  </dgm:ptLst>
  <dgm:cxnLst>
    <dgm:cxn modelId="{FED84003-F9A6-44E7-98FE-70400FAC9431}" srcId="{728EA5EE-AF7A-4C17-ABA2-691DBA683A64}" destId="{6104F67C-0007-4FBB-9FD8-4E16C6E8377B}" srcOrd="0" destOrd="0" parTransId="{A159DB26-8ED1-426D-8762-99557F43ACC1}" sibTransId="{00C4FFAF-4DFD-4F69-8B4D-FACB873EA235}"/>
    <dgm:cxn modelId="{FFB4B207-3FF0-4539-ACD1-362498F3071C}" type="presOf" srcId="{EB5DF6D0-0C85-4684-845C-36A00389D3A5}" destId="{19930391-EA62-4F9A-B35D-6B8380241613}" srcOrd="0" destOrd="3" presId="urn:microsoft.com/office/officeart/2005/8/layout/arrow2"/>
    <dgm:cxn modelId="{AC31EA09-458D-412B-95F0-FDB4C18CA09F}" srcId="{E6C2044D-06D1-4B9C-8913-D96B90612E87}" destId="{A93677F0-6B4C-483C-B69F-756C6A59EE2B}" srcOrd="1" destOrd="0" parTransId="{D9057667-230E-4437-A6F9-F92E5EFCF7C6}" sibTransId="{8D9D868D-88B3-487D-ABD3-85F1B991F76A}"/>
    <dgm:cxn modelId="{09D7AC11-2F23-4368-9DA5-F43F822D7954}" srcId="{A93677F0-6B4C-483C-B69F-756C6A59EE2B}" destId="{81D5EC8D-04A2-4ADC-8B31-675CB7D2C82B}" srcOrd="2" destOrd="0" parTransId="{AF3AE087-829D-483A-96A4-3C1A6D5C802F}" sibTransId="{FE54103B-4E65-4391-97BB-82FCA3693104}"/>
    <dgm:cxn modelId="{11503E2B-D620-44E6-9CA5-B3F29186CC81}" type="presOf" srcId="{E6C2044D-06D1-4B9C-8913-D96B90612E87}" destId="{57FDE1DF-E368-4302-8AF5-61C8010F8782}" srcOrd="0" destOrd="0" presId="urn:microsoft.com/office/officeart/2005/8/layout/arrow2"/>
    <dgm:cxn modelId="{F6663A3F-94E8-4B83-A33F-95BD5BEB9C3D}" type="presOf" srcId="{B8F6D71C-08F4-4026-9C92-A578CD37DC06}" destId="{799CA7DB-2E09-45A5-8F14-C40D359DD7DD}" srcOrd="0" destOrd="2" presId="urn:microsoft.com/office/officeart/2005/8/layout/arrow2"/>
    <dgm:cxn modelId="{F6B27B3F-67BB-4503-BD8A-EFFAB993D28F}" type="presOf" srcId="{43305B6F-CAFB-4A35-BD3B-C088AEF250AD}" destId="{C2ADEBE3-64D0-406F-B8B0-C00ADD50FB87}" srcOrd="0" destOrd="1" presId="urn:microsoft.com/office/officeart/2005/8/layout/arrow2"/>
    <dgm:cxn modelId="{A22C7767-D6E3-4449-9BC0-9374369949A8}" type="presOf" srcId="{C0373995-DAD9-4EC1-A422-57C6FF2796B0}" destId="{799CA7DB-2E09-45A5-8F14-C40D359DD7DD}" srcOrd="0" destOrd="3" presId="urn:microsoft.com/office/officeart/2005/8/layout/arrow2"/>
    <dgm:cxn modelId="{D35FB24B-55BC-4DEE-847A-33643C8BA853}" type="presOf" srcId="{CE16C46C-0375-47F0-9404-2CA5634FD640}" destId="{19930391-EA62-4F9A-B35D-6B8380241613}" srcOrd="0" destOrd="2" presId="urn:microsoft.com/office/officeart/2005/8/layout/arrow2"/>
    <dgm:cxn modelId="{6607974F-5E45-44C5-A332-FED04FEB77A4}" srcId="{A93677F0-6B4C-483C-B69F-756C6A59EE2B}" destId="{D6DE1A82-67DC-4BC4-A041-0DEC082A6E8C}" srcOrd="1" destOrd="0" parTransId="{8367B94E-B7E3-4A35-8CB1-C6BCC8A3B9E7}" sibTransId="{DBBD15D0-8EA7-4A9F-B7EB-DA54B749F83D}"/>
    <dgm:cxn modelId="{E5896D71-0F8F-4FDE-A53B-35D81ADBD47C}" type="presOf" srcId="{FCBEF5BD-1CD6-4CF0-913F-6695A8E777BF}" destId="{19930391-EA62-4F9A-B35D-6B8380241613}" srcOrd="0" destOrd="0" presId="urn:microsoft.com/office/officeart/2005/8/layout/arrow2"/>
    <dgm:cxn modelId="{E482A256-DFCE-4F6A-9CF3-BEDAA76DEB42}" type="presOf" srcId="{A93677F0-6B4C-483C-B69F-756C6A59EE2B}" destId="{C2ADEBE3-64D0-406F-B8B0-C00ADD50FB87}" srcOrd="0" destOrd="0" presId="urn:microsoft.com/office/officeart/2005/8/layout/arrow2"/>
    <dgm:cxn modelId="{905C5677-B947-4EC6-897C-E87E4D21F80F}" type="presOf" srcId="{65A617AE-AC92-484F-BA4E-78D73C7E2348}" destId="{19930391-EA62-4F9A-B35D-6B8380241613}" srcOrd="0" destOrd="4" presId="urn:microsoft.com/office/officeart/2005/8/layout/arrow2"/>
    <dgm:cxn modelId="{4F8D0D5A-2A17-496B-B4C8-3185E0BB767D}" srcId="{FCBEF5BD-1CD6-4CF0-913F-6695A8E777BF}" destId="{CE16C46C-0375-47F0-9404-2CA5634FD640}" srcOrd="1" destOrd="0" parTransId="{A20C04B5-882D-4F54-9DEE-0D260C0E80C4}" sibTransId="{DBFB3C48-43CF-4DB8-B798-18B5ABE26FF8}"/>
    <dgm:cxn modelId="{F4E8757A-194D-4274-8C48-6C15FE414500}" srcId="{FCBEF5BD-1CD6-4CF0-913F-6695A8E777BF}" destId="{EB5DF6D0-0C85-4684-845C-36A00389D3A5}" srcOrd="2" destOrd="0" parTransId="{65A4442C-7AE6-4F36-85A4-9AC96AD385DB}" sibTransId="{C4C4D249-BB8E-4F7D-B1E0-F5E954ACDB55}"/>
    <dgm:cxn modelId="{B28A6E91-12D2-4452-8572-4C07BF4A7C4E}" type="presOf" srcId="{F033E251-1CEC-4B88-B50C-436802BE42CD}" destId="{19930391-EA62-4F9A-B35D-6B8380241613}" srcOrd="0" destOrd="1" presId="urn:microsoft.com/office/officeart/2005/8/layout/arrow2"/>
    <dgm:cxn modelId="{E6313B99-35DF-4452-AF39-A63F6DE284C9}" srcId="{728EA5EE-AF7A-4C17-ABA2-691DBA683A64}" destId="{B8F6D71C-08F4-4026-9C92-A578CD37DC06}" srcOrd="1" destOrd="0" parTransId="{59CC52FF-AA09-4B0A-BE05-117C35F6D947}" sibTransId="{DC2CD9BA-E587-4FC3-8ED4-9B1894518A2B}"/>
    <dgm:cxn modelId="{35D82EA5-0EB3-4592-B7B2-C7F3AD589887}" type="presOf" srcId="{6104F67C-0007-4FBB-9FD8-4E16C6E8377B}" destId="{799CA7DB-2E09-45A5-8F14-C40D359DD7DD}" srcOrd="0" destOrd="1" presId="urn:microsoft.com/office/officeart/2005/8/layout/arrow2"/>
    <dgm:cxn modelId="{82D402A7-0B09-4C5D-991B-BA8B8BEC0D4A}" type="presOf" srcId="{81D5EC8D-04A2-4ADC-8B31-675CB7D2C82B}" destId="{C2ADEBE3-64D0-406F-B8B0-C00ADD50FB87}" srcOrd="0" destOrd="3" presId="urn:microsoft.com/office/officeart/2005/8/layout/arrow2"/>
    <dgm:cxn modelId="{083CBCB2-210B-4EF5-B5CD-C6191D427316}" srcId="{A93677F0-6B4C-483C-B69F-756C6A59EE2B}" destId="{43305B6F-CAFB-4A35-BD3B-C088AEF250AD}" srcOrd="0" destOrd="0" parTransId="{4539539C-FB01-4958-AB9C-231A7C0E7E13}" sibTransId="{009A72DB-C986-44F0-9009-9540A1CEE429}"/>
    <dgm:cxn modelId="{20CA94B4-6798-4486-BF3C-1F66C2C636CE}" srcId="{728EA5EE-AF7A-4C17-ABA2-691DBA683A64}" destId="{C0373995-DAD9-4EC1-A422-57C6FF2796B0}" srcOrd="2" destOrd="0" parTransId="{0A6F450C-33E1-4371-BBA7-1B3E7DC48735}" sibTransId="{B15E9B6E-6D00-410B-AB56-3C5A886F8245}"/>
    <dgm:cxn modelId="{EAD1D9C8-B39B-4822-8C8C-28BB349601FB}" srcId="{FCBEF5BD-1CD6-4CF0-913F-6695A8E777BF}" destId="{65A617AE-AC92-484F-BA4E-78D73C7E2348}" srcOrd="3" destOrd="0" parTransId="{B9E06684-5A28-427D-A6A2-8ACBC0751CFF}" sibTransId="{93D92E29-8568-4098-97A8-1644E301306A}"/>
    <dgm:cxn modelId="{A23EA8D4-F4F0-4E50-A6C0-5F5829C74467}" srcId="{E6C2044D-06D1-4B9C-8913-D96B90612E87}" destId="{FCBEF5BD-1CD6-4CF0-913F-6695A8E777BF}" srcOrd="2" destOrd="0" parTransId="{1669708D-AD5A-41DC-B4E4-1981E3FBDE10}" sibTransId="{69965F14-F783-4D06-AD40-1140F30E600D}"/>
    <dgm:cxn modelId="{AD86EEDC-CEE6-46F6-A2F7-D90160029050}" srcId="{FCBEF5BD-1CD6-4CF0-913F-6695A8E777BF}" destId="{F033E251-1CEC-4B88-B50C-436802BE42CD}" srcOrd="0" destOrd="0" parTransId="{AE6FEACE-04BE-452B-8C95-466280F4DA46}" sibTransId="{F8A0B1C9-EBFE-4C40-8192-703C5F00E3ED}"/>
    <dgm:cxn modelId="{D29FF9E6-D5B2-446C-B54F-AF40CD41AC8C}" type="presOf" srcId="{728EA5EE-AF7A-4C17-ABA2-691DBA683A64}" destId="{799CA7DB-2E09-45A5-8F14-C40D359DD7DD}" srcOrd="0" destOrd="0" presId="urn:microsoft.com/office/officeart/2005/8/layout/arrow2"/>
    <dgm:cxn modelId="{0D3497EF-8DA2-4985-84DF-AEF439C09A56}" type="presOf" srcId="{D6DE1A82-67DC-4BC4-A041-0DEC082A6E8C}" destId="{C2ADEBE3-64D0-406F-B8B0-C00ADD50FB87}" srcOrd="0" destOrd="2" presId="urn:microsoft.com/office/officeart/2005/8/layout/arrow2"/>
    <dgm:cxn modelId="{064E06F3-8DAB-4A2A-A594-AE23830D99C2}" srcId="{E6C2044D-06D1-4B9C-8913-D96B90612E87}" destId="{728EA5EE-AF7A-4C17-ABA2-691DBA683A64}" srcOrd="0" destOrd="0" parTransId="{81A988FE-E76B-464F-810A-56928CA5E030}" sibTransId="{4217CD22-389C-42E6-A5CB-88516AA41601}"/>
    <dgm:cxn modelId="{3E2511DD-91D1-4EF2-A8F6-9022107B9FF8}" type="presParOf" srcId="{57FDE1DF-E368-4302-8AF5-61C8010F8782}" destId="{EAAD981D-6A48-451E-AD7B-8DCF4ED49A12}" srcOrd="0" destOrd="0" presId="urn:microsoft.com/office/officeart/2005/8/layout/arrow2"/>
    <dgm:cxn modelId="{9007695B-71FD-4EEC-8864-9A50E553D50F}" type="presParOf" srcId="{57FDE1DF-E368-4302-8AF5-61C8010F8782}" destId="{5F210D12-E678-4D78-8588-ACCF7AE1D875}" srcOrd="1" destOrd="0" presId="urn:microsoft.com/office/officeart/2005/8/layout/arrow2"/>
    <dgm:cxn modelId="{72F06313-6268-4658-8B40-35C591334F7E}" type="presParOf" srcId="{5F210D12-E678-4D78-8588-ACCF7AE1D875}" destId="{85EE2FEF-0DE1-4322-AB4E-A08D718C84FA}" srcOrd="0" destOrd="0" presId="urn:microsoft.com/office/officeart/2005/8/layout/arrow2"/>
    <dgm:cxn modelId="{8877DD2A-4C75-49C4-9DE4-AF8584A41385}" type="presParOf" srcId="{5F210D12-E678-4D78-8588-ACCF7AE1D875}" destId="{799CA7DB-2E09-45A5-8F14-C40D359DD7DD}" srcOrd="1" destOrd="0" presId="urn:microsoft.com/office/officeart/2005/8/layout/arrow2"/>
    <dgm:cxn modelId="{7D102799-A840-4EFB-A764-1433B6BC5C54}" type="presParOf" srcId="{5F210D12-E678-4D78-8588-ACCF7AE1D875}" destId="{6CB45ED9-4868-4F0B-BE5E-5740581F6FAF}" srcOrd="2" destOrd="0" presId="urn:microsoft.com/office/officeart/2005/8/layout/arrow2"/>
    <dgm:cxn modelId="{92F42427-52AF-4542-81DE-823CE6152806}" type="presParOf" srcId="{5F210D12-E678-4D78-8588-ACCF7AE1D875}" destId="{C2ADEBE3-64D0-406F-B8B0-C00ADD50FB87}" srcOrd="3" destOrd="0" presId="urn:microsoft.com/office/officeart/2005/8/layout/arrow2"/>
    <dgm:cxn modelId="{C8D71DBB-7FFB-46BC-8CC7-CB44C64090E9}" type="presParOf" srcId="{5F210D12-E678-4D78-8588-ACCF7AE1D875}" destId="{067F4773-8F20-4CEF-B732-46B66242ACF8}" srcOrd="4" destOrd="0" presId="urn:microsoft.com/office/officeart/2005/8/layout/arrow2"/>
    <dgm:cxn modelId="{1BE09079-C172-49A7-8A48-3C8F6EBD465C}" type="presParOf" srcId="{5F210D12-E678-4D78-8588-ACCF7AE1D875}" destId="{19930391-EA62-4F9A-B35D-6B838024161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D5D37B-39DF-49FF-A66F-13CC917768F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AA95B31-17BF-4E16-8856-A047A4334E5B}">
      <dgm:prSet phldrT="[Text]"/>
      <dgm:spPr/>
      <dgm:t>
        <a:bodyPr/>
        <a:lstStyle/>
        <a:p>
          <a:r>
            <a:rPr lang="en-US" dirty="0"/>
            <a:t>Boss</a:t>
          </a:r>
        </a:p>
      </dgm:t>
    </dgm:pt>
    <dgm:pt modelId="{19B455C3-FF85-40FD-BCFF-C10B3F817B84}" type="parTrans" cxnId="{C514686F-86D3-4672-9EC2-EC8507FF1DB1}">
      <dgm:prSet/>
      <dgm:spPr/>
      <dgm:t>
        <a:bodyPr/>
        <a:lstStyle/>
        <a:p>
          <a:endParaRPr lang="en-US"/>
        </a:p>
      </dgm:t>
    </dgm:pt>
    <dgm:pt modelId="{5EA34933-FD17-4838-BED5-32EC3BB34C49}" type="sibTrans" cxnId="{C514686F-86D3-4672-9EC2-EC8507FF1DB1}">
      <dgm:prSet/>
      <dgm:spPr/>
      <dgm:t>
        <a:bodyPr/>
        <a:lstStyle/>
        <a:p>
          <a:endParaRPr lang="en-US"/>
        </a:p>
      </dgm:t>
    </dgm:pt>
    <dgm:pt modelId="{FED878C0-DD1E-4F86-984F-C10B8F4016C8}" type="asst">
      <dgm:prSet phldrT="[Text]"/>
      <dgm:spPr/>
      <dgm:t>
        <a:bodyPr/>
        <a:lstStyle/>
        <a:p>
          <a:r>
            <a:rPr lang="en-US" dirty="0"/>
            <a:t>Sidekick</a:t>
          </a:r>
        </a:p>
      </dgm:t>
    </dgm:pt>
    <dgm:pt modelId="{F3F8C271-FAE0-4C67-AB0A-3EDB293C6444}" type="parTrans" cxnId="{AC82233C-5383-495B-9953-DC3D5E951022}">
      <dgm:prSet/>
      <dgm:spPr/>
      <dgm:t>
        <a:bodyPr/>
        <a:lstStyle/>
        <a:p>
          <a:endParaRPr lang="en-US"/>
        </a:p>
      </dgm:t>
    </dgm:pt>
    <dgm:pt modelId="{BF17BBD4-0D04-4E86-AFBF-293C4B566489}" type="sibTrans" cxnId="{AC82233C-5383-495B-9953-DC3D5E951022}">
      <dgm:prSet/>
      <dgm:spPr/>
      <dgm:t>
        <a:bodyPr/>
        <a:lstStyle/>
        <a:p>
          <a:endParaRPr lang="en-US"/>
        </a:p>
      </dgm:t>
    </dgm:pt>
    <dgm:pt modelId="{C2B0C284-3069-4906-91FA-604CCA7A5933}">
      <dgm:prSet phldrT="[Text]"/>
      <dgm:spPr/>
      <dgm:t>
        <a:bodyPr/>
        <a:lstStyle/>
        <a:p>
          <a:r>
            <a:rPr lang="en-US" dirty="0"/>
            <a:t>Worker</a:t>
          </a:r>
        </a:p>
      </dgm:t>
    </dgm:pt>
    <dgm:pt modelId="{0DA31B2D-225D-42A7-A501-2C37292ECB8C}" type="parTrans" cxnId="{D6FE23D8-937E-409C-8E7F-D68409C4ED29}">
      <dgm:prSet/>
      <dgm:spPr/>
      <dgm:t>
        <a:bodyPr/>
        <a:lstStyle/>
        <a:p>
          <a:endParaRPr lang="en-US"/>
        </a:p>
      </dgm:t>
    </dgm:pt>
    <dgm:pt modelId="{18E887DB-6AD6-4463-A348-3C929444B411}" type="sibTrans" cxnId="{D6FE23D8-937E-409C-8E7F-D68409C4ED29}">
      <dgm:prSet/>
      <dgm:spPr/>
      <dgm:t>
        <a:bodyPr/>
        <a:lstStyle/>
        <a:p>
          <a:endParaRPr lang="en-US"/>
        </a:p>
      </dgm:t>
    </dgm:pt>
    <dgm:pt modelId="{372AF64B-4399-4BDB-99A1-F3FBA7D817E3}">
      <dgm:prSet phldrT="[Text]"/>
      <dgm:spPr/>
      <dgm:t>
        <a:bodyPr/>
        <a:lstStyle/>
        <a:p>
          <a:r>
            <a:rPr lang="en-US" dirty="0"/>
            <a:t>Worker</a:t>
          </a:r>
        </a:p>
      </dgm:t>
    </dgm:pt>
    <dgm:pt modelId="{71641608-2265-4E1D-9746-B8E21AF2025F}" type="parTrans" cxnId="{DC942805-C65C-41E9-85B9-A597D3EE39B1}">
      <dgm:prSet/>
      <dgm:spPr/>
      <dgm:t>
        <a:bodyPr/>
        <a:lstStyle/>
        <a:p>
          <a:endParaRPr lang="en-US"/>
        </a:p>
      </dgm:t>
    </dgm:pt>
    <dgm:pt modelId="{6141FE6C-5FF3-48BF-87E3-2F5D36FDC5F4}" type="sibTrans" cxnId="{DC942805-C65C-41E9-85B9-A597D3EE39B1}">
      <dgm:prSet/>
      <dgm:spPr/>
      <dgm:t>
        <a:bodyPr/>
        <a:lstStyle/>
        <a:p>
          <a:endParaRPr lang="en-US"/>
        </a:p>
      </dgm:t>
    </dgm:pt>
    <dgm:pt modelId="{657E3FFF-140C-49BA-80AC-22DC3055DD06}">
      <dgm:prSet phldrT="[Text]"/>
      <dgm:spPr/>
      <dgm:t>
        <a:bodyPr/>
        <a:lstStyle/>
        <a:p>
          <a:r>
            <a:rPr lang="en-US" dirty="0"/>
            <a:t>Worker</a:t>
          </a:r>
        </a:p>
      </dgm:t>
    </dgm:pt>
    <dgm:pt modelId="{DD958F51-1CC8-417E-9F44-4EF95BF7180B}" type="parTrans" cxnId="{732B8436-B110-46B9-B577-D7B47D9923BB}">
      <dgm:prSet/>
      <dgm:spPr/>
      <dgm:t>
        <a:bodyPr/>
        <a:lstStyle/>
        <a:p>
          <a:endParaRPr lang="en-US"/>
        </a:p>
      </dgm:t>
    </dgm:pt>
    <dgm:pt modelId="{47EA485F-D74C-4D77-94DB-798F3DB9B48A}" type="sibTrans" cxnId="{732B8436-B110-46B9-B577-D7B47D9923BB}">
      <dgm:prSet/>
      <dgm:spPr/>
      <dgm:t>
        <a:bodyPr/>
        <a:lstStyle/>
        <a:p>
          <a:endParaRPr lang="en-US"/>
        </a:p>
      </dgm:t>
    </dgm:pt>
    <dgm:pt modelId="{F8E7552D-65BA-4B0A-ACBF-5AF6C883DDD9}" type="pres">
      <dgm:prSet presAssocID="{67D5D37B-39DF-49FF-A66F-13CC917768FA}" presName="hierChild1" presStyleCnt="0">
        <dgm:presLayoutVars>
          <dgm:orgChart val="1"/>
          <dgm:chPref val="1"/>
          <dgm:dir/>
          <dgm:animOne val="branch"/>
          <dgm:animLvl val="lvl"/>
          <dgm:resizeHandles/>
        </dgm:presLayoutVars>
      </dgm:prSet>
      <dgm:spPr/>
    </dgm:pt>
    <dgm:pt modelId="{B4E18875-DA64-462D-912A-B57F39B0E17D}" type="pres">
      <dgm:prSet presAssocID="{8AA95B31-17BF-4E16-8856-A047A4334E5B}" presName="hierRoot1" presStyleCnt="0">
        <dgm:presLayoutVars>
          <dgm:hierBranch val="init"/>
        </dgm:presLayoutVars>
      </dgm:prSet>
      <dgm:spPr/>
    </dgm:pt>
    <dgm:pt modelId="{5945E815-B530-46DC-A7A5-F036FA37D2D9}" type="pres">
      <dgm:prSet presAssocID="{8AA95B31-17BF-4E16-8856-A047A4334E5B}" presName="rootComposite1" presStyleCnt="0"/>
      <dgm:spPr/>
    </dgm:pt>
    <dgm:pt modelId="{3F914F6C-9C27-4240-B926-E6AE02C558AF}" type="pres">
      <dgm:prSet presAssocID="{8AA95B31-17BF-4E16-8856-A047A4334E5B}" presName="rootText1" presStyleLbl="node0" presStyleIdx="0" presStyleCnt="1">
        <dgm:presLayoutVars>
          <dgm:chPref val="3"/>
        </dgm:presLayoutVars>
      </dgm:prSet>
      <dgm:spPr/>
    </dgm:pt>
    <dgm:pt modelId="{39D0861B-5D20-4DC5-8021-E513151174F1}" type="pres">
      <dgm:prSet presAssocID="{8AA95B31-17BF-4E16-8856-A047A4334E5B}" presName="rootConnector1" presStyleLbl="node1" presStyleIdx="0" presStyleCnt="0"/>
      <dgm:spPr/>
    </dgm:pt>
    <dgm:pt modelId="{8B441218-C056-4112-BCE5-EA9CE18623D2}" type="pres">
      <dgm:prSet presAssocID="{8AA95B31-17BF-4E16-8856-A047A4334E5B}" presName="hierChild2" presStyleCnt="0"/>
      <dgm:spPr/>
    </dgm:pt>
    <dgm:pt modelId="{855E87AB-31B2-4A5F-88C3-F903A5F18AF0}" type="pres">
      <dgm:prSet presAssocID="{0DA31B2D-225D-42A7-A501-2C37292ECB8C}" presName="Name37" presStyleLbl="parChTrans1D2" presStyleIdx="0" presStyleCnt="4"/>
      <dgm:spPr/>
    </dgm:pt>
    <dgm:pt modelId="{ED00EBEF-0DAE-43BB-8EE3-4DC9D65CB777}" type="pres">
      <dgm:prSet presAssocID="{C2B0C284-3069-4906-91FA-604CCA7A5933}" presName="hierRoot2" presStyleCnt="0">
        <dgm:presLayoutVars>
          <dgm:hierBranch val="init"/>
        </dgm:presLayoutVars>
      </dgm:prSet>
      <dgm:spPr/>
    </dgm:pt>
    <dgm:pt modelId="{DF26C761-1D6D-4FD9-8C8E-ECFCB202230C}" type="pres">
      <dgm:prSet presAssocID="{C2B0C284-3069-4906-91FA-604CCA7A5933}" presName="rootComposite" presStyleCnt="0"/>
      <dgm:spPr/>
    </dgm:pt>
    <dgm:pt modelId="{05F31D46-C359-41ED-B4B9-7523971C6522}" type="pres">
      <dgm:prSet presAssocID="{C2B0C284-3069-4906-91FA-604CCA7A5933}" presName="rootText" presStyleLbl="node2" presStyleIdx="0" presStyleCnt="3">
        <dgm:presLayoutVars>
          <dgm:chPref val="3"/>
        </dgm:presLayoutVars>
      </dgm:prSet>
      <dgm:spPr/>
    </dgm:pt>
    <dgm:pt modelId="{418EC0CC-54E5-4DBA-B7A5-645F4D5D74CB}" type="pres">
      <dgm:prSet presAssocID="{C2B0C284-3069-4906-91FA-604CCA7A5933}" presName="rootConnector" presStyleLbl="node2" presStyleIdx="0" presStyleCnt="3"/>
      <dgm:spPr/>
    </dgm:pt>
    <dgm:pt modelId="{1EB0017B-3E04-431E-B32B-444F54F75FD2}" type="pres">
      <dgm:prSet presAssocID="{C2B0C284-3069-4906-91FA-604CCA7A5933}" presName="hierChild4" presStyleCnt="0"/>
      <dgm:spPr/>
    </dgm:pt>
    <dgm:pt modelId="{88F8987C-2236-42DC-A13F-701419DBF4D4}" type="pres">
      <dgm:prSet presAssocID="{C2B0C284-3069-4906-91FA-604CCA7A5933}" presName="hierChild5" presStyleCnt="0"/>
      <dgm:spPr/>
    </dgm:pt>
    <dgm:pt modelId="{08AEB226-6D41-4BAC-A6FB-FC648165ABDD}" type="pres">
      <dgm:prSet presAssocID="{71641608-2265-4E1D-9746-B8E21AF2025F}" presName="Name37" presStyleLbl="parChTrans1D2" presStyleIdx="1" presStyleCnt="4"/>
      <dgm:spPr/>
    </dgm:pt>
    <dgm:pt modelId="{7D310AC2-859F-4AF6-A459-270C16862962}" type="pres">
      <dgm:prSet presAssocID="{372AF64B-4399-4BDB-99A1-F3FBA7D817E3}" presName="hierRoot2" presStyleCnt="0">
        <dgm:presLayoutVars>
          <dgm:hierBranch val="init"/>
        </dgm:presLayoutVars>
      </dgm:prSet>
      <dgm:spPr/>
    </dgm:pt>
    <dgm:pt modelId="{5167FE27-FDE0-496F-888B-00AE016E0D95}" type="pres">
      <dgm:prSet presAssocID="{372AF64B-4399-4BDB-99A1-F3FBA7D817E3}" presName="rootComposite" presStyleCnt="0"/>
      <dgm:spPr/>
    </dgm:pt>
    <dgm:pt modelId="{A3622FE3-0E8B-460A-88A9-30221C0B3385}" type="pres">
      <dgm:prSet presAssocID="{372AF64B-4399-4BDB-99A1-F3FBA7D817E3}" presName="rootText" presStyleLbl="node2" presStyleIdx="1" presStyleCnt="3">
        <dgm:presLayoutVars>
          <dgm:chPref val="3"/>
        </dgm:presLayoutVars>
      </dgm:prSet>
      <dgm:spPr/>
    </dgm:pt>
    <dgm:pt modelId="{739C6B8E-0675-46E9-9D4A-D59100C1126D}" type="pres">
      <dgm:prSet presAssocID="{372AF64B-4399-4BDB-99A1-F3FBA7D817E3}" presName="rootConnector" presStyleLbl="node2" presStyleIdx="1" presStyleCnt="3"/>
      <dgm:spPr/>
    </dgm:pt>
    <dgm:pt modelId="{D1CFC5FD-1304-4046-8C88-E842D98F2BEE}" type="pres">
      <dgm:prSet presAssocID="{372AF64B-4399-4BDB-99A1-F3FBA7D817E3}" presName="hierChild4" presStyleCnt="0"/>
      <dgm:spPr/>
    </dgm:pt>
    <dgm:pt modelId="{5671DDA3-8169-46F9-BC71-D10A3A29F6B3}" type="pres">
      <dgm:prSet presAssocID="{372AF64B-4399-4BDB-99A1-F3FBA7D817E3}" presName="hierChild5" presStyleCnt="0"/>
      <dgm:spPr/>
    </dgm:pt>
    <dgm:pt modelId="{93434848-EB0E-49A4-9B42-C88011DBF79B}" type="pres">
      <dgm:prSet presAssocID="{DD958F51-1CC8-417E-9F44-4EF95BF7180B}" presName="Name37" presStyleLbl="parChTrans1D2" presStyleIdx="2" presStyleCnt="4"/>
      <dgm:spPr/>
    </dgm:pt>
    <dgm:pt modelId="{B07B471A-F563-40D2-9CFC-9EB7AA7580CE}" type="pres">
      <dgm:prSet presAssocID="{657E3FFF-140C-49BA-80AC-22DC3055DD06}" presName="hierRoot2" presStyleCnt="0">
        <dgm:presLayoutVars>
          <dgm:hierBranch val="init"/>
        </dgm:presLayoutVars>
      </dgm:prSet>
      <dgm:spPr/>
    </dgm:pt>
    <dgm:pt modelId="{1349640D-40CC-4F9B-BAD9-F4B60E10AD6A}" type="pres">
      <dgm:prSet presAssocID="{657E3FFF-140C-49BA-80AC-22DC3055DD06}" presName="rootComposite" presStyleCnt="0"/>
      <dgm:spPr/>
    </dgm:pt>
    <dgm:pt modelId="{C0E37D17-78DD-48E2-9E93-D00311D03285}" type="pres">
      <dgm:prSet presAssocID="{657E3FFF-140C-49BA-80AC-22DC3055DD06}" presName="rootText" presStyleLbl="node2" presStyleIdx="2" presStyleCnt="3">
        <dgm:presLayoutVars>
          <dgm:chPref val="3"/>
        </dgm:presLayoutVars>
      </dgm:prSet>
      <dgm:spPr/>
    </dgm:pt>
    <dgm:pt modelId="{FD230AC0-51F5-4379-B994-CBD3DACD18B9}" type="pres">
      <dgm:prSet presAssocID="{657E3FFF-140C-49BA-80AC-22DC3055DD06}" presName="rootConnector" presStyleLbl="node2" presStyleIdx="2" presStyleCnt="3"/>
      <dgm:spPr/>
    </dgm:pt>
    <dgm:pt modelId="{00400A92-1CFD-49DF-8A2C-EBA49E4ED302}" type="pres">
      <dgm:prSet presAssocID="{657E3FFF-140C-49BA-80AC-22DC3055DD06}" presName="hierChild4" presStyleCnt="0"/>
      <dgm:spPr/>
    </dgm:pt>
    <dgm:pt modelId="{C036EA63-24C2-4E86-A74A-90B6C425CB6E}" type="pres">
      <dgm:prSet presAssocID="{657E3FFF-140C-49BA-80AC-22DC3055DD06}" presName="hierChild5" presStyleCnt="0"/>
      <dgm:spPr/>
    </dgm:pt>
    <dgm:pt modelId="{CCAC338F-86FF-4B34-8E3D-BF695DC035A6}" type="pres">
      <dgm:prSet presAssocID="{8AA95B31-17BF-4E16-8856-A047A4334E5B}" presName="hierChild3" presStyleCnt="0"/>
      <dgm:spPr/>
    </dgm:pt>
    <dgm:pt modelId="{D54CE115-B8C1-4B6E-B5B5-EA72DA944B38}" type="pres">
      <dgm:prSet presAssocID="{F3F8C271-FAE0-4C67-AB0A-3EDB293C6444}" presName="Name111" presStyleLbl="parChTrans1D2" presStyleIdx="3" presStyleCnt="4"/>
      <dgm:spPr/>
    </dgm:pt>
    <dgm:pt modelId="{FD396748-236F-4E8E-9862-B9AF3B8E74B7}" type="pres">
      <dgm:prSet presAssocID="{FED878C0-DD1E-4F86-984F-C10B8F4016C8}" presName="hierRoot3" presStyleCnt="0">
        <dgm:presLayoutVars>
          <dgm:hierBranch val="init"/>
        </dgm:presLayoutVars>
      </dgm:prSet>
      <dgm:spPr/>
    </dgm:pt>
    <dgm:pt modelId="{5AC33621-EEEE-4612-AA6C-F36A98B95BCC}" type="pres">
      <dgm:prSet presAssocID="{FED878C0-DD1E-4F86-984F-C10B8F4016C8}" presName="rootComposite3" presStyleCnt="0"/>
      <dgm:spPr/>
    </dgm:pt>
    <dgm:pt modelId="{12D51373-4990-4E67-9372-C27EE48DEB55}" type="pres">
      <dgm:prSet presAssocID="{FED878C0-DD1E-4F86-984F-C10B8F4016C8}" presName="rootText3" presStyleLbl="asst1" presStyleIdx="0" presStyleCnt="1">
        <dgm:presLayoutVars>
          <dgm:chPref val="3"/>
        </dgm:presLayoutVars>
      </dgm:prSet>
      <dgm:spPr/>
    </dgm:pt>
    <dgm:pt modelId="{50F03C0A-3436-4D64-8256-9349D5B3193D}" type="pres">
      <dgm:prSet presAssocID="{FED878C0-DD1E-4F86-984F-C10B8F4016C8}" presName="rootConnector3" presStyleLbl="asst1" presStyleIdx="0" presStyleCnt="1"/>
      <dgm:spPr/>
    </dgm:pt>
    <dgm:pt modelId="{2D4809DC-5E97-4ABB-A202-D64553FC2C6C}" type="pres">
      <dgm:prSet presAssocID="{FED878C0-DD1E-4F86-984F-C10B8F4016C8}" presName="hierChild6" presStyleCnt="0"/>
      <dgm:spPr/>
    </dgm:pt>
    <dgm:pt modelId="{479F6DB4-8969-45C5-8354-0D1943446D95}" type="pres">
      <dgm:prSet presAssocID="{FED878C0-DD1E-4F86-984F-C10B8F4016C8}" presName="hierChild7" presStyleCnt="0"/>
      <dgm:spPr/>
    </dgm:pt>
  </dgm:ptLst>
  <dgm:cxnLst>
    <dgm:cxn modelId="{BE97CE03-9E55-4D3E-8DBE-9CDA87FAB549}" type="presOf" srcId="{FED878C0-DD1E-4F86-984F-C10B8F4016C8}" destId="{12D51373-4990-4E67-9372-C27EE48DEB55}" srcOrd="0" destOrd="0" presId="urn:microsoft.com/office/officeart/2005/8/layout/orgChart1"/>
    <dgm:cxn modelId="{DC942805-C65C-41E9-85B9-A597D3EE39B1}" srcId="{8AA95B31-17BF-4E16-8856-A047A4334E5B}" destId="{372AF64B-4399-4BDB-99A1-F3FBA7D817E3}" srcOrd="2" destOrd="0" parTransId="{71641608-2265-4E1D-9746-B8E21AF2025F}" sibTransId="{6141FE6C-5FF3-48BF-87E3-2F5D36FDC5F4}"/>
    <dgm:cxn modelId="{C0E6071C-F114-466C-942E-C1687EB99C9C}" type="presOf" srcId="{657E3FFF-140C-49BA-80AC-22DC3055DD06}" destId="{FD230AC0-51F5-4379-B994-CBD3DACD18B9}" srcOrd="1" destOrd="0" presId="urn:microsoft.com/office/officeart/2005/8/layout/orgChart1"/>
    <dgm:cxn modelId="{57365836-010B-41F0-8C05-91B02D5C763E}" type="presOf" srcId="{C2B0C284-3069-4906-91FA-604CCA7A5933}" destId="{418EC0CC-54E5-4DBA-B7A5-645F4D5D74CB}" srcOrd="1" destOrd="0" presId="urn:microsoft.com/office/officeart/2005/8/layout/orgChart1"/>
    <dgm:cxn modelId="{732B8436-B110-46B9-B577-D7B47D9923BB}" srcId="{8AA95B31-17BF-4E16-8856-A047A4334E5B}" destId="{657E3FFF-140C-49BA-80AC-22DC3055DD06}" srcOrd="3" destOrd="0" parTransId="{DD958F51-1CC8-417E-9F44-4EF95BF7180B}" sibTransId="{47EA485F-D74C-4D77-94DB-798F3DB9B48A}"/>
    <dgm:cxn modelId="{AD524E38-3CF8-47FE-AFA2-F9259D32EC82}" type="presOf" srcId="{657E3FFF-140C-49BA-80AC-22DC3055DD06}" destId="{C0E37D17-78DD-48E2-9E93-D00311D03285}" srcOrd="0" destOrd="0" presId="urn:microsoft.com/office/officeart/2005/8/layout/orgChart1"/>
    <dgm:cxn modelId="{ADAFAB39-7630-4293-A869-DF2F95BDE7BC}" type="presOf" srcId="{71641608-2265-4E1D-9746-B8E21AF2025F}" destId="{08AEB226-6D41-4BAC-A6FB-FC648165ABDD}" srcOrd="0" destOrd="0" presId="urn:microsoft.com/office/officeart/2005/8/layout/orgChart1"/>
    <dgm:cxn modelId="{AC82233C-5383-495B-9953-DC3D5E951022}" srcId="{8AA95B31-17BF-4E16-8856-A047A4334E5B}" destId="{FED878C0-DD1E-4F86-984F-C10B8F4016C8}" srcOrd="0" destOrd="0" parTransId="{F3F8C271-FAE0-4C67-AB0A-3EDB293C6444}" sibTransId="{BF17BBD4-0D04-4E86-AFBF-293C4B566489}"/>
    <dgm:cxn modelId="{45A8E664-A261-4A03-B1D7-49E0300C9971}" type="presOf" srcId="{0DA31B2D-225D-42A7-A501-2C37292ECB8C}" destId="{855E87AB-31B2-4A5F-88C3-F903A5F18AF0}" srcOrd="0" destOrd="0" presId="urn:microsoft.com/office/officeart/2005/8/layout/orgChart1"/>
    <dgm:cxn modelId="{80C07866-D740-4B41-B61A-AAFB529CBE07}" type="presOf" srcId="{372AF64B-4399-4BDB-99A1-F3FBA7D817E3}" destId="{739C6B8E-0675-46E9-9D4A-D59100C1126D}" srcOrd="1" destOrd="0" presId="urn:microsoft.com/office/officeart/2005/8/layout/orgChart1"/>
    <dgm:cxn modelId="{C514686F-86D3-4672-9EC2-EC8507FF1DB1}" srcId="{67D5D37B-39DF-49FF-A66F-13CC917768FA}" destId="{8AA95B31-17BF-4E16-8856-A047A4334E5B}" srcOrd="0" destOrd="0" parTransId="{19B455C3-FF85-40FD-BCFF-C10B3F817B84}" sibTransId="{5EA34933-FD17-4838-BED5-32EC3BB34C49}"/>
    <dgm:cxn modelId="{A1E0BB59-A03F-46B3-83A3-F30FA3EBC048}" type="presOf" srcId="{C2B0C284-3069-4906-91FA-604CCA7A5933}" destId="{05F31D46-C359-41ED-B4B9-7523971C6522}" srcOrd="0" destOrd="0" presId="urn:microsoft.com/office/officeart/2005/8/layout/orgChart1"/>
    <dgm:cxn modelId="{D769A287-3A0D-49CC-A369-438EC088EA8F}" type="presOf" srcId="{F3F8C271-FAE0-4C67-AB0A-3EDB293C6444}" destId="{D54CE115-B8C1-4B6E-B5B5-EA72DA944B38}" srcOrd="0" destOrd="0" presId="urn:microsoft.com/office/officeart/2005/8/layout/orgChart1"/>
    <dgm:cxn modelId="{02548591-F6A5-462D-AECE-8105F3879676}" type="presOf" srcId="{67D5D37B-39DF-49FF-A66F-13CC917768FA}" destId="{F8E7552D-65BA-4B0A-ACBF-5AF6C883DDD9}" srcOrd="0" destOrd="0" presId="urn:microsoft.com/office/officeart/2005/8/layout/orgChart1"/>
    <dgm:cxn modelId="{513F9499-01D6-4858-ACF0-58C5C08CC4E2}" type="presOf" srcId="{372AF64B-4399-4BDB-99A1-F3FBA7D817E3}" destId="{A3622FE3-0E8B-460A-88A9-30221C0B3385}" srcOrd="0" destOrd="0" presId="urn:microsoft.com/office/officeart/2005/8/layout/orgChart1"/>
    <dgm:cxn modelId="{EF6926B3-55A8-4514-BEB9-DB873430ED0E}" type="presOf" srcId="{DD958F51-1CC8-417E-9F44-4EF95BF7180B}" destId="{93434848-EB0E-49A4-9B42-C88011DBF79B}" srcOrd="0" destOrd="0" presId="urn:microsoft.com/office/officeart/2005/8/layout/orgChart1"/>
    <dgm:cxn modelId="{89221ABB-73D6-4FF7-A7FD-D478BE72C7CD}" type="presOf" srcId="{8AA95B31-17BF-4E16-8856-A047A4334E5B}" destId="{39D0861B-5D20-4DC5-8021-E513151174F1}" srcOrd="1" destOrd="0" presId="urn:microsoft.com/office/officeart/2005/8/layout/orgChart1"/>
    <dgm:cxn modelId="{D6FE23D8-937E-409C-8E7F-D68409C4ED29}" srcId="{8AA95B31-17BF-4E16-8856-A047A4334E5B}" destId="{C2B0C284-3069-4906-91FA-604CCA7A5933}" srcOrd="1" destOrd="0" parTransId="{0DA31B2D-225D-42A7-A501-2C37292ECB8C}" sibTransId="{18E887DB-6AD6-4463-A348-3C929444B411}"/>
    <dgm:cxn modelId="{DF8142E1-CCA1-4804-930D-EC78CFB678AF}" type="presOf" srcId="{FED878C0-DD1E-4F86-984F-C10B8F4016C8}" destId="{50F03C0A-3436-4D64-8256-9349D5B3193D}" srcOrd="1" destOrd="0" presId="urn:microsoft.com/office/officeart/2005/8/layout/orgChart1"/>
    <dgm:cxn modelId="{4053AAF3-3872-4712-9B1B-19BDB59B82BE}" type="presOf" srcId="{8AA95B31-17BF-4E16-8856-A047A4334E5B}" destId="{3F914F6C-9C27-4240-B926-E6AE02C558AF}" srcOrd="0" destOrd="0" presId="urn:microsoft.com/office/officeart/2005/8/layout/orgChart1"/>
    <dgm:cxn modelId="{2A4385DE-FCAA-456B-BA46-22945046232F}" type="presParOf" srcId="{F8E7552D-65BA-4B0A-ACBF-5AF6C883DDD9}" destId="{B4E18875-DA64-462D-912A-B57F39B0E17D}" srcOrd="0" destOrd="0" presId="urn:microsoft.com/office/officeart/2005/8/layout/orgChart1"/>
    <dgm:cxn modelId="{FE8A5119-F4B8-42CA-8BE0-D72DDE913EB9}" type="presParOf" srcId="{B4E18875-DA64-462D-912A-B57F39B0E17D}" destId="{5945E815-B530-46DC-A7A5-F036FA37D2D9}" srcOrd="0" destOrd="0" presId="urn:microsoft.com/office/officeart/2005/8/layout/orgChart1"/>
    <dgm:cxn modelId="{17B73FFB-C295-4438-BFC4-52B01440BD2D}" type="presParOf" srcId="{5945E815-B530-46DC-A7A5-F036FA37D2D9}" destId="{3F914F6C-9C27-4240-B926-E6AE02C558AF}" srcOrd="0" destOrd="0" presId="urn:microsoft.com/office/officeart/2005/8/layout/orgChart1"/>
    <dgm:cxn modelId="{3DCC37A7-3F97-4D63-B6C8-F93B3597472E}" type="presParOf" srcId="{5945E815-B530-46DC-A7A5-F036FA37D2D9}" destId="{39D0861B-5D20-4DC5-8021-E513151174F1}" srcOrd="1" destOrd="0" presId="urn:microsoft.com/office/officeart/2005/8/layout/orgChart1"/>
    <dgm:cxn modelId="{5FDB3B16-8BCA-45AC-BFD9-1B7A4B4B2A05}" type="presParOf" srcId="{B4E18875-DA64-462D-912A-B57F39B0E17D}" destId="{8B441218-C056-4112-BCE5-EA9CE18623D2}" srcOrd="1" destOrd="0" presId="urn:microsoft.com/office/officeart/2005/8/layout/orgChart1"/>
    <dgm:cxn modelId="{7D72C355-13FE-43A4-8FE6-EAF25A323E70}" type="presParOf" srcId="{8B441218-C056-4112-BCE5-EA9CE18623D2}" destId="{855E87AB-31B2-4A5F-88C3-F903A5F18AF0}" srcOrd="0" destOrd="0" presId="urn:microsoft.com/office/officeart/2005/8/layout/orgChart1"/>
    <dgm:cxn modelId="{356F7E55-191E-4FE8-988D-D74EA844AAAB}" type="presParOf" srcId="{8B441218-C056-4112-BCE5-EA9CE18623D2}" destId="{ED00EBEF-0DAE-43BB-8EE3-4DC9D65CB777}" srcOrd="1" destOrd="0" presId="urn:microsoft.com/office/officeart/2005/8/layout/orgChart1"/>
    <dgm:cxn modelId="{4540FE96-037B-4387-9F65-2713EC6FE172}" type="presParOf" srcId="{ED00EBEF-0DAE-43BB-8EE3-4DC9D65CB777}" destId="{DF26C761-1D6D-4FD9-8C8E-ECFCB202230C}" srcOrd="0" destOrd="0" presId="urn:microsoft.com/office/officeart/2005/8/layout/orgChart1"/>
    <dgm:cxn modelId="{F8635292-F317-41CF-84D1-0C52FCE7CA75}" type="presParOf" srcId="{DF26C761-1D6D-4FD9-8C8E-ECFCB202230C}" destId="{05F31D46-C359-41ED-B4B9-7523971C6522}" srcOrd="0" destOrd="0" presId="urn:microsoft.com/office/officeart/2005/8/layout/orgChart1"/>
    <dgm:cxn modelId="{58D5260C-04D1-427D-A887-F49F99010A6B}" type="presParOf" srcId="{DF26C761-1D6D-4FD9-8C8E-ECFCB202230C}" destId="{418EC0CC-54E5-4DBA-B7A5-645F4D5D74CB}" srcOrd="1" destOrd="0" presId="urn:microsoft.com/office/officeart/2005/8/layout/orgChart1"/>
    <dgm:cxn modelId="{F918D96F-B104-4645-BAE5-70C37A76C4FF}" type="presParOf" srcId="{ED00EBEF-0DAE-43BB-8EE3-4DC9D65CB777}" destId="{1EB0017B-3E04-431E-B32B-444F54F75FD2}" srcOrd="1" destOrd="0" presId="urn:microsoft.com/office/officeart/2005/8/layout/orgChart1"/>
    <dgm:cxn modelId="{CBA91419-5886-4AC2-8C11-3F2E3F9232A2}" type="presParOf" srcId="{ED00EBEF-0DAE-43BB-8EE3-4DC9D65CB777}" destId="{88F8987C-2236-42DC-A13F-701419DBF4D4}" srcOrd="2" destOrd="0" presId="urn:microsoft.com/office/officeart/2005/8/layout/orgChart1"/>
    <dgm:cxn modelId="{B5EDAA63-83EC-4945-88D8-702F23BF201B}" type="presParOf" srcId="{8B441218-C056-4112-BCE5-EA9CE18623D2}" destId="{08AEB226-6D41-4BAC-A6FB-FC648165ABDD}" srcOrd="2" destOrd="0" presId="urn:microsoft.com/office/officeart/2005/8/layout/orgChart1"/>
    <dgm:cxn modelId="{09100F45-FC25-4EA6-9AE7-BA7315C31E51}" type="presParOf" srcId="{8B441218-C056-4112-BCE5-EA9CE18623D2}" destId="{7D310AC2-859F-4AF6-A459-270C16862962}" srcOrd="3" destOrd="0" presId="urn:microsoft.com/office/officeart/2005/8/layout/orgChart1"/>
    <dgm:cxn modelId="{65517683-4AAE-49A2-A3D0-8DD9258A3E18}" type="presParOf" srcId="{7D310AC2-859F-4AF6-A459-270C16862962}" destId="{5167FE27-FDE0-496F-888B-00AE016E0D95}" srcOrd="0" destOrd="0" presId="urn:microsoft.com/office/officeart/2005/8/layout/orgChart1"/>
    <dgm:cxn modelId="{DD43256C-C242-48D7-B5E2-8F6E504BF0E5}" type="presParOf" srcId="{5167FE27-FDE0-496F-888B-00AE016E0D95}" destId="{A3622FE3-0E8B-460A-88A9-30221C0B3385}" srcOrd="0" destOrd="0" presId="urn:microsoft.com/office/officeart/2005/8/layout/orgChart1"/>
    <dgm:cxn modelId="{655032D6-EFEC-4D83-9028-84507FD20F1B}" type="presParOf" srcId="{5167FE27-FDE0-496F-888B-00AE016E0D95}" destId="{739C6B8E-0675-46E9-9D4A-D59100C1126D}" srcOrd="1" destOrd="0" presId="urn:microsoft.com/office/officeart/2005/8/layout/orgChart1"/>
    <dgm:cxn modelId="{4224C37D-1B06-4889-B394-86F90C80B19A}" type="presParOf" srcId="{7D310AC2-859F-4AF6-A459-270C16862962}" destId="{D1CFC5FD-1304-4046-8C88-E842D98F2BEE}" srcOrd="1" destOrd="0" presId="urn:microsoft.com/office/officeart/2005/8/layout/orgChart1"/>
    <dgm:cxn modelId="{1C4B009F-5D6D-4323-B6CB-778DE12FC925}" type="presParOf" srcId="{7D310AC2-859F-4AF6-A459-270C16862962}" destId="{5671DDA3-8169-46F9-BC71-D10A3A29F6B3}" srcOrd="2" destOrd="0" presId="urn:microsoft.com/office/officeart/2005/8/layout/orgChart1"/>
    <dgm:cxn modelId="{D03D3D47-4CE8-4772-8593-56B456DD1309}" type="presParOf" srcId="{8B441218-C056-4112-BCE5-EA9CE18623D2}" destId="{93434848-EB0E-49A4-9B42-C88011DBF79B}" srcOrd="4" destOrd="0" presId="urn:microsoft.com/office/officeart/2005/8/layout/orgChart1"/>
    <dgm:cxn modelId="{056E8105-1851-469D-8F68-0E7C6E1C161C}" type="presParOf" srcId="{8B441218-C056-4112-BCE5-EA9CE18623D2}" destId="{B07B471A-F563-40D2-9CFC-9EB7AA7580CE}" srcOrd="5" destOrd="0" presId="urn:microsoft.com/office/officeart/2005/8/layout/orgChart1"/>
    <dgm:cxn modelId="{24FBD91D-C12B-4AEE-B662-0A5188948A34}" type="presParOf" srcId="{B07B471A-F563-40D2-9CFC-9EB7AA7580CE}" destId="{1349640D-40CC-4F9B-BAD9-F4B60E10AD6A}" srcOrd="0" destOrd="0" presId="urn:microsoft.com/office/officeart/2005/8/layout/orgChart1"/>
    <dgm:cxn modelId="{F8B5CC92-2279-4805-818A-76BA70695B61}" type="presParOf" srcId="{1349640D-40CC-4F9B-BAD9-F4B60E10AD6A}" destId="{C0E37D17-78DD-48E2-9E93-D00311D03285}" srcOrd="0" destOrd="0" presId="urn:microsoft.com/office/officeart/2005/8/layout/orgChart1"/>
    <dgm:cxn modelId="{2FCFBBD4-C8CB-441B-8C10-2C09B8414F6F}" type="presParOf" srcId="{1349640D-40CC-4F9B-BAD9-F4B60E10AD6A}" destId="{FD230AC0-51F5-4379-B994-CBD3DACD18B9}" srcOrd="1" destOrd="0" presId="urn:microsoft.com/office/officeart/2005/8/layout/orgChart1"/>
    <dgm:cxn modelId="{020A0B3B-928F-4A54-94E0-B90E8ED40A22}" type="presParOf" srcId="{B07B471A-F563-40D2-9CFC-9EB7AA7580CE}" destId="{00400A92-1CFD-49DF-8A2C-EBA49E4ED302}" srcOrd="1" destOrd="0" presId="urn:microsoft.com/office/officeart/2005/8/layout/orgChart1"/>
    <dgm:cxn modelId="{D4CECEB0-2F2E-4570-8A1A-77530F94092C}" type="presParOf" srcId="{B07B471A-F563-40D2-9CFC-9EB7AA7580CE}" destId="{C036EA63-24C2-4E86-A74A-90B6C425CB6E}" srcOrd="2" destOrd="0" presId="urn:microsoft.com/office/officeart/2005/8/layout/orgChart1"/>
    <dgm:cxn modelId="{BC3D28AF-3D63-42CE-B71A-7A72A17AB51C}" type="presParOf" srcId="{B4E18875-DA64-462D-912A-B57F39B0E17D}" destId="{CCAC338F-86FF-4B34-8E3D-BF695DC035A6}" srcOrd="2" destOrd="0" presId="urn:microsoft.com/office/officeart/2005/8/layout/orgChart1"/>
    <dgm:cxn modelId="{47005B92-4318-4DAD-8D3F-B6493114A059}" type="presParOf" srcId="{CCAC338F-86FF-4B34-8E3D-BF695DC035A6}" destId="{D54CE115-B8C1-4B6E-B5B5-EA72DA944B38}" srcOrd="0" destOrd="0" presId="urn:microsoft.com/office/officeart/2005/8/layout/orgChart1"/>
    <dgm:cxn modelId="{06A84EE8-CF00-4206-9F3A-3D323092BE7B}" type="presParOf" srcId="{CCAC338F-86FF-4B34-8E3D-BF695DC035A6}" destId="{FD396748-236F-4E8E-9862-B9AF3B8E74B7}" srcOrd="1" destOrd="0" presId="urn:microsoft.com/office/officeart/2005/8/layout/orgChart1"/>
    <dgm:cxn modelId="{1FE698EE-CBD1-4FD6-8135-D84D7FA0BFEB}" type="presParOf" srcId="{FD396748-236F-4E8E-9862-B9AF3B8E74B7}" destId="{5AC33621-EEEE-4612-AA6C-F36A98B95BCC}" srcOrd="0" destOrd="0" presId="urn:microsoft.com/office/officeart/2005/8/layout/orgChart1"/>
    <dgm:cxn modelId="{84915653-D4C9-40E8-88A1-A534B077F2DF}" type="presParOf" srcId="{5AC33621-EEEE-4612-AA6C-F36A98B95BCC}" destId="{12D51373-4990-4E67-9372-C27EE48DEB55}" srcOrd="0" destOrd="0" presId="urn:microsoft.com/office/officeart/2005/8/layout/orgChart1"/>
    <dgm:cxn modelId="{3789E9B2-9459-4079-8F99-145B3CE3E61C}" type="presParOf" srcId="{5AC33621-EEEE-4612-AA6C-F36A98B95BCC}" destId="{50F03C0A-3436-4D64-8256-9349D5B3193D}" srcOrd="1" destOrd="0" presId="urn:microsoft.com/office/officeart/2005/8/layout/orgChart1"/>
    <dgm:cxn modelId="{58896215-0603-4590-84AA-E451950AE319}" type="presParOf" srcId="{FD396748-236F-4E8E-9862-B9AF3B8E74B7}" destId="{2D4809DC-5E97-4ABB-A202-D64553FC2C6C}" srcOrd="1" destOrd="0" presId="urn:microsoft.com/office/officeart/2005/8/layout/orgChart1"/>
    <dgm:cxn modelId="{C4B4A616-7EDD-455A-8AE9-9ABFAF4F7005}" type="presParOf" srcId="{FD396748-236F-4E8E-9862-B9AF3B8E74B7}" destId="{479F6DB4-8969-45C5-8354-0D1943446D9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24F4BD-55BC-4E44-99B8-8039D5505F29}" type="doc">
      <dgm:prSet loTypeId="urn:microsoft.com/office/officeart/2005/8/layout/cycle6" loCatId="relationship" qsTypeId="urn:microsoft.com/office/officeart/2005/8/quickstyle/simple1" qsCatId="simple" csTypeId="urn:microsoft.com/office/officeart/2005/8/colors/colorful1#2" csCatId="colorful" phldr="1"/>
      <dgm:spPr/>
      <dgm:t>
        <a:bodyPr/>
        <a:lstStyle/>
        <a:p>
          <a:endParaRPr lang="en-US"/>
        </a:p>
      </dgm:t>
    </dgm:pt>
    <dgm:pt modelId="{D4C6B0C7-D994-4C9A-815B-C347E6F408F3}">
      <dgm:prSet phldrT="[Text]"/>
      <dgm:spPr/>
      <dgm:t>
        <a:bodyPr/>
        <a:lstStyle/>
        <a:p>
          <a:r>
            <a:rPr lang="en-US" dirty="0"/>
            <a:t>Member</a:t>
          </a:r>
        </a:p>
      </dgm:t>
    </dgm:pt>
    <dgm:pt modelId="{E56278A9-CA06-48B8-8464-1AAFA725A00F}" type="parTrans" cxnId="{7AA9DB63-41F1-47D9-94BF-3E930631BDCB}">
      <dgm:prSet/>
      <dgm:spPr/>
      <dgm:t>
        <a:bodyPr/>
        <a:lstStyle/>
        <a:p>
          <a:endParaRPr lang="en-US"/>
        </a:p>
      </dgm:t>
    </dgm:pt>
    <dgm:pt modelId="{5BDC3CF4-9CF3-423F-A498-35A99DF36CC9}" type="sibTrans" cxnId="{7AA9DB63-41F1-47D9-94BF-3E930631BDCB}">
      <dgm:prSet/>
      <dgm:spPr/>
      <dgm:t>
        <a:bodyPr/>
        <a:lstStyle/>
        <a:p>
          <a:endParaRPr lang="en-US"/>
        </a:p>
      </dgm:t>
    </dgm:pt>
    <dgm:pt modelId="{361CA1FF-FFC3-46C7-BA73-01062E032995}">
      <dgm:prSet phldrT="[Text]"/>
      <dgm:spPr/>
      <dgm:t>
        <a:bodyPr/>
        <a:lstStyle/>
        <a:p>
          <a:r>
            <a:rPr lang="en-US" dirty="0"/>
            <a:t>Member</a:t>
          </a:r>
        </a:p>
      </dgm:t>
    </dgm:pt>
    <dgm:pt modelId="{72C04757-945E-4321-994D-056037C7B3CB}" type="parTrans" cxnId="{919CE600-D5DC-461B-B9E7-BC86A15FA1BE}">
      <dgm:prSet/>
      <dgm:spPr/>
      <dgm:t>
        <a:bodyPr/>
        <a:lstStyle/>
        <a:p>
          <a:endParaRPr lang="en-US"/>
        </a:p>
      </dgm:t>
    </dgm:pt>
    <dgm:pt modelId="{7811B06B-21C1-4503-A538-43F1C702B049}" type="sibTrans" cxnId="{919CE600-D5DC-461B-B9E7-BC86A15FA1BE}">
      <dgm:prSet/>
      <dgm:spPr/>
      <dgm:t>
        <a:bodyPr/>
        <a:lstStyle/>
        <a:p>
          <a:endParaRPr lang="en-US"/>
        </a:p>
      </dgm:t>
    </dgm:pt>
    <dgm:pt modelId="{37C9A6A4-01B3-44BE-9253-E233EFAA4D58}">
      <dgm:prSet phldrT="[Text]"/>
      <dgm:spPr/>
      <dgm:t>
        <a:bodyPr/>
        <a:lstStyle/>
        <a:p>
          <a:r>
            <a:rPr lang="en-US" dirty="0"/>
            <a:t>Member</a:t>
          </a:r>
        </a:p>
      </dgm:t>
    </dgm:pt>
    <dgm:pt modelId="{D2B7512E-B0B3-4F8B-94DF-FBDB682ED47A}" type="parTrans" cxnId="{EE479FF6-71F9-439A-B3FA-8BE3650B4EEA}">
      <dgm:prSet/>
      <dgm:spPr/>
      <dgm:t>
        <a:bodyPr/>
        <a:lstStyle/>
        <a:p>
          <a:endParaRPr lang="en-US"/>
        </a:p>
      </dgm:t>
    </dgm:pt>
    <dgm:pt modelId="{1F0349C3-96F3-45DD-A8A7-180D481DDFEA}" type="sibTrans" cxnId="{EE479FF6-71F9-439A-B3FA-8BE3650B4EEA}">
      <dgm:prSet/>
      <dgm:spPr/>
      <dgm:t>
        <a:bodyPr/>
        <a:lstStyle/>
        <a:p>
          <a:endParaRPr lang="en-US"/>
        </a:p>
      </dgm:t>
    </dgm:pt>
    <dgm:pt modelId="{A3BE4061-2782-4462-ACDF-FA7CC8870486}">
      <dgm:prSet phldrT="[Text]"/>
      <dgm:spPr/>
      <dgm:t>
        <a:bodyPr/>
        <a:lstStyle/>
        <a:p>
          <a:r>
            <a:rPr lang="en-US" dirty="0"/>
            <a:t>Member</a:t>
          </a:r>
        </a:p>
      </dgm:t>
    </dgm:pt>
    <dgm:pt modelId="{0573D457-3783-48A4-96B1-58B8947A966E}" type="parTrans" cxnId="{F6C9D682-3F31-4652-9D37-AC89201D225D}">
      <dgm:prSet/>
      <dgm:spPr/>
      <dgm:t>
        <a:bodyPr/>
        <a:lstStyle/>
        <a:p>
          <a:endParaRPr lang="en-US"/>
        </a:p>
      </dgm:t>
    </dgm:pt>
    <dgm:pt modelId="{B81D6EAF-8C88-4482-97AE-DB19E87E67ED}" type="sibTrans" cxnId="{F6C9D682-3F31-4652-9D37-AC89201D225D}">
      <dgm:prSet/>
      <dgm:spPr/>
      <dgm:t>
        <a:bodyPr/>
        <a:lstStyle/>
        <a:p>
          <a:endParaRPr lang="en-US"/>
        </a:p>
      </dgm:t>
    </dgm:pt>
    <dgm:pt modelId="{83D17700-9F8D-405C-9EF8-CF5E228B67F6}">
      <dgm:prSet phldrT="[Text]"/>
      <dgm:spPr/>
      <dgm:t>
        <a:bodyPr/>
        <a:lstStyle/>
        <a:p>
          <a:r>
            <a:rPr lang="en-US" dirty="0"/>
            <a:t>Member</a:t>
          </a:r>
        </a:p>
      </dgm:t>
    </dgm:pt>
    <dgm:pt modelId="{DA8CD32F-4B82-4106-B859-D9398CC642A7}" type="parTrans" cxnId="{51FCEE66-4022-4CF4-AB5D-19FD25D41556}">
      <dgm:prSet/>
      <dgm:spPr/>
      <dgm:t>
        <a:bodyPr/>
        <a:lstStyle/>
        <a:p>
          <a:endParaRPr lang="en-US"/>
        </a:p>
      </dgm:t>
    </dgm:pt>
    <dgm:pt modelId="{764E1938-57E7-4492-A957-79D0FFEFBDB1}" type="sibTrans" cxnId="{51FCEE66-4022-4CF4-AB5D-19FD25D41556}">
      <dgm:prSet/>
      <dgm:spPr/>
      <dgm:t>
        <a:bodyPr/>
        <a:lstStyle/>
        <a:p>
          <a:endParaRPr lang="en-US"/>
        </a:p>
      </dgm:t>
    </dgm:pt>
    <dgm:pt modelId="{404C19EE-6344-4163-BC34-E2B5E3EC9CAE}" type="pres">
      <dgm:prSet presAssocID="{DF24F4BD-55BC-4E44-99B8-8039D5505F29}" presName="cycle" presStyleCnt="0">
        <dgm:presLayoutVars>
          <dgm:dir/>
          <dgm:resizeHandles val="exact"/>
        </dgm:presLayoutVars>
      </dgm:prSet>
      <dgm:spPr/>
    </dgm:pt>
    <dgm:pt modelId="{30DEB7AA-4951-4D7E-8CB2-7253B0F0862A}" type="pres">
      <dgm:prSet presAssocID="{D4C6B0C7-D994-4C9A-815B-C347E6F408F3}" presName="node" presStyleLbl="node1" presStyleIdx="0" presStyleCnt="5">
        <dgm:presLayoutVars>
          <dgm:bulletEnabled val="1"/>
        </dgm:presLayoutVars>
      </dgm:prSet>
      <dgm:spPr/>
    </dgm:pt>
    <dgm:pt modelId="{36DACB9D-4D4A-4C6C-9309-DB6A33B96A89}" type="pres">
      <dgm:prSet presAssocID="{D4C6B0C7-D994-4C9A-815B-C347E6F408F3}" presName="spNode" presStyleCnt="0"/>
      <dgm:spPr/>
    </dgm:pt>
    <dgm:pt modelId="{CD07EEB4-7B96-4033-AFA7-295CB5A45DF5}" type="pres">
      <dgm:prSet presAssocID="{5BDC3CF4-9CF3-423F-A498-35A99DF36CC9}" presName="sibTrans" presStyleLbl="sibTrans1D1" presStyleIdx="0" presStyleCnt="5"/>
      <dgm:spPr/>
    </dgm:pt>
    <dgm:pt modelId="{224C7C40-B340-4D1A-8D1C-348E49096962}" type="pres">
      <dgm:prSet presAssocID="{361CA1FF-FFC3-46C7-BA73-01062E032995}" presName="node" presStyleLbl="node1" presStyleIdx="1" presStyleCnt="5">
        <dgm:presLayoutVars>
          <dgm:bulletEnabled val="1"/>
        </dgm:presLayoutVars>
      </dgm:prSet>
      <dgm:spPr/>
    </dgm:pt>
    <dgm:pt modelId="{CDCBF2B1-5B00-4993-99DA-252206FC93CF}" type="pres">
      <dgm:prSet presAssocID="{361CA1FF-FFC3-46C7-BA73-01062E032995}" presName="spNode" presStyleCnt="0"/>
      <dgm:spPr/>
    </dgm:pt>
    <dgm:pt modelId="{12F6748C-41B1-4BB5-A4D5-C15FDB11A364}" type="pres">
      <dgm:prSet presAssocID="{7811B06B-21C1-4503-A538-43F1C702B049}" presName="sibTrans" presStyleLbl="sibTrans1D1" presStyleIdx="1" presStyleCnt="5"/>
      <dgm:spPr/>
    </dgm:pt>
    <dgm:pt modelId="{0B64AFBC-21B8-40E2-82E8-0D77B74EC716}" type="pres">
      <dgm:prSet presAssocID="{37C9A6A4-01B3-44BE-9253-E233EFAA4D58}" presName="node" presStyleLbl="node1" presStyleIdx="2" presStyleCnt="5">
        <dgm:presLayoutVars>
          <dgm:bulletEnabled val="1"/>
        </dgm:presLayoutVars>
      </dgm:prSet>
      <dgm:spPr/>
    </dgm:pt>
    <dgm:pt modelId="{D29A9815-E77D-40EC-8170-4B6013D540BD}" type="pres">
      <dgm:prSet presAssocID="{37C9A6A4-01B3-44BE-9253-E233EFAA4D58}" presName="spNode" presStyleCnt="0"/>
      <dgm:spPr/>
    </dgm:pt>
    <dgm:pt modelId="{43924552-0ECC-4CD8-9A34-56A8BC8228C4}" type="pres">
      <dgm:prSet presAssocID="{1F0349C3-96F3-45DD-A8A7-180D481DDFEA}" presName="sibTrans" presStyleLbl="sibTrans1D1" presStyleIdx="2" presStyleCnt="5"/>
      <dgm:spPr/>
    </dgm:pt>
    <dgm:pt modelId="{7932358B-AE99-4CFA-A7EB-9252CF978FB7}" type="pres">
      <dgm:prSet presAssocID="{A3BE4061-2782-4462-ACDF-FA7CC8870486}" presName="node" presStyleLbl="node1" presStyleIdx="3" presStyleCnt="5">
        <dgm:presLayoutVars>
          <dgm:bulletEnabled val="1"/>
        </dgm:presLayoutVars>
      </dgm:prSet>
      <dgm:spPr/>
    </dgm:pt>
    <dgm:pt modelId="{4EB5F182-C97B-4213-B1A0-B14056B29C31}" type="pres">
      <dgm:prSet presAssocID="{A3BE4061-2782-4462-ACDF-FA7CC8870486}" presName="spNode" presStyleCnt="0"/>
      <dgm:spPr/>
    </dgm:pt>
    <dgm:pt modelId="{807C9A18-6ECC-4AEC-B723-125E365464F2}" type="pres">
      <dgm:prSet presAssocID="{B81D6EAF-8C88-4482-97AE-DB19E87E67ED}" presName="sibTrans" presStyleLbl="sibTrans1D1" presStyleIdx="3" presStyleCnt="5"/>
      <dgm:spPr/>
    </dgm:pt>
    <dgm:pt modelId="{7DC91007-649B-46DE-ADBB-B6C664056DCC}" type="pres">
      <dgm:prSet presAssocID="{83D17700-9F8D-405C-9EF8-CF5E228B67F6}" presName="node" presStyleLbl="node1" presStyleIdx="4" presStyleCnt="5">
        <dgm:presLayoutVars>
          <dgm:bulletEnabled val="1"/>
        </dgm:presLayoutVars>
      </dgm:prSet>
      <dgm:spPr/>
    </dgm:pt>
    <dgm:pt modelId="{BBAEADE5-FF13-4879-9FEF-953EE3166BD8}" type="pres">
      <dgm:prSet presAssocID="{83D17700-9F8D-405C-9EF8-CF5E228B67F6}" presName="spNode" presStyleCnt="0"/>
      <dgm:spPr/>
    </dgm:pt>
    <dgm:pt modelId="{658658B9-8158-4757-9F05-73471AF5A3BC}" type="pres">
      <dgm:prSet presAssocID="{764E1938-57E7-4492-A957-79D0FFEFBDB1}" presName="sibTrans" presStyleLbl="sibTrans1D1" presStyleIdx="4" presStyleCnt="5"/>
      <dgm:spPr/>
    </dgm:pt>
  </dgm:ptLst>
  <dgm:cxnLst>
    <dgm:cxn modelId="{919CE600-D5DC-461B-B9E7-BC86A15FA1BE}" srcId="{DF24F4BD-55BC-4E44-99B8-8039D5505F29}" destId="{361CA1FF-FFC3-46C7-BA73-01062E032995}" srcOrd="1" destOrd="0" parTransId="{72C04757-945E-4321-994D-056037C7B3CB}" sibTransId="{7811B06B-21C1-4503-A538-43F1C702B049}"/>
    <dgm:cxn modelId="{30EC6B13-1E95-4B99-A732-70D33B8A0099}" type="presOf" srcId="{DF24F4BD-55BC-4E44-99B8-8039D5505F29}" destId="{404C19EE-6344-4163-BC34-E2B5E3EC9CAE}" srcOrd="0" destOrd="0" presId="urn:microsoft.com/office/officeart/2005/8/layout/cycle6"/>
    <dgm:cxn modelId="{B4241319-2315-468D-B67B-C4934C643D1F}" type="presOf" srcId="{D4C6B0C7-D994-4C9A-815B-C347E6F408F3}" destId="{30DEB7AA-4951-4D7E-8CB2-7253B0F0862A}" srcOrd="0" destOrd="0" presId="urn:microsoft.com/office/officeart/2005/8/layout/cycle6"/>
    <dgm:cxn modelId="{919B931E-A2F1-49DB-B3C0-64C88D7666F0}" type="presOf" srcId="{B81D6EAF-8C88-4482-97AE-DB19E87E67ED}" destId="{807C9A18-6ECC-4AEC-B723-125E365464F2}" srcOrd="0" destOrd="0" presId="urn:microsoft.com/office/officeart/2005/8/layout/cycle6"/>
    <dgm:cxn modelId="{B3499334-A79B-4858-B6AE-F9C70DD16793}" type="presOf" srcId="{361CA1FF-FFC3-46C7-BA73-01062E032995}" destId="{224C7C40-B340-4D1A-8D1C-348E49096962}" srcOrd="0" destOrd="0" presId="urn:microsoft.com/office/officeart/2005/8/layout/cycle6"/>
    <dgm:cxn modelId="{993F293D-468E-4976-AAB1-CA6422B84E0B}" type="presOf" srcId="{83D17700-9F8D-405C-9EF8-CF5E228B67F6}" destId="{7DC91007-649B-46DE-ADBB-B6C664056DCC}" srcOrd="0" destOrd="0" presId="urn:microsoft.com/office/officeart/2005/8/layout/cycle6"/>
    <dgm:cxn modelId="{7AA9DB63-41F1-47D9-94BF-3E930631BDCB}" srcId="{DF24F4BD-55BC-4E44-99B8-8039D5505F29}" destId="{D4C6B0C7-D994-4C9A-815B-C347E6F408F3}" srcOrd="0" destOrd="0" parTransId="{E56278A9-CA06-48B8-8464-1AAFA725A00F}" sibTransId="{5BDC3CF4-9CF3-423F-A498-35A99DF36CC9}"/>
    <dgm:cxn modelId="{51FCEE66-4022-4CF4-AB5D-19FD25D41556}" srcId="{DF24F4BD-55BC-4E44-99B8-8039D5505F29}" destId="{83D17700-9F8D-405C-9EF8-CF5E228B67F6}" srcOrd="4" destOrd="0" parTransId="{DA8CD32F-4B82-4106-B859-D9398CC642A7}" sibTransId="{764E1938-57E7-4492-A957-79D0FFEFBDB1}"/>
    <dgm:cxn modelId="{D9C84469-8442-498E-AF0D-453C126F8D25}" type="presOf" srcId="{37C9A6A4-01B3-44BE-9253-E233EFAA4D58}" destId="{0B64AFBC-21B8-40E2-82E8-0D77B74EC716}" srcOrd="0" destOrd="0" presId="urn:microsoft.com/office/officeart/2005/8/layout/cycle6"/>
    <dgm:cxn modelId="{F6C9D682-3F31-4652-9D37-AC89201D225D}" srcId="{DF24F4BD-55BC-4E44-99B8-8039D5505F29}" destId="{A3BE4061-2782-4462-ACDF-FA7CC8870486}" srcOrd="3" destOrd="0" parTransId="{0573D457-3783-48A4-96B1-58B8947A966E}" sibTransId="{B81D6EAF-8C88-4482-97AE-DB19E87E67ED}"/>
    <dgm:cxn modelId="{C101E897-8605-4E4E-95E5-39FE238ABC97}" type="presOf" srcId="{764E1938-57E7-4492-A957-79D0FFEFBDB1}" destId="{658658B9-8158-4757-9F05-73471AF5A3BC}" srcOrd="0" destOrd="0" presId="urn:microsoft.com/office/officeart/2005/8/layout/cycle6"/>
    <dgm:cxn modelId="{58161F9F-4D79-4AD2-B759-BA6953D95B38}" type="presOf" srcId="{1F0349C3-96F3-45DD-A8A7-180D481DDFEA}" destId="{43924552-0ECC-4CD8-9A34-56A8BC8228C4}" srcOrd="0" destOrd="0" presId="urn:microsoft.com/office/officeart/2005/8/layout/cycle6"/>
    <dgm:cxn modelId="{8E3614D6-56FE-4C0E-8F80-6EF5C1F1EA78}" type="presOf" srcId="{A3BE4061-2782-4462-ACDF-FA7CC8870486}" destId="{7932358B-AE99-4CFA-A7EB-9252CF978FB7}" srcOrd="0" destOrd="0" presId="urn:microsoft.com/office/officeart/2005/8/layout/cycle6"/>
    <dgm:cxn modelId="{C05510D7-E492-4059-A614-0242210A4B45}" type="presOf" srcId="{7811B06B-21C1-4503-A538-43F1C702B049}" destId="{12F6748C-41B1-4BB5-A4D5-C15FDB11A364}" srcOrd="0" destOrd="0" presId="urn:microsoft.com/office/officeart/2005/8/layout/cycle6"/>
    <dgm:cxn modelId="{CFAEB0E2-258D-496A-A4C7-3D463964CF70}" type="presOf" srcId="{5BDC3CF4-9CF3-423F-A498-35A99DF36CC9}" destId="{CD07EEB4-7B96-4033-AFA7-295CB5A45DF5}" srcOrd="0" destOrd="0" presId="urn:microsoft.com/office/officeart/2005/8/layout/cycle6"/>
    <dgm:cxn modelId="{EE479FF6-71F9-439A-B3FA-8BE3650B4EEA}" srcId="{DF24F4BD-55BC-4E44-99B8-8039D5505F29}" destId="{37C9A6A4-01B3-44BE-9253-E233EFAA4D58}" srcOrd="2" destOrd="0" parTransId="{D2B7512E-B0B3-4F8B-94DF-FBDB682ED47A}" sibTransId="{1F0349C3-96F3-45DD-A8A7-180D481DDFEA}"/>
    <dgm:cxn modelId="{D90B4D68-5615-47E7-AA3B-5DF58AA569DF}" type="presParOf" srcId="{404C19EE-6344-4163-BC34-E2B5E3EC9CAE}" destId="{30DEB7AA-4951-4D7E-8CB2-7253B0F0862A}" srcOrd="0" destOrd="0" presId="urn:microsoft.com/office/officeart/2005/8/layout/cycle6"/>
    <dgm:cxn modelId="{695E3FE2-1164-4052-8129-D62242D238A1}" type="presParOf" srcId="{404C19EE-6344-4163-BC34-E2B5E3EC9CAE}" destId="{36DACB9D-4D4A-4C6C-9309-DB6A33B96A89}" srcOrd="1" destOrd="0" presId="urn:microsoft.com/office/officeart/2005/8/layout/cycle6"/>
    <dgm:cxn modelId="{6814BAA4-A44C-4538-8025-0DC82CFF93C8}" type="presParOf" srcId="{404C19EE-6344-4163-BC34-E2B5E3EC9CAE}" destId="{CD07EEB4-7B96-4033-AFA7-295CB5A45DF5}" srcOrd="2" destOrd="0" presId="urn:microsoft.com/office/officeart/2005/8/layout/cycle6"/>
    <dgm:cxn modelId="{F36A205E-5955-44AA-9A3F-AA72E9802A44}" type="presParOf" srcId="{404C19EE-6344-4163-BC34-E2B5E3EC9CAE}" destId="{224C7C40-B340-4D1A-8D1C-348E49096962}" srcOrd="3" destOrd="0" presId="urn:microsoft.com/office/officeart/2005/8/layout/cycle6"/>
    <dgm:cxn modelId="{AEA1918B-AF91-4A6F-B742-FB7B9333F7A2}" type="presParOf" srcId="{404C19EE-6344-4163-BC34-E2B5E3EC9CAE}" destId="{CDCBF2B1-5B00-4993-99DA-252206FC93CF}" srcOrd="4" destOrd="0" presId="urn:microsoft.com/office/officeart/2005/8/layout/cycle6"/>
    <dgm:cxn modelId="{FCA12ED5-6F6F-497A-AF63-393FDB346F8D}" type="presParOf" srcId="{404C19EE-6344-4163-BC34-E2B5E3EC9CAE}" destId="{12F6748C-41B1-4BB5-A4D5-C15FDB11A364}" srcOrd="5" destOrd="0" presId="urn:microsoft.com/office/officeart/2005/8/layout/cycle6"/>
    <dgm:cxn modelId="{334DDEDF-4EE3-4DDB-A85B-4541038B736F}" type="presParOf" srcId="{404C19EE-6344-4163-BC34-E2B5E3EC9CAE}" destId="{0B64AFBC-21B8-40E2-82E8-0D77B74EC716}" srcOrd="6" destOrd="0" presId="urn:microsoft.com/office/officeart/2005/8/layout/cycle6"/>
    <dgm:cxn modelId="{21B28B44-09EA-4237-A4F9-3800E9A9F9D0}" type="presParOf" srcId="{404C19EE-6344-4163-BC34-E2B5E3EC9CAE}" destId="{D29A9815-E77D-40EC-8170-4B6013D540BD}" srcOrd="7" destOrd="0" presId="urn:microsoft.com/office/officeart/2005/8/layout/cycle6"/>
    <dgm:cxn modelId="{D282C6C8-FD9C-4B3C-B32B-039F7C030376}" type="presParOf" srcId="{404C19EE-6344-4163-BC34-E2B5E3EC9CAE}" destId="{43924552-0ECC-4CD8-9A34-56A8BC8228C4}" srcOrd="8" destOrd="0" presId="urn:microsoft.com/office/officeart/2005/8/layout/cycle6"/>
    <dgm:cxn modelId="{D6ED33E6-3880-4D0D-9ECE-65737B87B6C4}" type="presParOf" srcId="{404C19EE-6344-4163-BC34-E2B5E3EC9CAE}" destId="{7932358B-AE99-4CFA-A7EB-9252CF978FB7}" srcOrd="9" destOrd="0" presId="urn:microsoft.com/office/officeart/2005/8/layout/cycle6"/>
    <dgm:cxn modelId="{6835A86B-4CCD-4F07-8317-4282E152F50D}" type="presParOf" srcId="{404C19EE-6344-4163-BC34-E2B5E3EC9CAE}" destId="{4EB5F182-C97B-4213-B1A0-B14056B29C31}" srcOrd="10" destOrd="0" presId="urn:microsoft.com/office/officeart/2005/8/layout/cycle6"/>
    <dgm:cxn modelId="{73C14928-75EE-4F87-B702-3C6D6E47F71D}" type="presParOf" srcId="{404C19EE-6344-4163-BC34-E2B5E3EC9CAE}" destId="{807C9A18-6ECC-4AEC-B723-125E365464F2}" srcOrd="11" destOrd="0" presId="urn:microsoft.com/office/officeart/2005/8/layout/cycle6"/>
    <dgm:cxn modelId="{8930B432-E7C6-4A32-AB2E-07C05F7004D8}" type="presParOf" srcId="{404C19EE-6344-4163-BC34-E2B5E3EC9CAE}" destId="{7DC91007-649B-46DE-ADBB-B6C664056DCC}" srcOrd="12" destOrd="0" presId="urn:microsoft.com/office/officeart/2005/8/layout/cycle6"/>
    <dgm:cxn modelId="{7ABF114F-10B7-4347-B639-5CCCC841C0E4}" type="presParOf" srcId="{404C19EE-6344-4163-BC34-E2B5E3EC9CAE}" destId="{BBAEADE5-FF13-4879-9FEF-953EE3166BD8}" srcOrd="13" destOrd="0" presId="urn:microsoft.com/office/officeart/2005/8/layout/cycle6"/>
    <dgm:cxn modelId="{AEA8ED63-1986-44BF-B68D-04C5BE5880B5}" type="presParOf" srcId="{404C19EE-6344-4163-BC34-E2B5E3EC9CAE}" destId="{658658B9-8158-4757-9F05-73471AF5A3BC}" srcOrd="14"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6950C6-13EB-44E0-8BDF-890E24E3F1B2}" type="doc">
      <dgm:prSet loTypeId="urn:microsoft.com/office/officeart/2005/8/layout/lProcess2" loCatId="relationship" qsTypeId="urn:microsoft.com/office/officeart/2005/8/quickstyle/3d5" qsCatId="3D" csTypeId="urn:microsoft.com/office/officeart/2005/8/colors/colorful1#3" csCatId="colorful" phldr="1"/>
      <dgm:spPr/>
      <dgm:t>
        <a:bodyPr/>
        <a:lstStyle/>
        <a:p>
          <a:endParaRPr lang="en-US"/>
        </a:p>
      </dgm:t>
    </dgm:pt>
    <dgm:pt modelId="{6C8110CD-389E-4D4C-9512-5A935635D2D8}">
      <dgm:prSet phldrT="[Text]"/>
      <dgm:spPr/>
      <dgm:t>
        <a:bodyPr/>
        <a:lstStyle/>
        <a:p>
          <a:r>
            <a:rPr lang="en-US" dirty="0"/>
            <a:t>Intake</a:t>
          </a:r>
        </a:p>
      </dgm:t>
    </dgm:pt>
    <dgm:pt modelId="{4954CE18-6418-4D38-B868-3CE52FAB8ED6}" type="parTrans" cxnId="{CBF0F86E-79C4-4669-8236-E6D8CD76AF9D}">
      <dgm:prSet/>
      <dgm:spPr/>
      <dgm:t>
        <a:bodyPr/>
        <a:lstStyle/>
        <a:p>
          <a:endParaRPr lang="en-US"/>
        </a:p>
      </dgm:t>
    </dgm:pt>
    <dgm:pt modelId="{5DBBC222-0B84-4A79-9AD3-6DC8B20393A2}" type="sibTrans" cxnId="{CBF0F86E-79C4-4669-8236-E6D8CD76AF9D}">
      <dgm:prSet/>
      <dgm:spPr/>
      <dgm:t>
        <a:bodyPr/>
        <a:lstStyle/>
        <a:p>
          <a:endParaRPr lang="en-US"/>
        </a:p>
      </dgm:t>
    </dgm:pt>
    <dgm:pt modelId="{81426D6D-5116-4625-820C-503C2585E31F}">
      <dgm:prSet phldrT="[Text]"/>
      <dgm:spPr/>
      <dgm:t>
        <a:bodyPr/>
        <a:lstStyle/>
        <a:p>
          <a:r>
            <a:rPr lang="en-US" dirty="0"/>
            <a:t>John</a:t>
          </a:r>
        </a:p>
      </dgm:t>
    </dgm:pt>
    <dgm:pt modelId="{73FA8B8B-C2B4-4755-B4EF-18F19E99E05E}" type="parTrans" cxnId="{416204E3-FBA4-4545-A7B5-15086B21DD49}">
      <dgm:prSet/>
      <dgm:spPr/>
      <dgm:t>
        <a:bodyPr/>
        <a:lstStyle/>
        <a:p>
          <a:endParaRPr lang="en-US"/>
        </a:p>
      </dgm:t>
    </dgm:pt>
    <dgm:pt modelId="{997518B9-2EF2-4E79-8868-2D66DC91725B}" type="sibTrans" cxnId="{416204E3-FBA4-4545-A7B5-15086B21DD49}">
      <dgm:prSet/>
      <dgm:spPr/>
      <dgm:t>
        <a:bodyPr/>
        <a:lstStyle/>
        <a:p>
          <a:endParaRPr lang="en-US"/>
        </a:p>
      </dgm:t>
    </dgm:pt>
    <dgm:pt modelId="{557C49FF-456E-4EC4-BD54-C7439F88F977}">
      <dgm:prSet phldrT="[Text]"/>
      <dgm:spPr/>
      <dgm:t>
        <a:bodyPr/>
        <a:lstStyle/>
        <a:p>
          <a:r>
            <a:rPr lang="en-US" dirty="0"/>
            <a:t>Beth</a:t>
          </a:r>
        </a:p>
      </dgm:t>
    </dgm:pt>
    <dgm:pt modelId="{E99F7433-B81E-482F-B752-23BD21EA19EA}" type="parTrans" cxnId="{56A84B61-E4CD-41A1-859A-B725EC4E3FCC}">
      <dgm:prSet/>
      <dgm:spPr/>
      <dgm:t>
        <a:bodyPr/>
        <a:lstStyle/>
        <a:p>
          <a:endParaRPr lang="en-US"/>
        </a:p>
      </dgm:t>
    </dgm:pt>
    <dgm:pt modelId="{6BB096D2-EB62-4E3D-8555-C3924E224CCC}" type="sibTrans" cxnId="{56A84B61-E4CD-41A1-859A-B725EC4E3FCC}">
      <dgm:prSet/>
      <dgm:spPr/>
      <dgm:t>
        <a:bodyPr/>
        <a:lstStyle/>
        <a:p>
          <a:endParaRPr lang="en-US"/>
        </a:p>
      </dgm:t>
    </dgm:pt>
    <dgm:pt modelId="{50AB024F-782B-4BB2-8BA0-EE2D0C172678}">
      <dgm:prSet phldrT="[Text]"/>
      <dgm:spPr/>
      <dgm:t>
        <a:bodyPr/>
        <a:lstStyle/>
        <a:p>
          <a:r>
            <a:rPr lang="en-US" dirty="0"/>
            <a:t>Triage</a:t>
          </a:r>
        </a:p>
      </dgm:t>
    </dgm:pt>
    <dgm:pt modelId="{75F16A4A-0AA4-45CA-AA5F-10DB0DD828FC}" type="parTrans" cxnId="{4B1BEDA4-0226-4BE2-90CC-A7308105B8B6}">
      <dgm:prSet/>
      <dgm:spPr/>
      <dgm:t>
        <a:bodyPr/>
        <a:lstStyle/>
        <a:p>
          <a:endParaRPr lang="en-US"/>
        </a:p>
      </dgm:t>
    </dgm:pt>
    <dgm:pt modelId="{8EA888FD-6485-43DA-9186-1354BC6F7B71}" type="sibTrans" cxnId="{4B1BEDA4-0226-4BE2-90CC-A7308105B8B6}">
      <dgm:prSet/>
      <dgm:spPr/>
      <dgm:t>
        <a:bodyPr/>
        <a:lstStyle/>
        <a:p>
          <a:endParaRPr lang="en-US"/>
        </a:p>
      </dgm:t>
    </dgm:pt>
    <dgm:pt modelId="{35995709-D029-46C7-BCCE-4529DB8F13E9}">
      <dgm:prSet phldrT="[Text]"/>
      <dgm:spPr/>
      <dgm:t>
        <a:bodyPr/>
        <a:lstStyle/>
        <a:p>
          <a:r>
            <a:rPr lang="en-US" dirty="0"/>
            <a:t>Joan</a:t>
          </a:r>
        </a:p>
      </dgm:t>
    </dgm:pt>
    <dgm:pt modelId="{438FF4B4-B693-4E5B-A6C8-BB50504E0716}" type="parTrans" cxnId="{76D36088-DC4E-4027-988B-90E14395BF2A}">
      <dgm:prSet/>
      <dgm:spPr/>
      <dgm:t>
        <a:bodyPr/>
        <a:lstStyle/>
        <a:p>
          <a:endParaRPr lang="en-US"/>
        </a:p>
      </dgm:t>
    </dgm:pt>
    <dgm:pt modelId="{99384582-65E2-4995-9F6C-E690AD9E3C49}" type="sibTrans" cxnId="{76D36088-DC4E-4027-988B-90E14395BF2A}">
      <dgm:prSet/>
      <dgm:spPr/>
      <dgm:t>
        <a:bodyPr/>
        <a:lstStyle/>
        <a:p>
          <a:endParaRPr lang="en-US"/>
        </a:p>
      </dgm:t>
    </dgm:pt>
    <dgm:pt modelId="{1C26C8E0-176A-4EB2-83AD-CE0F4607F20F}">
      <dgm:prSet phldrT="[Text]"/>
      <dgm:spPr>
        <a:solidFill>
          <a:schemeClr val="bg1">
            <a:lumMod val="50000"/>
          </a:schemeClr>
        </a:solidFill>
      </dgm:spPr>
      <dgm:t>
        <a:bodyPr/>
        <a:lstStyle/>
        <a:p>
          <a:r>
            <a:rPr lang="en-US" dirty="0"/>
            <a:t>Ron</a:t>
          </a:r>
        </a:p>
      </dgm:t>
    </dgm:pt>
    <dgm:pt modelId="{29E785C1-9745-45E8-9537-BD9B0BF3A244}" type="parTrans" cxnId="{05091BE0-682D-4D41-A55E-55CB08E72F3E}">
      <dgm:prSet/>
      <dgm:spPr/>
      <dgm:t>
        <a:bodyPr/>
        <a:lstStyle/>
        <a:p>
          <a:endParaRPr lang="en-US"/>
        </a:p>
      </dgm:t>
    </dgm:pt>
    <dgm:pt modelId="{ABF2D4C9-F621-4B3D-9D80-F5F7118F3D5E}" type="sibTrans" cxnId="{05091BE0-682D-4D41-A55E-55CB08E72F3E}">
      <dgm:prSet/>
      <dgm:spPr/>
      <dgm:t>
        <a:bodyPr/>
        <a:lstStyle/>
        <a:p>
          <a:endParaRPr lang="en-US"/>
        </a:p>
      </dgm:t>
    </dgm:pt>
    <dgm:pt modelId="{8283D7BC-9C40-451F-BB92-8B5E43B0DFB4}">
      <dgm:prSet phldrT="[Text]"/>
      <dgm:spPr/>
      <dgm:t>
        <a:bodyPr/>
        <a:lstStyle/>
        <a:p>
          <a:r>
            <a:rPr lang="en-US" dirty="0" err="1"/>
            <a:t>Tx</a:t>
          </a:r>
          <a:endParaRPr lang="en-US" dirty="0"/>
        </a:p>
      </dgm:t>
    </dgm:pt>
    <dgm:pt modelId="{6B7199D9-EC03-4998-BC89-AC0348357294}" type="parTrans" cxnId="{25274DE9-D90A-4272-A43F-DC4EE80B4267}">
      <dgm:prSet/>
      <dgm:spPr/>
      <dgm:t>
        <a:bodyPr/>
        <a:lstStyle/>
        <a:p>
          <a:endParaRPr lang="en-US"/>
        </a:p>
      </dgm:t>
    </dgm:pt>
    <dgm:pt modelId="{A32BFA13-A10D-4559-A1F3-D110344B84C7}" type="sibTrans" cxnId="{25274DE9-D90A-4272-A43F-DC4EE80B4267}">
      <dgm:prSet/>
      <dgm:spPr/>
      <dgm:t>
        <a:bodyPr/>
        <a:lstStyle/>
        <a:p>
          <a:endParaRPr lang="en-US"/>
        </a:p>
      </dgm:t>
    </dgm:pt>
    <dgm:pt modelId="{64222C6F-0FF8-4B72-8687-804DA3C3C727}">
      <dgm:prSet phldrT="[Text]"/>
      <dgm:spPr/>
      <dgm:t>
        <a:bodyPr/>
        <a:lstStyle/>
        <a:p>
          <a:r>
            <a:rPr lang="en-US" dirty="0"/>
            <a:t>Cheryl</a:t>
          </a:r>
        </a:p>
      </dgm:t>
    </dgm:pt>
    <dgm:pt modelId="{00AFAEA7-8D12-48F0-8DA7-B052FDBEEAAD}" type="parTrans" cxnId="{9B9CC7A3-52C7-490B-A5BB-DE20E91C9BEF}">
      <dgm:prSet/>
      <dgm:spPr/>
      <dgm:t>
        <a:bodyPr/>
        <a:lstStyle/>
        <a:p>
          <a:endParaRPr lang="en-US"/>
        </a:p>
      </dgm:t>
    </dgm:pt>
    <dgm:pt modelId="{B1F74E72-46D1-4FD9-BC42-F07296CA8973}" type="sibTrans" cxnId="{9B9CC7A3-52C7-490B-A5BB-DE20E91C9BEF}">
      <dgm:prSet/>
      <dgm:spPr/>
      <dgm:t>
        <a:bodyPr/>
        <a:lstStyle/>
        <a:p>
          <a:endParaRPr lang="en-US"/>
        </a:p>
      </dgm:t>
    </dgm:pt>
    <dgm:pt modelId="{51DCE9B8-5395-459F-A404-88984BDBCEFE}">
      <dgm:prSet phldrT="[Text]"/>
      <dgm:spPr>
        <a:solidFill>
          <a:srgbClr val="7030A0"/>
        </a:solidFill>
      </dgm:spPr>
      <dgm:t>
        <a:bodyPr/>
        <a:lstStyle/>
        <a:p>
          <a:r>
            <a:rPr lang="en-US" dirty="0" err="1"/>
            <a:t>Steph</a:t>
          </a:r>
          <a:endParaRPr lang="en-US" dirty="0"/>
        </a:p>
      </dgm:t>
    </dgm:pt>
    <dgm:pt modelId="{282C7F8B-E991-4022-A4A0-8F317FEC4FB2}" type="parTrans" cxnId="{29C943F5-41A2-431C-9EFC-D854D8E7E4C0}">
      <dgm:prSet/>
      <dgm:spPr/>
      <dgm:t>
        <a:bodyPr/>
        <a:lstStyle/>
        <a:p>
          <a:endParaRPr lang="en-US"/>
        </a:p>
      </dgm:t>
    </dgm:pt>
    <dgm:pt modelId="{D116D6E3-B51F-4ADC-A5F2-4E3682F7BCC2}" type="sibTrans" cxnId="{29C943F5-41A2-431C-9EFC-D854D8E7E4C0}">
      <dgm:prSet/>
      <dgm:spPr/>
      <dgm:t>
        <a:bodyPr/>
        <a:lstStyle/>
        <a:p>
          <a:endParaRPr lang="en-US"/>
        </a:p>
      </dgm:t>
    </dgm:pt>
    <dgm:pt modelId="{F04FC4B7-B6F6-4E98-8DE2-C9DCB5BD29C0}" type="pres">
      <dgm:prSet presAssocID="{856950C6-13EB-44E0-8BDF-890E24E3F1B2}" presName="theList" presStyleCnt="0">
        <dgm:presLayoutVars>
          <dgm:dir/>
          <dgm:animLvl val="lvl"/>
          <dgm:resizeHandles val="exact"/>
        </dgm:presLayoutVars>
      </dgm:prSet>
      <dgm:spPr/>
    </dgm:pt>
    <dgm:pt modelId="{A3D349BD-EA85-406E-AADC-A1D7E911EA58}" type="pres">
      <dgm:prSet presAssocID="{6C8110CD-389E-4D4C-9512-5A935635D2D8}" presName="compNode" presStyleCnt="0"/>
      <dgm:spPr/>
    </dgm:pt>
    <dgm:pt modelId="{35289632-34D5-4244-9807-E53D4B5B75B7}" type="pres">
      <dgm:prSet presAssocID="{6C8110CD-389E-4D4C-9512-5A935635D2D8}" presName="aNode" presStyleLbl="bgShp" presStyleIdx="0" presStyleCnt="3"/>
      <dgm:spPr/>
    </dgm:pt>
    <dgm:pt modelId="{04625110-3751-4620-976A-949A40538441}" type="pres">
      <dgm:prSet presAssocID="{6C8110CD-389E-4D4C-9512-5A935635D2D8}" presName="textNode" presStyleLbl="bgShp" presStyleIdx="0" presStyleCnt="3"/>
      <dgm:spPr/>
    </dgm:pt>
    <dgm:pt modelId="{BA7870F8-2CC0-4F7D-BA07-685056E707DD}" type="pres">
      <dgm:prSet presAssocID="{6C8110CD-389E-4D4C-9512-5A935635D2D8}" presName="compChildNode" presStyleCnt="0"/>
      <dgm:spPr/>
    </dgm:pt>
    <dgm:pt modelId="{6F30E1F3-1215-4F09-9AA3-C8EC6463836F}" type="pres">
      <dgm:prSet presAssocID="{6C8110CD-389E-4D4C-9512-5A935635D2D8}" presName="theInnerList" presStyleCnt="0"/>
      <dgm:spPr/>
    </dgm:pt>
    <dgm:pt modelId="{45F7BBC2-3775-41A0-B326-053DB23453D1}" type="pres">
      <dgm:prSet presAssocID="{81426D6D-5116-4625-820C-503C2585E31F}" presName="childNode" presStyleLbl="node1" presStyleIdx="0" presStyleCnt="6">
        <dgm:presLayoutVars>
          <dgm:bulletEnabled val="1"/>
        </dgm:presLayoutVars>
      </dgm:prSet>
      <dgm:spPr/>
    </dgm:pt>
    <dgm:pt modelId="{104BE916-8F16-4110-AF99-489EEA536D6A}" type="pres">
      <dgm:prSet presAssocID="{81426D6D-5116-4625-820C-503C2585E31F}" presName="aSpace2" presStyleCnt="0"/>
      <dgm:spPr/>
    </dgm:pt>
    <dgm:pt modelId="{16F48DE9-E95A-4FEC-9930-F02CD126F2AF}" type="pres">
      <dgm:prSet presAssocID="{557C49FF-456E-4EC4-BD54-C7439F88F977}" presName="childNode" presStyleLbl="node1" presStyleIdx="1" presStyleCnt="6">
        <dgm:presLayoutVars>
          <dgm:bulletEnabled val="1"/>
        </dgm:presLayoutVars>
      </dgm:prSet>
      <dgm:spPr/>
    </dgm:pt>
    <dgm:pt modelId="{0458F12E-C042-4AA2-803B-0299D8A411EE}" type="pres">
      <dgm:prSet presAssocID="{6C8110CD-389E-4D4C-9512-5A935635D2D8}" presName="aSpace" presStyleCnt="0"/>
      <dgm:spPr/>
    </dgm:pt>
    <dgm:pt modelId="{50900969-A97F-4C4B-A1D0-DE9A89B7A589}" type="pres">
      <dgm:prSet presAssocID="{50AB024F-782B-4BB2-8BA0-EE2D0C172678}" presName="compNode" presStyleCnt="0"/>
      <dgm:spPr/>
    </dgm:pt>
    <dgm:pt modelId="{4D752E6F-D259-417B-9994-D122DA016C18}" type="pres">
      <dgm:prSet presAssocID="{50AB024F-782B-4BB2-8BA0-EE2D0C172678}" presName="aNode" presStyleLbl="bgShp" presStyleIdx="1" presStyleCnt="3"/>
      <dgm:spPr/>
    </dgm:pt>
    <dgm:pt modelId="{DA5C0373-6EED-4A0D-BACE-56A8AAAFA585}" type="pres">
      <dgm:prSet presAssocID="{50AB024F-782B-4BB2-8BA0-EE2D0C172678}" presName="textNode" presStyleLbl="bgShp" presStyleIdx="1" presStyleCnt="3"/>
      <dgm:spPr/>
    </dgm:pt>
    <dgm:pt modelId="{17BA10A0-F42B-4969-B4DA-5AC199E32D9E}" type="pres">
      <dgm:prSet presAssocID="{50AB024F-782B-4BB2-8BA0-EE2D0C172678}" presName="compChildNode" presStyleCnt="0"/>
      <dgm:spPr/>
    </dgm:pt>
    <dgm:pt modelId="{4DE167B5-61FC-4D73-B0CE-A507253DF78F}" type="pres">
      <dgm:prSet presAssocID="{50AB024F-782B-4BB2-8BA0-EE2D0C172678}" presName="theInnerList" presStyleCnt="0"/>
      <dgm:spPr/>
    </dgm:pt>
    <dgm:pt modelId="{2066AC1C-1F23-4A86-B5C5-F1818A9EFB83}" type="pres">
      <dgm:prSet presAssocID="{35995709-D029-46C7-BCCE-4529DB8F13E9}" presName="childNode" presStyleLbl="node1" presStyleIdx="2" presStyleCnt="6">
        <dgm:presLayoutVars>
          <dgm:bulletEnabled val="1"/>
        </dgm:presLayoutVars>
      </dgm:prSet>
      <dgm:spPr/>
    </dgm:pt>
    <dgm:pt modelId="{9BDAA095-0A22-476D-A988-70EB9FB86B85}" type="pres">
      <dgm:prSet presAssocID="{35995709-D029-46C7-BCCE-4529DB8F13E9}" presName="aSpace2" presStyleCnt="0"/>
      <dgm:spPr/>
    </dgm:pt>
    <dgm:pt modelId="{06D900B5-8291-43B0-B4F6-7268C2458B4C}" type="pres">
      <dgm:prSet presAssocID="{1C26C8E0-176A-4EB2-83AD-CE0F4607F20F}" presName="childNode" presStyleLbl="node1" presStyleIdx="3" presStyleCnt="6">
        <dgm:presLayoutVars>
          <dgm:bulletEnabled val="1"/>
        </dgm:presLayoutVars>
      </dgm:prSet>
      <dgm:spPr/>
    </dgm:pt>
    <dgm:pt modelId="{3664A66C-F1BE-4B7C-AFBF-B827212F35BA}" type="pres">
      <dgm:prSet presAssocID="{50AB024F-782B-4BB2-8BA0-EE2D0C172678}" presName="aSpace" presStyleCnt="0"/>
      <dgm:spPr/>
    </dgm:pt>
    <dgm:pt modelId="{32FB2386-23C5-435F-B83F-A409459D38BD}" type="pres">
      <dgm:prSet presAssocID="{8283D7BC-9C40-451F-BB92-8B5E43B0DFB4}" presName="compNode" presStyleCnt="0"/>
      <dgm:spPr/>
    </dgm:pt>
    <dgm:pt modelId="{F0A7BA0A-3B7E-4B74-833B-B888F9C2BCA7}" type="pres">
      <dgm:prSet presAssocID="{8283D7BC-9C40-451F-BB92-8B5E43B0DFB4}" presName="aNode" presStyleLbl="bgShp" presStyleIdx="2" presStyleCnt="3"/>
      <dgm:spPr/>
    </dgm:pt>
    <dgm:pt modelId="{D332D744-F195-4400-8E76-3E854720B416}" type="pres">
      <dgm:prSet presAssocID="{8283D7BC-9C40-451F-BB92-8B5E43B0DFB4}" presName="textNode" presStyleLbl="bgShp" presStyleIdx="2" presStyleCnt="3"/>
      <dgm:spPr/>
    </dgm:pt>
    <dgm:pt modelId="{DF07BC32-3E9C-4FD9-A18E-FAC7BEC3826E}" type="pres">
      <dgm:prSet presAssocID="{8283D7BC-9C40-451F-BB92-8B5E43B0DFB4}" presName="compChildNode" presStyleCnt="0"/>
      <dgm:spPr/>
    </dgm:pt>
    <dgm:pt modelId="{9107309D-1EC1-4051-9141-EC9B74A0505F}" type="pres">
      <dgm:prSet presAssocID="{8283D7BC-9C40-451F-BB92-8B5E43B0DFB4}" presName="theInnerList" presStyleCnt="0"/>
      <dgm:spPr/>
    </dgm:pt>
    <dgm:pt modelId="{CEEC5D7C-B3F7-4A09-B8F2-6C2B5007A450}" type="pres">
      <dgm:prSet presAssocID="{64222C6F-0FF8-4B72-8687-804DA3C3C727}" presName="childNode" presStyleLbl="node1" presStyleIdx="4" presStyleCnt="6">
        <dgm:presLayoutVars>
          <dgm:bulletEnabled val="1"/>
        </dgm:presLayoutVars>
      </dgm:prSet>
      <dgm:spPr/>
    </dgm:pt>
    <dgm:pt modelId="{0CF093E7-50FC-470D-AC7D-0A924441C2EE}" type="pres">
      <dgm:prSet presAssocID="{64222C6F-0FF8-4B72-8687-804DA3C3C727}" presName="aSpace2" presStyleCnt="0"/>
      <dgm:spPr/>
    </dgm:pt>
    <dgm:pt modelId="{C1E7F29D-DAC6-4BD8-94D7-B10477D3BC62}" type="pres">
      <dgm:prSet presAssocID="{51DCE9B8-5395-459F-A404-88984BDBCEFE}" presName="childNode" presStyleLbl="node1" presStyleIdx="5" presStyleCnt="6">
        <dgm:presLayoutVars>
          <dgm:bulletEnabled val="1"/>
        </dgm:presLayoutVars>
      </dgm:prSet>
      <dgm:spPr/>
    </dgm:pt>
  </dgm:ptLst>
  <dgm:cxnLst>
    <dgm:cxn modelId="{351D2608-43A5-440E-8700-007F6F1580AC}" type="presOf" srcId="{51DCE9B8-5395-459F-A404-88984BDBCEFE}" destId="{C1E7F29D-DAC6-4BD8-94D7-B10477D3BC62}" srcOrd="0" destOrd="0" presId="urn:microsoft.com/office/officeart/2005/8/layout/lProcess2"/>
    <dgm:cxn modelId="{113BEC1A-0E17-4A61-BE9C-9184E44EC67A}" type="presOf" srcId="{81426D6D-5116-4625-820C-503C2585E31F}" destId="{45F7BBC2-3775-41A0-B326-053DB23453D1}" srcOrd="0" destOrd="0" presId="urn:microsoft.com/office/officeart/2005/8/layout/lProcess2"/>
    <dgm:cxn modelId="{56A84B61-E4CD-41A1-859A-B725EC4E3FCC}" srcId="{6C8110CD-389E-4D4C-9512-5A935635D2D8}" destId="{557C49FF-456E-4EC4-BD54-C7439F88F977}" srcOrd="1" destOrd="0" parTransId="{E99F7433-B81E-482F-B752-23BD21EA19EA}" sibTransId="{6BB096D2-EB62-4E3D-8555-C3924E224CCC}"/>
    <dgm:cxn modelId="{D7E0ED62-506B-46BC-99A2-45C9F19A2586}" type="presOf" srcId="{35995709-D029-46C7-BCCE-4529DB8F13E9}" destId="{2066AC1C-1F23-4A86-B5C5-F1818A9EFB83}" srcOrd="0" destOrd="0" presId="urn:microsoft.com/office/officeart/2005/8/layout/lProcess2"/>
    <dgm:cxn modelId="{CBF0F86E-79C4-4669-8236-E6D8CD76AF9D}" srcId="{856950C6-13EB-44E0-8BDF-890E24E3F1B2}" destId="{6C8110CD-389E-4D4C-9512-5A935635D2D8}" srcOrd="0" destOrd="0" parTransId="{4954CE18-6418-4D38-B868-3CE52FAB8ED6}" sibTransId="{5DBBC222-0B84-4A79-9AD3-6DC8B20393A2}"/>
    <dgm:cxn modelId="{F6101457-D200-4CF3-B216-4515B859F2B3}" type="presOf" srcId="{557C49FF-456E-4EC4-BD54-C7439F88F977}" destId="{16F48DE9-E95A-4FEC-9930-F02CD126F2AF}" srcOrd="0" destOrd="0" presId="urn:microsoft.com/office/officeart/2005/8/layout/lProcess2"/>
    <dgm:cxn modelId="{BA2F8677-0828-4E6E-AAE3-F8856BF94447}" type="presOf" srcId="{64222C6F-0FF8-4B72-8687-804DA3C3C727}" destId="{CEEC5D7C-B3F7-4A09-B8F2-6C2B5007A450}" srcOrd="0" destOrd="0" presId="urn:microsoft.com/office/officeart/2005/8/layout/lProcess2"/>
    <dgm:cxn modelId="{9D31D859-6C89-4B89-A3CA-E26D77F01633}" type="presOf" srcId="{1C26C8E0-176A-4EB2-83AD-CE0F4607F20F}" destId="{06D900B5-8291-43B0-B4F6-7268C2458B4C}" srcOrd="0" destOrd="0" presId="urn:microsoft.com/office/officeart/2005/8/layout/lProcess2"/>
    <dgm:cxn modelId="{B0A3677D-9E26-42CA-B09E-AF2A813D6729}" type="presOf" srcId="{6C8110CD-389E-4D4C-9512-5A935635D2D8}" destId="{35289632-34D5-4244-9807-E53D4B5B75B7}" srcOrd="0" destOrd="0" presId="urn:microsoft.com/office/officeart/2005/8/layout/lProcess2"/>
    <dgm:cxn modelId="{76D36088-DC4E-4027-988B-90E14395BF2A}" srcId="{50AB024F-782B-4BB2-8BA0-EE2D0C172678}" destId="{35995709-D029-46C7-BCCE-4529DB8F13E9}" srcOrd="0" destOrd="0" parTransId="{438FF4B4-B693-4E5B-A6C8-BB50504E0716}" sibTransId="{99384582-65E2-4995-9F6C-E690AD9E3C49}"/>
    <dgm:cxn modelId="{24CE169F-646A-4B43-B989-F4C222C47471}" type="presOf" srcId="{50AB024F-782B-4BB2-8BA0-EE2D0C172678}" destId="{DA5C0373-6EED-4A0D-BACE-56A8AAAFA585}" srcOrd="1" destOrd="0" presId="urn:microsoft.com/office/officeart/2005/8/layout/lProcess2"/>
    <dgm:cxn modelId="{9B9CC7A3-52C7-490B-A5BB-DE20E91C9BEF}" srcId="{8283D7BC-9C40-451F-BB92-8B5E43B0DFB4}" destId="{64222C6F-0FF8-4B72-8687-804DA3C3C727}" srcOrd="0" destOrd="0" parTransId="{00AFAEA7-8D12-48F0-8DA7-B052FDBEEAAD}" sibTransId="{B1F74E72-46D1-4FD9-BC42-F07296CA8973}"/>
    <dgm:cxn modelId="{4B1BEDA4-0226-4BE2-90CC-A7308105B8B6}" srcId="{856950C6-13EB-44E0-8BDF-890E24E3F1B2}" destId="{50AB024F-782B-4BB2-8BA0-EE2D0C172678}" srcOrd="1" destOrd="0" parTransId="{75F16A4A-0AA4-45CA-AA5F-10DB0DD828FC}" sibTransId="{8EA888FD-6485-43DA-9186-1354BC6F7B71}"/>
    <dgm:cxn modelId="{2D9B2DBA-5B55-4DDE-B84B-831927FE9345}" type="presOf" srcId="{50AB024F-782B-4BB2-8BA0-EE2D0C172678}" destId="{4D752E6F-D259-417B-9994-D122DA016C18}" srcOrd="0" destOrd="0" presId="urn:microsoft.com/office/officeart/2005/8/layout/lProcess2"/>
    <dgm:cxn modelId="{C48D29C9-30EA-4EFC-8115-B02B3CF4B72D}" type="presOf" srcId="{8283D7BC-9C40-451F-BB92-8B5E43B0DFB4}" destId="{D332D744-F195-4400-8E76-3E854720B416}" srcOrd="1" destOrd="0" presId="urn:microsoft.com/office/officeart/2005/8/layout/lProcess2"/>
    <dgm:cxn modelId="{ACD475CB-E93A-4352-898B-E685D44865DC}" type="presOf" srcId="{6C8110CD-389E-4D4C-9512-5A935635D2D8}" destId="{04625110-3751-4620-976A-949A40538441}" srcOrd="1" destOrd="0" presId="urn:microsoft.com/office/officeart/2005/8/layout/lProcess2"/>
    <dgm:cxn modelId="{05091BE0-682D-4D41-A55E-55CB08E72F3E}" srcId="{50AB024F-782B-4BB2-8BA0-EE2D0C172678}" destId="{1C26C8E0-176A-4EB2-83AD-CE0F4607F20F}" srcOrd="1" destOrd="0" parTransId="{29E785C1-9745-45E8-9537-BD9B0BF3A244}" sibTransId="{ABF2D4C9-F621-4B3D-9D80-F5F7118F3D5E}"/>
    <dgm:cxn modelId="{416204E3-FBA4-4545-A7B5-15086B21DD49}" srcId="{6C8110CD-389E-4D4C-9512-5A935635D2D8}" destId="{81426D6D-5116-4625-820C-503C2585E31F}" srcOrd="0" destOrd="0" parTransId="{73FA8B8B-C2B4-4755-B4EF-18F19E99E05E}" sibTransId="{997518B9-2EF2-4E79-8868-2D66DC91725B}"/>
    <dgm:cxn modelId="{25274DE9-D90A-4272-A43F-DC4EE80B4267}" srcId="{856950C6-13EB-44E0-8BDF-890E24E3F1B2}" destId="{8283D7BC-9C40-451F-BB92-8B5E43B0DFB4}" srcOrd="2" destOrd="0" parTransId="{6B7199D9-EC03-4998-BC89-AC0348357294}" sibTransId="{A32BFA13-A10D-4559-A1F3-D110344B84C7}"/>
    <dgm:cxn modelId="{3FC4C5EA-481C-4796-A94D-CD2E49D4D44D}" type="presOf" srcId="{856950C6-13EB-44E0-8BDF-890E24E3F1B2}" destId="{F04FC4B7-B6F6-4E98-8DE2-C9DCB5BD29C0}" srcOrd="0" destOrd="0" presId="urn:microsoft.com/office/officeart/2005/8/layout/lProcess2"/>
    <dgm:cxn modelId="{457539EE-12EC-496B-98CC-84BAEECE842C}" type="presOf" srcId="{8283D7BC-9C40-451F-BB92-8B5E43B0DFB4}" destId="{F0A7BA0A-3B7E-4B74-833B-B888F9C2BCA7}" srcOrd="0" destOrd="0" presId="urn:microsoft.com/office/officeart/2005/8/layout/lProcess2"/>
    <dgm:cxn modelId="{29C943F5-41A2-431C-9EFC-D854D8E7E4C0}" srcId="{8283D7BC-9C40-451F-BB92-8B5E43B0DFB4}" destId="{51DCE9B8-5395-459F-A404-88984BDBCEFE}" srcOrd="1" destOrd="0" parTransId="{282C7F8B-E991-4022-A4A0-8F317FEC4FB2}" sibTransId="{D116D6E3-B51F-4ADC-A5F2-4E3682F7BCC2}"/>
    <dgm:cxn modelId="{8B01548C-CC9D-4ECE-9D53-B8AEA2E5C41C}" type="presParOf" srcId="{F04FC4B7-B6F6-4E98-8DE2-C9DCB5BD29C0}" destId="{A3D349BD-EA85-406E-AADC-A1D7E911EA58}" srcOrd="0" destOrd="0" presId="urn:microsoft.com/office/officeart/2005/8/layout/lProcess2"/>
    <dgm:cxn modelId="{427C69B4-89D7-4822-B46C-1CC2D95CC792}" type="presParOf" srcId="{A3D349BD-EA85-406E-AADC-A1D7E911EA58}" destId="{35289632-34D5-4244-9807-E53D4B5B75B7}" srcOrd="0" destOrd="0" presId="urn:microsoft.com/office/officeart/2005/8/layout/lProcess2"/>
    <dgm:cxn modelId="{9A493C3A-78A0-40E5-A6F1-41788E9F0772}" type="presParOf" srcId="{A3D349BD-EA85-406E-AADC-A1D7E911EA58}" destId="{04625110-3751-4620-976A-949A40538441}" srcOrd="1" destOrd="0" presId="urn:microsoft.com/office/officeart/2005/8/layout/lProcess2"/>
    <dgm:cxn modelId="{8D2471A7-6A81-40F8-8122-66428B994E0C}" type="presParOf" srcId="{A3D349BD-EA85-406E-AADC-A1D7E911EA58}" destId="{BA7870F8-2CC0-4F7D-BA07-685056E707DD}" srcOrd="2" destOrd="0" presId="urn:microsoft.com/office/officeart/2005/8/layout/lProcess2"/>
    <dgm:cxn modelId="{F78867C8-C9D5-48EE-AF9B-BF9263D7D22A}" type="presParOf" srcId="{BA7870F8-2CC0-4F7D-BA07-685056E707DD}" destId="{6F30E1F3-1215-4F09-9AA3-C8EC6463836F}" srcOrd="0" destOrd="0" presId="urn:microsoft.com/office/officeart/2005/8/layout/lProcess2"/>
    <dgm:cxn modelId="{EC79209D-C0FB-4D92-8232-ABA62C238541}" type="presParOf" srcId="{6F30E1F3-1215-4F09-9AA3-C8EC6463836F}" destId="{45F7BBC2-3775-41A0-B326-053DB23453D1}" srcOrd="0" destOrd="0" presId="urn:microsoft.com/office/officeart/2005/8/layout/lProcess2"/>
    <dgm:cxn modelId="{019026AD-F183-400E-9FEB-136CD4BE2E09}" type="presParOf" srcId="{6F30E1F3-1215-4F09-9AA3-C8EC6463836F}" destId="{104BE916-8F16-4110-AF99-489EEA536D6A}" srcOrd="1" destOrd="0" presId="urn:microsoft.com/office/officeart/2005/8/layout/lProcess2"/>
    <dgm:cxn modelId="{E1354F1F-397B-4BDF-BF7F-EC83C7A42461}" type="presParOf" srcId="{6F30E1F3-1215-4F09-9AA3-C8EC6463836F}" destId="{16F48DE9-E95A-4FEC-9930-F02CD126F2AF}" srcOrd="2" destOrd="0" presId="urn:microsoft.com/office/officeart/2005/8/layout/lProcess2"/>
    <dgm:cxn modelId="{EE1D99BF-AD53-4B6A-B473-0906787B1EA8}" type="presParOf" srcId="{F04FC4B7-B6F6-4E98-8DE2-C9DCB5BD29C0}" destId="{0458F12E-C042-4AA2-803B-0299D8A411EE}" srcOrd="1" destOrd="0" presId="urn:microsoft.com/office/officeart/2005/8/layout/lProcess2"/>
    <dgm:cxn modelId="{779E1B42-81A0-453B-9D1C-C4ABE76342FF}" type="presParOf" srcId="{F04FC4B7-B6F6-4E98-8DE2-C9DCB5BD29C0}" destId="{50900969-A97F-4C4B-A1D0-DE9A89B7A589}" srcOrd="2" destOrd="0" presId="urn:microsoft.com/office/officeart/2005/8/layout/lProcess2"/>
    <dgm:cxn modelId="{C68A3489-82A8-4B3E-99F4-72BC92131B50}" type="presParOf" srcId="{50900969-A97F-4C4B-A1D0-DE9A89B7A589}" destId="{4D752E6F-D259-417B-9994-D122DA016C18}" srcOrd="0" destOrd="0" presId="urn:microsoft.com/office/officeart/2005/8/layout/lProcess2"/>
    <dgm:cxn modelId="{C4E47C1A-99BE-4D89-A523-C5750728C803}" type="presParOf" srcId="{50900969-A97F-4C4B-A1D0-DE9A89B7A589}" destId="{DA5C0373-6EED-4A0D-BACE-56A8AAAFA585}" srcOrd="1" destOrd="0" presId="urn:microsoft.com/office/officeart/2005/8/layout/lProcess2"/>
    <dgm:cxn modelId="{9C525DB1-29F0-4736-8E76-4072F874DDB0}" type="presParOf" srcId="{50900969-A97F-4C4B-A1D0-DE9A89B7A589}" destId="{17BA10A0-F42B-4969-B4DA-5AC199E32D9E}" srcOrd="2" destOrd="0" presId="urn:microsoft.com/office/officeart/2005/8/layout/lProcess2"/>
    <dgm:cxn modelId="{5CC614CE-87D6-4C90-A5FD-FDFEB150E8BC}" type="presParOf" srcId="{17BA10A0-F42B-4969-B4DA-5AC199E32D9E}" destId="{4DE167B5-61FC-4D73-B0CE-A507253DF78F}" srcOrd="0" destOrd="0" presId="urn:microsoft.com/office/officeart/2005/8/layout/lProcess2"/>
    <dgm:cxn modelId="{C9364497-214E-413E-8876-907F0B056213}" type="presParOf" srcId="{4DE167B5-61FC-4D73-B0CE-A507253DF78F}" destId="{2066AC1C-1F23-4A86-B5C5-F1818A9EFB83}" srcOrd="0" destOrd="0" presId="urn:microsoft.com/office/officeart/2005/8/layout/lProcess2"/>
    <dgm:cxn modelId="{591D3B4C-8857-4BE1-A75A-69405A3A8728}" type="presParOf" srcId="{4DE167B5-61FC-4D73-B0CE-A507253DF78F}" destId="{9BDAA095-0A22-476D-A988-70EB9FB86B85}" srcOrd="1" destOrd="0" presId="urn:microsoft.com/office/officeart/2005/8/layout/lProcess2"/>
    <dgm:cxn modelId="{9874D824-5D00-49D6-BD69-EC6212B6C945}" type="presParOf" srcId="{4DE167B5-61FC-4D73-B0CE-A507253DF78F}" destId="{06D900B5-8291-43B0-B4F6-7268C2458B4C}" srcOrd="2" destOrd="0" presId="urn:microsoft.com/office/officeart/2005/8/layout/lProcess2"/>
    <dgm:cxn modelId="{04F03B6D-C65C-43A2-881E-DD178CAB5C42}" type="presParOf" srcId="{F04FC4B7-B6F6-4E98-8DE2-C9DCB5BD29C0}" destId="{3664A66C-F1BE-4B7C-AFBF-B827212F35BA}" srcOrd="3" destOrd="0" presId="urn:microsoft.com/office/officeart/2005/8/layout/lProcess2"/>
    <dgm:cxn modelId="{EF752B62-E6C6-4E5C-AEE0-4A7CA9C5DD79}" type="presParOf" srcId="{F04FC4B7-B6F6-4E98-8DE2-C9DCB5BD29C0}" destId="{32FB2386-23C5-435F-B83F-A409459D38BD}" srcOrd="4" destOrd="0" presId="urn:microsoft.com/office/officeart/2005/8/layout/lProcess2"/>
    <dgm:cxn modelId="{047C48DB-4B14-436D-8EC9-69373FE2A68F}" type="presParOf" srcId="{32FB2386-23C5-435F-B83F-A409459D38BD}" destId="{F0A7BA0A-3B7E-4B74-833B-B888F9C2BCA7}" srcOrd="0" destOrd="0" presId="urn:microsoft.com/office/officeart/2005/8/layout/lProcess2"/>
    <dgm:cxn modelId="{A08B09A6-EACD-4FD8-86F5-EC4A5BF22C8B}" type="presParOf" srcId="{32FB2386-23C5-435F-B83F-A409459D38BD}" destId="{D332D744-F195-4400-8E76-3E854720B416}" srcOrd="1" destOrd="0" presId="urn:microsoft.com/office/officeart/2005/8/layout/lProcess2"/>
    <dgm:cxn modelId="{D4E61A92-71DB-43C0-8178-79CE873CFF76}" type="presParOf" srcId="{32FB2386-23C5-435F-B83F-A409459D38BD}" destId="{DF07BC32-3E9C-4FD9-A18E-FAC7BEC3826E}" srcOrd="2" destOrd="0" presId="urn:microsoft.com/office/officeart/2005/8/layout/lProcess2"/>
    <dgm:cxn modelId="{EE264929-B991-4D1B-97D2-539845293AE1}" type="presParOf" srcId="{DF07BC32-3E9C-4FD9-A18E-FAC7BEC3826E}" destId="{9107309D-1EC1-4051-9141-EC9B74A0505F}" srcOrd="0" destOrd="0" presId="urn:microsoft.com/office/officeart/2005/8/layout/lProcess2"/>
    <dgm:cxn modelId="{D31C0C95-7701-45B3-B5AD-23651DDC19AD}" type="presParOf" srcId="{9107309D-1EC1-4051-9141-EC9B74A0505F}" destId="{CEEC5D7C-B3F7-4A09-B8F2-6C2B5007A450}" srcOrd="0" destOrd="0" presId="urn:microsoft.com/office/officeart/2005/8/layout/lProcess2"/>
    <dgm:cxn modelId="{14A1E3AC-87B6-419F-B7D3-4E66F272BD1A}" type="presParOf" srcId="{9107309D-1EC1-4051-9141-EC9B74A0505F}" destId="{0CF093E7-50FC-470D-AC7D-0A924441C2EE}" srcOrd="1" destOrd="0" presId="urn:microsoft.com/office/officeart/2005/8/layout/lProcess2"/>
    <dgm:cxn modelId="{792ECBEC-4D2C-451B-96A8-04F61335D5DB}" type="presParOf" srcId="{9107309D-1EC1-4051-9141-EC9B74A0505F}" destId="{C1E7F29D-DAC6-4BD8-94D7-B10477D3BC62}" srcOrd="2"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896F24-F7B1-4222-8580-26097C005E9F}" type="doc">
      <dgm:prSet loTypeId="urn:microsoft.com/office/officeart/2005/8/layout/venn1" loCatId="relationship" qsTypeId="urn:microsoft.com/office/officeart/2005/8/quickstyle/simple1" qsCatId="simple" csTypeId="urn:microsoft.com/office/officeart/2005/8/colors/accent1_2" csCatId="accent1" phldr="1"/>
      <dgm:spPr/>
    </dgm:pt>
    <dgm:pt modelId="{DD5FDDA6-6DE1-4B57-B601-BECC75429909}">
      <dgm:prSet phldrT="[Text]"/>
      <dgm:spPr/>
      <dgm:t>
        <a:bodyPr/>
        <a:lstStyle/>
        <a:p>
          <a:r>
            <a:rPr lang="en-US" dirty="0"/>
            <a:t>Individual</a:t>
          </a:r>
        </a:p>
      </dgm:t>
    </dgm:pt>
    <dgm:pt modelId="{D407BC57-CCD2-49EB-964D-CC6D20F47C17}" type="parTrans" cxnId="{F7F6BC13-D2F1-4285-A0C3-EF3506314EAF}">
      <dgm:prSet/>
      <dgm:spPr/>
      <dgm:t>
        <a:bodyPr/>
        <a:lstStyle/>
        <a:p>
          <a:endParaRPr lang="en-US"/>
        </a:p>
      </dgm:t>
    </dgm:pt>
    <dgm:pt modelId="{ACC252DA-410C-40C2-8611-96BBE5B51511}" type="sibTrans" cxnId="{F7F6BC13-D2F1-4285-A0C3-EF3506314EAF}">
      <dgm:prSet/>
      <dgm:spPr/>
      <dgm:t>
        <a:bodyPr/>
        <a:lstStyle/>
        <a:p>
          <a:endParaRPr lang="en-US"/>
        </a:p>
      </dgm:t>
    </dgm:pt>
    <dgm:pt modelId="{5CBFBE4B-BEFE-4B93-AF92-74438207C65E}">
      <dgm:prSet phldrT="[Text]"/>
      <dgm:spPr/>
      <dgm:t>
        <a:bodyPr/>
        <a:lstStyle/>
        <a:p>
          <a:r>
            <a:rPr lang="en-US"/>
            <a:t>Team</a:t>
          </a:r>
        </a:p>
      </dgm:t>
    </dgm:pt>
    <dgm:pt modelId="{FA791FB6-7017-401C-872D-D25BF8C38C13}" type="parTrans" cxnId="{7AA18776-857F-4E8E-9E12-646162C470EA}">
      <dgm:prSet/>
      <dgm:spPr/>
      <dgm:t>
        <a:bodyPr/>
        <a:lstStyle/>
        <a:p>
          <a:endParaRPr lang="en-US"/>
        </a:p>
      </dgm:t>
    </dgm:pt>
    <dgm:pt modelId="{CA992B32-8360-4AC3-AF7C-20213ED61996}" type="sibTrans" cxnId="{7AA18776-857F-4E8E-9E12-646162C470EA}">
      <dgm:prSet/>
      <dgm:spPr/>
      <dgm:t>
        <a:bodyPr/>
        <a:lstStyle/>
        <a:p>
          <a:endParaRPr lang="en-US"/>
        </a:p>
      </dgm:t>
    </dgm:pt>
    <dgm:pt modelId="{A88B3832-D99D-4F3C-8320-C9DF0F49F755}">
      <dgm:prSet phldrT="[Text]"/>
      <dgm:spPr/>
      <dgm:t>
        <a:bodyPr/>
        <a:lstStyle/>
        <a:p>
          <a:r>
            <a:rPr lang="en-US" dirty="0"/>
            <a:t>Workgroup</a:t>
          </a:r>
        </a:p>
      </dgm:t>
    </dgm:pt>
    <dgm:pt modelId="{B2AFBD29-ADEC-4D2A-9A22-FC2759A8B1D4}" type="parTrans" cxnId="{D82EE2A5-2510-4A89-934B-8078CA3A0D5C}">
      <dgm:prSet/>
      <dgm:spPr/>
      <dgm:t>
        <a:bodyPr/>
        <a:lstStyle/>
        <a:p>
          <a:endParaRPr lang="en-US"/>
        </a:p>
      </dgm:t>
    </dgm:pt>
    <dgm:pt modelId="{E0E608D0-2092-4F57-84E9-5D7D59A85936}" type="sibTrans" cxnId="{D82EE2A5-2510-4A89-934B-8078CA3A0D5C}">
      <dgm:prSet/>
      <dgm:spPr/>
      <dgm:t>
        <a:bodyPr/>
        <a:lstStyle/>
        <a:p>
          <a:endParaRPr lang="en-US"/>
        </a:p>
      </dgm:t>
    </dgm:pt>
    <dgm:pt modelId="{9BEE7F1B-7332-42F0-9B9C-2D201226F7DC}" type="pres">
      <dgm:prSet presAssocID="{7B896F24-F7B1-4222-8580-26097C005E9F}" presName="compositeShape" presStyleCnt="0">
        <dgm:presLayoutVars>
          <dgm:chMax val="7"/>
          <dgm:dir/>
          <dgm:resizeHandles val="exact"/>
        </dgm:presLayoutVars>
      </dgm:prSet>
      <dgm:spPr/>
    </dgm:pt>
    <dgm:pt modelId="{31C232F7-5A8F-4AD9-94E6-06387E7E4363}" type="pres">
      <dgm:prSet presAssocID="{DD5FDDA6-6DE1-4B57-B601-BECC75429909}" presName="circ1" presStyleLbl="vennNode1" presStyleIdx="0" presStyleCnt="3"/>
      <dgm:spPr/>
    </dgm:pt>
    <dgm:pt modelId="{0BEE61BC-E9A5-46AA-869B-FBF0EF277B57}" type="pres">
      <dgm:prSet presAssocID="{DD5FDDA6-6DE1-4B57-B601-BECC75429909}" presName="circ1Tx" presStyleLbl="revTx" presStyleIdx="0" presStyleCnt="0">
        <dgm:presLayoutVars>
          <dgm:chMax val="0"/>
          <dgm:chPref val="0"/>
          <dgm:bulletEnabled val="1"/>
        </dgm:presLayoutVars>
      </dgm:prSet>
      <dgm:spPr/>
    </dgm:pt>
    <dgm:pt modelId="{780A6CB3-2701-4FFE-8896-212FF7B7C14B}" type="pres">
      <dgm:prSet presAssocID="{5CBFBE4B-BEFE-4B93-AF92-74438207C65E}" presName="circ2" presStyleLbl="vennNode1" presStyleIdx="1" presStyleCnt="3"/>
      <dgm:spPr/>
    </dgm:pt>
    <dgm:pt modelId="{1C3E9E9F-ACF9-4904-A044-508BB447E12F}" type="pres">
      <dgm:prSet presAssocID="{5CBFBE4B-BEFE-4B93-AF92-74438207C65E}" presName="circ2Tx" presStyleLbl="revTx" presStyleIdx="0" presStyleCnt="0">
        <dgm:presLayoutVars>
          <dgm:chMax val="0"/>
          <dgm:chPref val="0"/>
          <dgm:bulletEnabled val="1"/>
        </dgm:presLayoutVars>
      </dgm:prSet>
      <dgm:spPr/>
    </dgm:pt>
    <dgm:pt modelId="{5C1DD1FE-CE88-4335-B08B-F78BA660A504}" type="pres">
      <dgm:prSet presAssocID="{A88B3832-D99D-4F3C-8320-C9DF0F49F755}" presName="circ3" presStyleLbl="vennNode1" presStyleIdx="2" presStyleCnt="3"/>
      <dgm:spPr/>
    </dgm:pt>
    <dgm:pt modelId="{8367DEA4-789B-4794-AB30-239F66CC8D07}" type="pres">
      <dgm:prSet presAssocID="{A88B3832-D99D-4F3C-8320-C9DF0F49F755}" presName="circ3Tx" presStyleLbl="revTx" presStyleIdx="0" presStyleCnt="0">
        <dgm:presLayoutVars>
          <dgm:chMax val="0"/>
          <dgm:chPref val="0"/>
          <dgm:bulletEnabled val="1"/>
        </dgm:presLayoutVars>
      </dgm:prSet>
      <dgm:spPr/>
    </dgm:pt>
  </dgm:ptLst>
  <dgm:cxnLst>
    <dgm:cxn modelId="{A9D6A709-4FEA-40AE-B313-DDD04DD3DAC8}" type="presOf" srcId="{5CBFBE4B-BEFE-4B93-AF92-74438207C65E}" destId="{780A6CB3-2701-4FFE-8896-212FF7B7C14B}" srcOrd="0" destOrd="0" presId="urn:microsoft.com/office/officeart/2005/8/layout/venn1"/>
    <dgm:cxn modelId="{B144D00C-F057-45A6-9B45-FE425E556C8B}" type="presOf" srcId="{DD5FDDA6-6DE1-4B57-B601-BECC75429909}" destId="{0BEE61BC-E9A5-46AA-869B-FBF0EF277B57}" srcOrd="1" destOrd="0" presId="urn:microsoft.com/office/officeart/2005/8/layout/venn1"/>
    <dgm:cxn modelId="{F7F6BC13-D2F1-4285-A0C3-EF3506314EAF}" srcId="{7B896F24-F7B1-4222-8580-26097C005E9F}" destId="{DD5FDDA6-6DE1-4B57-B601-BECC75429909}" srcOrd="0" destOrd="0" parTransId="{D407BC57-CCD2-49EB-964D-CC6D20F47C17}" sibTransId="{ACC252DA-410C-40C2-8611-96BBE5B51511}"/>
    <dgm:cxn modelId="{2F0FDB24-773B-4A31-B8C6-4C720E7ACBB1}" type="presOf" srcId="{A88B3832-D99D-4F3C-8320-C9DF0F49F755}" destId="{5C1DD1FE-CE88-4335-B08B-F78BA660A504}" srcOrd="0" destOrd="0" presId="urn:microsoft.com/office/officeart/2005/8/layout/venn1"/>
    <dgm:cxn modelId="{0B4F915B-3B40-4E1A-9346-1923DF0D9BCF}" type="presOf" srcId="{DD5FDDA6-6DE1-4B57-B601-BECC75429909}" destId="{31C232F7-5A8F-4AD9-94E6-06387E7E4363}" srcOrd="0" destOrd="0" presId="urn:microsoft.com/office/officeart/2005/8/layout/venn1"/>
    <dgm:cxn modelId="{6EA02F4D-09BD-46E2-B150-E93B21E6B473}" type="presOf" srcId="{5CBFBE4B-BEFE-4B93-AF92-74438207C65E}" destId="{1C3E9E9F-ACF9-4904-A044-508BB447E12F}" srcOrd="1" destOrd="0" presId="urn:microsoft.com/office/officeart/2005/8/layout/venn1"/>
    <dgm:cxn modelId="{39AA5571-511C-403F-BAA1-3706C9BFA8CD}" type="presOf" srcId="{A88B3832-D99D-4F3C-8320-C9DF0F49F755}" destId="{8367DEA4-789B-4794-AB30-239F66CC8D07}" srcOrd="1" destOrd="0" presId="urn:microsoft.com/office/officeart/2005/8/layout/venn1"/>
    <dgm:cxn modelId="{7AA18776-857F-4E8E-9E12-646162C470EA}" srcId="{7B896F24-F7B1-4222-8580-26097C005E9F}" destId="{5CBFBE4B-BEFE-4B93-AF92-74438207C65E}" srcOrd="1" destOrd="0" parTransId="{FA791FB6-7017-401C-872D-D25BF8C38C13}" sibTransId="{CA992B32-8360-4AC3-AF7C-20213ED61996}"/>
    <dgm:cxn modelId="{B2907BA2-5FEB-4888-BECA-267F98123554}" type="presOf" srcId="{7B896F24-F7B1-4222-8580-26097C005E9F}" destId="{9BEE7F1B-7332-42F0-9B9C-2D201226F7DC}" srcOrd="0" destOrd="0" presId="urn:microsoft.com/office/officeart/2005/8/layout/venn1"/>
    <dgm:cxn modelId="{D82EE2A5-2510-4A89-934B-8078CA3A0D5C}" srcId="{7B896F24-F7B1-4222-8580-26097C005E9F}" destId="{A88B3832-D99D-4F3C-8320-C9DF0F49F755}" srcOrd="2" destOrd="0" parTransId="{B2AFBD29-ADEC-4D2A-9A22-FC2759A8B1D4}" sibTransId="{E0E608D0-2092-4F57-84E9-5D7D59A85936}"/>
    <dgm:cxn modelId="{D499ADBC-5829-40BD-95A5-C3E6043DD2A0}" type="presParOf" srcId="{9BEE7F1B-7332-42F0-9B9C-2D201226F7DC}" destId="{31C232F7-5A8F-4AD9-94E6-06387E7E4363}" srcOrd="0" destOrd="0" presId="urn:microsoft.com/office/officeart/2005/8/layout/venn1"/>
    <dgm:cxn modelId="{AE68116D-EBD1-4141-A25F-AC4AF62F1881}" type="presParOf" srcId="{9BEE7F1B-7332-42F0-9B9C-2D201226F7DC}" destId="{0BEE61BC-E9A5-46AA-869B-FBF0EF277B57}" srcOrd="1" destOrd="0" presId="urn:microsoft.com/office/officeart/2005/8/layout/venn1"/>
    <dgm:cxn modelId="{D0DE4C9F-9776-412D-957B-725DF14F5313}" type="presParOf" srcId="{9BEE7F1B-7332-42F0-9B9C-2D201226F7DC}" destId="{780A6CB3-2701-4FFE-8896-212FF7B7C14B}" srcOrd="2" destOrd="0" presId="urn:microsoft.com/office/officeart/2005/8/layout/venn1"/>
    <dgm:cxn modelId="{AA23FEDC-451C-4145-8F88-C64D21812622}" type="presParOf" srcId="{9BEE7F1B-7332-42F0-9B9C-2D201226F7DC}" destId="{1C3E9E9F-ACF9-4904-A044-508BB447E12F}" srcOrd="3" destOrd="0" presId="urn:microsoft.com/office/officeart/2005/8/layout/venn1"/>
    <dgm:cxn modelId="{DF9E990A-37DF-4348-BE37-8F606AA1D030}" type="presParOf" srcId="{9BEE7F1B-7332-42F0-9B9C-2D201226F7DC}" destId="{5C1DD1FE-CE88-4335-B08B-F78BA660A504}" srcOrd="4" destOrd="0" presId="urn:microsoft.com/office/officeart/2005/8/layout/venn1"/>
    <dgm:cxn modelId="{D0B9BF8D-4412-4267-97E3-4FD935AD3688}" type="presParOf" srcId="{9BEE7F1B-7332-42F0-9B9C-2D201226F7DC}" destId="{8367DEA4-789B-4794-AB30-239F66CC8D0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C2044D-06D1-4B9C-8913-D96B90612E87}" type="doc">
      <dgm:prSet loTypeId="urn:microsoft.com/office/officeart/2005/8/layout/arrow2" loCatId="process" qsTypeId="urn:microsoft.com/office/officeart/2005/8/quickstyle/3d3" qsCatId="3D" csTypeId="urn:microsoft.com/office/officeart/2005/8/colors/colorful5" csCatId="colorful" phldr="1"/>
      <dgm:spPr/>
      <dgm:t>
        <a:bodyPr/>
        <a:lstStyle/>
        <a:p>
          <a:endParaRPr lang="en-US"/>
        </a:p>
      </dgm:t>
    </dgm:pt>
    <dgm:pt modelId="{728EA5EE-AF7A-4C17-ABA2-691DBA683A64}">
      <dgm:prSet phldrT="[Text]"/>
      <dgm:spPr/>
      <dgm:t>
        <a:bodyPr/>
        <a:lstStyle/>
        <a:p>
          <a:r>
            <a:rPr lang="en-US" b="1" dirty="0">
              <a:solidFill>
                <a:schemeClr val="bg2">
                  <a:lumMod val="10000"/>
                </a:schemeClr>
              </a:solidFill>
            </a:rPr>
            <a:t>Is it a team?</a:t>
          </a:r>
        </a:p>
      </dgm:t>
    </dgm:pt>
    <dgm:pt modelId="{81A988FE-E76B-464F-810A-56928CA5E030}" type="parTrans" cxnId="{064E06F3-8DAB-4A2A-A594-AE23830D99C2}">
      <dgm:prSet/>
      <dgm:spPr/>
      <dgm:t>
        <a:bodyPr/>
        <a:lstStyle/>
        <a:p>
          <a:endParaRPr lang="en-US" b="1">
            <a:solidFill>
              <a:schemeClr val="bg2">
                <a:lumMod val="10000"/>
              </a:schemeClr>
            </a:solidFill>
          </a:endParaRPr>
        </a:p>
      </dgm:t>
    </dgm:pt>
    <dgm:pt modelId="{4217CD22-389C-42E6-A5CB-88516AA41601}" type="sibTrans" cxnId="{064E06F3-8DAB-4A2A-A594-AE23830D99C2}">
      <dgm:prSet/>
      <dgm:spPr/>
      <dgm:t>
        <a:bodyPr/>
        <a:lstStyle/>
        <a:p>
          <a:endParaRPr lang="en-US" b="1">
            <a:solidFill>
              <a:schemeClr val="bg2">
                <a:lumMod val="10000"/>
              </a:schemeClr>
            </a:solidFill>
          </a:endParaRPr>
        </a:p>
      </dgm:t>
    </dgm:pt>
    <dgm:pt modelId="{6104F67C-0007-4FBB-9FD8-4E16C6E8377B}">
      <dgm:prSet phldrT="[Text]"/>
      <dgm:spPr/>
      <dgm:t>
        <a:bodyPr/>
        <a:lstStyle/>
        <a:p>
          <a:r>
            <a:rPr lang="en-US" b="1" dirty="0">
              <a:solidFill>
                <a:schemeClr val="bg2">
                  <a:lumMod val="10000"/>
                </a:schemeClr>
              </a:solidFill>
            </a:rPr>
            <a:t>Group?</a:t>
          </a:r>
        </a:p>
      </dgm:t>
    </dgm:pt>
    <dgm:pt modelId="{A159DB26-8ED1-426D-8762-99557F43ACC1}" type="parTrans" cxnId="{FED84003-F9A6-44E7-98FE-70400FAC9431}">
      <dgm:prSet/>
      <dgm:spPr/>
      <dgm:t>
        <a:bodyPr/>
        <a:lstStyle/>
        <a:p>
          <a:endParaRPr lang="en-US" b="1">
            <a:solidFill>
              <a:schemeClr val="bg2">
                <a:lumMod val="10000"/>
              </a:schemeClr>
            </a:solidFill>
          </a:endParaRPr>
        </a:p>
      </dgm:t>
    </dgm:pt>
    <dgm:pt modelId="{00C4FFAF-4DFD-4F69-8B4D-FACB873EA235}" type="sibTrans" cxnId="{FED84003-F9A6-44E7-98FE-70400FAC9431}">
      <dgm:prSet/>
      <dgm:spPr/>
      <dgm:t>
        <a:bodyPr/>
        <a:lstStyle/>
        <a:p>
          <a:endParaRPr lang="en-US" b="1">
            <a:solidFill>
              <a:schemeClr val="bg2">
                <a:lumMod val="10000"/>
              </a:schemeClr>
            </a:solidFill>
          </a:endParaRPr>
        </a:p>
      </dgm:t>
    </dgm:pt>
    <dgm:pt modelId="{B8F6D71C-08F4-4026-9C92-A578CD37DC06}">
      <dgm:prSet phldrT="[Text]"/>
      <dgm:spPr/>
      <dgm:t>
        <a:bodyPr/>
        <a:lstStyle/>
        <a:p>
          <a:r>
            <a:rPr lang="en-US" b="1" dirty="0">
              <a:solidFill>
                <a:schemeClr val="bg2">
                  <a:lumMod val="10000"/>
                </a:schemeClr>
              </a:solidFill>
            </a:rPr>
            <a:t>Co-located individuals?</a:t>
          </a:r>
        </a:p>
      </dgm:t>
    </dgm:pt>
    <dgm:pt modelId="{59CC52FF-AA09-4B0A-BE05-117C35F6D947}" type="parTrans" cxnId="{E6313B99-35DF-4452-AF39-A63F6DE284C9}">
      <dgm:prSet/>
      <dgm:spPr/>
      <dgm:t>
        <a:bodyPr/>
        <a:lstStyle/>
        <a:p>
          <a:endParaRPr lang="en-US" b="1">
            <a:solidFill>
              <a:schemeClr val="bg2">
                <a:lumMod val="10000"/>
              </a:schemeClr>
            </a:solidFill>
          </a:endParaRPr>
        </a:p>
      </dgm:t>
    </dgm:pt>
    <dgm:pt modelId="{DC2CD9BA-E587-4FC3-8ED4-9B1894518A2B}" type="sibTrans" cxnId="{E6313B99-35DF-4452-AF39-A63F6DE284C9}">
      <dgm:prSet/>
      <dgm:spPr/>
      <dgm:t>
        <a:bodyPr/>
        <a:lstStyle/>
        <a:p>
          <a:endParaRPr lang="en-US" b="1">
            <a:solidFill>
              <a:schemeClr val="bg2">
                <a:lumMod val="10000"/>
              </a:schemeClr>
            </a:solidFill>
          </a:endParaRPr>
        </a:p>
      </dgm:t>
    </dgm:pt>
    <dgm:pt modelId="{A93677F0-6B4C-483C-B69F-756C6A59EE2B}">
      <dgm:prSet phldrT="[Text]"/>
      <dgm:spPr/>
      <dgm:t>
        <a:bodyPr/>
        <a:lstStyle/>
        <a:p>
          <a:r>
            <a:rPr lang="en-US" b="1" dirty="0">
              <a:solidFill>
                <a:schemeClr val="bg2">
                  <a:lumMod val="10000"/>
                </a:schemeClr>
              </a:solidFill>
            </a:rPr>
            <a:t>Is it successful?</a:t>
          </a:r>
          <a:br>
            <a:rPr lang="en-US" b="1" dirty="0">
              <a:solidFill>
                <a:schemeClr val="bg2">
                  <a:lumMod val="10000"/>
                </a:schemeClr>
              </a:solidFill>
            </a:rPr>
          </a:br>
          <a:br>
            <a:rPr lang="en-US" b="1" dirty="0">
              <a:solidFill>
                <a:schemeClr val="bg2">
                  <a:lumMod val="10000"/>
                </a:schemeClr>
              </a:solidFill>
            </a:rPr>
          </a:br>
          <a:endParaRPr lang="en-US" b="1" dirty="0">
            <a:solidFill>
              <a:schemeClr val="bg2">
                <a:lumMod val="10000"/>
              </a:schemeClr>
            </a:solidFill>
          </a:endParaRPr>
        </a:p>
      </dgm:t>
    </dgm:pt>
    <dgm:pt modelId="{D9057667-230E-4437-A6F9-F92E5EFCF7C6}" type="parTrans" cxnId="{AC31EA09-458D-412B-95F0-FDB4C18CA09F}">
      <dgm:prSet/>
      <dgm:spPr/>
      <dgm:t>
        <a:bodyPr/>
        <a:lstStyle/>
        <a:p>
          <a:endParaRPr lang="en-US" b="1">
            <a:solidFill>
              <a:schemeClr val="bg2">
                <a:lumMod val="10000"/>
              </a:schemeClr>
            </a:solidFill>
          </a:endParaRPr>
        </a:p>
      </dgm:t>
    </dgm:pt>
    <dgm:pt modelId="{8D9D868D-88B3-487D-ABD3-85F1B991F76A}" type="sibTrans" cxnId="{AC31EA09-458D-412B-95F0-FDB4C18CA09F}">
      <dgm:prSet/>
      <dgm:spPr/>
      <dgm:t>
        <a:bodyPr/>
        <a:lstStyle/>
        <a:p>
          <a:endParaRPr lang="en-US" b="1">
            <a:solidFill>
              <a:schemeClr val="bg2">
                <a:lumMod val="10000"/>
              </a:schemeClr>
            </a:solidFill>
          </a:endParaRPr>
        </a:p>
      </dgm:t>
    </dgm:pt>
    <dgm:pt modelId="{43305B6F-CAFB-4A35-BD3B-C088AEF250AD}">
      <dgm:prSet phldrT="[Text]"/>
      <dgm:spPr/>
      <dgm:t>
        <a:bodyPr/>
        <a:lstStyle/>
        <a:p>
          <a:r>
            <a:rPr lang="en-US" altLang="ja-JP" b="1">
              <a:solidFill>
                <a:schemeClr val="bg2">
                  <a:lumMod val="10000"/>
                </a:schemeClr>
              </a:solidFill>
              <a:ea typeface="ＭＳ Ｐゴシック" charset="-128"/>
            </a:rPr>
            <a:t>Produces what the customers want?</a:t>
          </a:r>
          <a:endParaRPr lang="en-US" b="1" dirty="0">
            <a:solidFill>
              <a:schemeClr val="bg2">
                <a:lumMod val="10000"/>
              </a:schemeClr>
            </a:solidFill>
          </a:endParaRPr>
        </a:p>
      </dgm:t>
    </dgm:pt>
    <dgm:pt modelId="{4539539C-FB01-4958-AB9C-231A7C0E7E13}" type="parTrans" cxnId="{083CBCB2-210B-4EF5-B5CD-C6191D427316}">
      <dgm:prSet/>
      <dgm:spPr/>
      <dgm:t>
        <a:bodyPr/>
        <a:lstStyle/>
        <a:p>
          <a:endParaRPr lang="en-US" b="1">
            <a:solidFill>
              <a:schemeClr val="bg2">
                <a:lumMod val="10000"/>
              </a:schemeClr>
            </a:solidFill>
          </a:endParaRPr>
        </a:p>
      </dgm:t>
    </dgm:pt>
    <dgm:pt modelId="{009A72DB-C986-44F0-9009-9540A1CEE429}" type="sibTrans" cxnId="{083CBCB2-210B-4EF5-B5CD-C6191D427316}">
      <dgm:prSet/>
      <dgm:spPr/>
      <dgm:t>
        <a:bodyPr/>
        <a:lstStyle/>
        <a:p>
          <a:endParaRPr lang="en-US" b="1">
            <a:solidFill>
              <a:schemeClr val="bg2">
                <a:lumMod val="10000"/>
              </a:schemeClr>
            </a:solidFill>
          </a:endParaRPr>
        </a:p>
      </dgm:t>
    </dgm:pt>
    <dgm:pt modelId="{FCBEF5BD-1CD6-4CF0-913F-6695A8E777BF}">
      <dgm:prSet phldrT="[Text]"/>
      <dgm:spPr/>
      <dgm:t>
        <a:bodyPr/>
        <a:lstStyle/>
        <a:p>
          <a:r>
            <a:rPr lang="en-US" b="1" dirty="0">
              <a:solidFill>
                <a:schemeClr val="bg2">
                  <a:lumMod val="10000"/>
                </a:schemeClr>
              </a:solidFill>
            </a:rPr>
            <a:t>Right </a:t>
          </a:r>
          <a:r>
            <a:rPr lang="en-US" b="1">
              <a:solidFill>
                <a:schemeClr val="bg2">
                  <a:lumMod val="10000"/>
                </a:schemeClr>
              </a:solidFill>
            </a:rPr>
            <a:t>conditions?</a:t>
          </a:r>
          <a:br>
            <a:rPr lang="en-US" b="1">
              <a:solidFill>
                <a:schemeClr val="bg2">
                  <a:lumMod val="10000"/>
                </a:schemeClr>
              </a:solidFill>
            </a:rPr>
          </a:br>
          <a:endParaRPr lang="en-US" b="1" dirty="0">
            <a:solidFill>
              <a:schemeClr val="bg2">
                <a:lumMod val="10000"/>
              </a:schemeClr>
            </a:solidFill>
          </a:endParaRPr>
        </a:p>
      </dgm:t>
    </dgm:pt>
    <dgm:pt modelId="{1669708D-AD5A-41DC-B4E4-1981E3FBDE10}" type="parTrans" cxnId="{A23EA8D4-F4F0-4E50-A6C0-5F5829C74467}">
      <dgm:prSet/>
      <dgm:spPr/>
      <dgm:t>
        <a:bodyPr/>
        <a:lstStyle/>
        <a:p>
          <a:endParaRPr lang="en-US" b="1">
            <a:solidFill>
              <a:schemeClr val="bg2">
                <a:lumMod val="10000"/>
              </a:schemeClr>
            </a:solidFill>
          </a:endParaRPr>
        </a:p>
      </dgm:t>
    </dgm:pt>
    <dgm:pt modelId="{69965F14-F783-4D06-AD40-1140F30E600D}" type="sibTrans" cxnId="{A23EA8D4-F4F0-4E50-A6C0-5F5829C74467}">
      <dgm:prSet/>
      <dgm:spPr/>
      <dgm:t>
        <a:bodyPr/>
        <a:lstStyle/>
        <a:p>
          <a:endParaRPr lang="en-US" b="1">
            <a:solidFill>
              <a:schemeClr val="bg2">
                <a:lumMod val="10000"/>
              </a:schemeClr>
            </a:solidFill>
          </a:endParaRPr>
        </a:p>
      </dgm:t>
    </dgm:pt>
    <dgm:pt modelId="{F033E251-1CEC-4B88-B50C-436802BE42CD}">
      <dgm:prSet phldrT="[Text]"/>
      <dgm:spPr/>
      <dgm:t>
        <a:bodyPr/>
        <a:lstStyle/>
        <a:p>
          <a:r>
            <a:rPr lang="en-US" b="1" dirty="0">
              <a:solidFill>
                <a:schemeClr val="bg2">
                  <a:lumMod val="10000"/>
                </a:schemeClr>
              </a:solidFill>
            </a:rPr>
            <a:t>Right People</a:t>
          </a:r>
        </a:p>
      </dgm:t>
    </dgm:pt>
    <dgm:pt modelId="{AE6FEACE-04BE-452B-8C95-466280F4DA46}" type="parTrans" cxnId="{AD86EEDC-CEE6-46F6-A2F7-D90160029050}">
      <dgm:prSet/>
      <dgm:spPr/>
      <dgm:t>
        <a:bodyPr/>
        <a:lstStyle/>
        <a:p>
          <a:endParaRPr lang="en-US" b="1">
            <a:solidFill>
              <a:schemeClr val="bg2">
                <a:lumMod val="10000"/>
              </a:schemeClr>
            </a:solidFill>
          </a:endParaRPr>
        </a:p>
      </dgm:t>
    </dgm:pt>
    <dgm:pt modelId="{F8A0B1C9-EBFE-4C40-8192-703C5F00E3ED}" type="sibTrans" cxnId="{AD86EEDC-CEE6-46F6-A2F7-D90160029050}">
      <dgm:prSet/>
      <dgm:spPr/>
      <dgm:t>
        <a:bodyPr/>
        <a:lstStyle/>
        <a:p>
          <a:endParaRPr lang="en-US" b="1">
            <a:solidFill>
              <a:schemeClr val="bg2">
                <a:lumMod val="10000"/>
              </a:schemeClr>
            </a:solidFill>
          </a:endParaRPr>
        </a:p>
      </dgm:t>
    </dgm:pt>
    <dgm:pt modelId="{D6DE1A82-67DC-4BC4-A041-0DEC082A6E8C}">
      <dgm:prSet/>
      <dgm:spPr/>
      <dgm:t>
        <a:bodyPr/>
        <a:lstStyle/>
        <a:p>
          <a:r>
            <a:rPr lang="en-US" altLang="ja-JP" b="1">
              <a:solidFill>
                <a:schemeClr val="bg2">
                  <a:lumMod val="10000"/>
                </a:schemeClr>
              </a:solidFill>
              <a:ea typeface="ＭＳ Ｐゴシック" charset="-128"/>
            </a:rPr>
            <a:t>Able to do it again and again; can take their methods and profitably apply them to other tasks?</a:t>
          </a:r>
          <a:endParaRPr lang="en-US" altLang="ja-JP" b="1" dirty="0">
            <a:solidFill>
              <a:schemeClr val="bg2">
                <a:lumMod val="10000"/>
              </a:schemeClr>
            </a:solidFill>
            <a:ea typeface="ＭＳ Ｐゴシック" charset="-128"/>
          </a:endParaRPr>
        </a:p>
      </dgm:t>
    </dgm:pt>
    <dgm:pt modelId="{8367B94E-B7E3-4A35-8CB1-C6BCC8A3B9E7}" type="parTrans" cxnId="{6607974F-5E45-44C5-A332-FED04FEB77A4}">
      <dgm:prSet/>
      <dgm:spPr/>
      <dgm:t>
        <a:bodyPr/>
        <a:lstStyle/>
        <a:p>
          <a:endParaRPr lang="en-US" b="1">
            <a:solidFill>
              <a:schemeClr val="bg2">
                <a:lumMod val="10000"/>
              </a:schemeClr>
            </a:solidFill>
          </a:endParaRPr>
        </a:p>
      </dgm:t>
    </dgm:pt>
    <dgm:pt modelId="{DBBD15D0-8EA7-4A9F-B7EB-DA54B749F83D}" type="sibTrans" cxnId="{6607974F-5E45-44C5-A332-FED04FEB77A4}">
      <dgm:prSet/>
      <dgm:spPr/>
      <dgm:t>
        <a:bodyPr/>
        <a:lstStyle/>
        <a:p>
          <a:endParaRPr lang="en-US" b="1">
            <a:solidFill>
              <a:schemeClr val="bg2">
                <a:lumMod val="10000"/>
              </a:schemeClr>
            </a:solidFill>
          </a:endParaRPr>
        </a:p>
      </dgm:t>
    </dgm:pt>
    <dgm:pt modelId="{81D5EC8D-04A2-4ADC-8B31-675CB7D2C82B}">
      <dgm:prSet/>
      <dgm:spPr/>
      <dgm:t>
        <a:bodyPr/>
        <a:lstStyle/>
        <a:p>
          <a:r>
            <a:rPr lang="en-US" altLang="ja-JP" b="1">
              <a:solidFill>
                <a:schemeClr val="bg2">
                  <a:lumMod val="10000"/>
                </a:schemeClr>
              </a:solidFill>
              <a:ea typeface="ＭＳ Ｐゴシック" charset="-128"/>
            </a:rPr>
            <a:t>Does so in a way that makes the members of the team feel good?</a:t>
          </a:r>
          <a:endParaRPr lang="en-US" altLang="ja-JP" b="1" dirty="0">
            <a:solidFill>
              <a:schemeClr val="bg2">
                <a:lumMod val="10000"/>
              </a:schemeClr>
            </a:solidFill>
            <a:ea typeface="ＭＳ Ｐゴシック" charset="-128"/>
          </a:endParaRPr>
        </a:p>
      </dgm:t>
    </dgm:pt>
    <dgm:pt modelId="{AF3AE087-829D-483A-96A4-3C1A6D5C802F}" type="parTrans" cxnId="{09D7AC11-2F23-4368-9DA5-F43F822D7954}">
      <dgm:prSet/>
      <dgm:spPr/>
      <dgm:t>
        <a:bodyPr/>
        <a:lstStyle/>
        <a:p>
          <a:endParaRPr lang="en-US" b="1">
            <a:solidFill>
              <a:schemeClr val="bg2">
                <a:lumMod val="10000"/>
              </a:schemeClr>
            </a:solidFill>
          </a:endParaRPr>
        </a:p>
      </dgm:t>
    </dgm:pt>
    <dgm:pt modelId="{FE54103B-4E65-4391-97BB-82FCA3693104}" type="sibTrans" cxnId="{09D7AC11-2F23-4368-9DA5-F43F822D7954}">
      <dgm:prSet/>
      <dgm:spPr/>
      <dgm:t>
        <a:bodyPr/>
        <a:lstStyle/>
        <a:p>
          <a:endParaRPr lang="en-US" b="1">
            <a:solidFill>
              <a:schemeClr val="bg2">
                <a:lumMod val="10000"/>
              </a:schemeClr>
            </a:solidFill>
          </a:endParaRPr>
        </a:p>
      </dgm:t>
    </dgm:pt>
    <dgm:pt modelId="{C0373995-DAD9-4EC1-A422-57C6FF2796B0}">
      <dgm:prSet phldrT="[Text]"/>
      <dgm:spPr/>
      <dgm:t>
        <a:bodyPr/>
        <a:lstStyle/>
        <a:p>
          <a:r>
            <a:rPr lang="en-US" b="1" dirty="0">
              <a:solidFill>
                <a:schemeClr val="bg2">
                  <a:lumMod val="10000"/>
                </a:schemeClr>
              </a:solidFill>
            </a:rPr>
            <a:t>Status mob?</a:t>
          </a:r>
        </a:p>
      </dgm:t>
    </dgm:pt>
    <dgm:pt modelId="{0A6F450C-33E1-4371-BBA7-1B3E7DC48735}" type="parTrans" cxnId="{20CA94B4-6798-4486-BF3C-1F66C2C636CE}">
      <dgm:prSet/>
      <dgm:spPr/>
      <dgm:t>
        <a:bodyPr/>
        <a:lstStyle/>
        <a:p>
          <a:endParaRPr lang="en-US" b="1">
            <a:solidFill>
              <a:schemeClr val="bg2">
                <a:lumMod val="10000"/>
              </a:schemeClr>
            </a:solidFill>
          </a:endParaRPr>
        </a:p>
      </dgm:t>
    </dgm:pt>
    <dgm:pt modelId="{B15E9B6E-6D00-410B-AB56-3C5A886F8245}" type="sibTrans" cxnId="{20CA94B4-6798-4486-BF3C-1F66C2C636CE}">
      <dgm:prSet/>
      <dgm:spPr/>
      <dgm:t>
        <a:bodyPr/>
        <a:lstStyle/>
        <a:p>
          <a:endParaRPr lang="en-US" b="1">
            <a:solidFill>
              <a:schemeClr val="bg2">
                <a:lumMod val="10000"/>
              </a:schemeClr>
            </a:solidFill>
          </a:endParaRPr>
        </a:p>
      </dgm:t>
    </dgm:pt>
    <dgm:pt modelId="{CE16C46C-0375-47F0-9404-2CA5634FD640}">
      <dgm:prSet/>
      <dgm:spPr/>
      <dgm:t>
        <a:bodyPr/>
        <a:lstStyle/>
        <a:p>
          <a:r>
            <a:rPr lang="en-US" b="1">
              <a:solidFill>
                <a:schemeClr val="bg2">
                  <a:lumMod val="10000"/>
                </a:schemeClr>
              </a:solidFill>
            </a:rPr>
            <a:t>Enabling Structure</a:t>
          </a:r>
          <a:endParaRPr lang="en-US" b="1" dirty="0">
            <a:solidFill>
              <a:schemeClr val="bg2">
                <a:lumMod val="10000"/>
              </a:schemeClr>
            </a:solidFill>
          </a:endParaRPr>
        </a:p>
      </dgm:t>
    </dgm:pt>
    <dgm:pt modelId="{A20C04B5-882D-4F54-9DEE-0D260C0E80C4}" type="parTrans" cxnId="{4F8D0D5A-2A17-496B-B4C8-3185E0BB767D}">
      <dgm:prSet/>
      <dgm:spPr/>
      <dgm:t>
        <a:bodyPr/>
        <a:lstStyle/>
        <a:p>
          <a:endParaRPr lang="en-US" b="1">
            <a:solidFill>
              <a:schemeClr val="bg2">
                <a:lumMod val="10000"/>
              </a:schemeClr>
            </a:solidFill>
          </a:endParaRPr>
        </a:p>
      </dgm:t>
    </dgm:pt>
    <dgm:pt modelId="{DBFB3C48-43CF-4DB8-B798-18B5ABE26FF8}" type="sibTrans" cxnId="{4F8D0D5A-2A17-496B-B4C8-3185E0BB767D}">
      <dgm:prSet/>
      <dgm:spPr/>
      <dgm:t>
        <a:bodyPr/>
        <a:lstStyle/>
        <a:p>
          <a:endParaRPr lang="en-US" b="1">
            <a:solidFill>
              <a:schemeClr val="bg2">
                <a:lumMod val="10000"/>
              </a:schemeClr>
            </a:solidFill>
          </a:endParaRPr>
        </a:p>
      </dgm:t>
    </dgm:pt>
    <dgm:pt modelId="{EB5DF6D0-0C85-4684-845C-36A00389D3A5}">
      <dgm:prSet/>
      <dgm:spPr/>
      <dgm:t>
        <a:bodyPr/>
        <a:lstStyle/>
        <a:p>
          <a:r>
            <a:rPr lang="en-US" b="1">
              <a:solidFill>
                <a:schemeClr val="bg2">
                  <a:lumMod val="10000"/>
                </a:schemeClr>
              </a:solidFill>
            </a:rPr>
            <a:t>Compelling Direction</a:t>
          </a:r>
          <a:endParaRPr lang="en-US" b="1" dirty="0">
            <a:solidFill>
              <a:schemeClr val="bg2">
                <a:lumMod val="10000"/>
              </a:schemeClr>
            </a:solidFill>
          </a:endParaRPr>
        </a:p>
      </dgm:t>
    </dgm:pt>
    <dgm:pt modelId="{65A4442C-7AE6-4F36-85A4-9AC96AD385DB}" type="parTrans" cxnId="{F4E8757A-194D-4274-8C48-6C15FE414500}">
      <dgm:prSet/>
      <dgm:spPr/>
      <dgm:t>
        <a:bodyPr/>
        <a:lstStyle/>
        <a:p>
          <a:endParaRPr lang="en-US" b="1">
            <a:solidFill>
              <a:schemeClr val="bg2">
                <a:lumMod val="10000"/>
              </a:schemeClr>
            </a:solidFill>
          </a:endParaRPr>
        </a:p>
      </dgm:t>
    </dgm:pt>
    <dgm:pt modelId="{C4C4D249-BB8E-4F7D-B1E0-F5E954ACDB55}" type="sibTrans" cxnId="{F4E8757A-194D-4274-8C48-6C15FE414500}">
      <dgm:prSet/>
      <dgm:spPr/>
      <dgm:t>
        <a:bodyPr/>
        <a:lstStyle/>
        <a:p>
          <a:endParaRPr lang="en-US" b="1">
            <a:solidFill>
              <a:schemeClr val="bg2">
                <a:lumMod val="10000"/>
              </a:schemeClr>
            </a:solidFill>
          </a:endParaRPr>
        </a:p>
      </dgm:t>
    </dgm:pt>
    <dgm:pt modelId="{65A617AE-AC92-484F-BA4E-78D73C7E2348}">
      <dgm:prSet/>
      <dgm:spPr/>
      <dgm:t>
        <a:bodyPr/>
        <a:lstStyle/>
        <a:p>
          <a:r>
            <a:rPr lang="en-US" b="1" dirty="0">
              <a:solidFill>
                <a:schemeClr val="bg2">
                  <a:lumMod val="10000"/>
                </a:schemeClr>
              </a:solidFill>
            </a:rPr>
            <a:t>Supportive Organizational Context</a:t>
          </a:r>
        </a:p>
      </dgm:t>
    </dgm:pt>
    <dgm:pt modelId="{B9E06684-5A28-427D-A6A2-8ACBC0751CFF}" type="parTrans" cxnId="{EAD1D9C8-B39B-4822-8C8C-28BB349601FB}">
      <dgm:prSet/>
      <dgm:spPr/>
      <dgm:t>
        <a:bodyPr/>
        <a:lstStyle/>
        <a:p>
          <a:endParaRPr lang="en-US" b="1">
            <a:solidFill>
              <a:schemeClr val="bg2">
                <a:lumMod val="10000"/>
              </a:schemeClr>
            </a:solidFill>
          </a:endParaRPr>
        </a:p>
      </dgm:t>
    </dgm:pt>
    <dgm:pt modelId="{93D92E29-8568-4098-97A8-1644E301306A}" type="sibTrans" cxnId="{EAD1D9C8-B39B-4822-8C8C-28BB349601FB}">
      <dgm:prSet/>
      <dgm:spPr/>
      <dgm:t>
        <a:bodyPr/>
        <a:lstStyle/>
        <a:p>
          <a:endParaRPr lang="en-US" b="1">
            <a:solidFill>
              <a:schemeClr val="bg2">
                <a:lumMod val="10000"/>
              </a:schemeClr>
            </a:solidFill>
          </a:endParaRPr>
        </a:p>
      </dgm:t>
    </dgm:pt>
    <dgm:pt modelId="{57FDE1DF-E368-4302-8AF5-61C8010F8782}" type="pres">
      <dgm:prSet presAssocID="{E6C2044D-06D1-4B9C-8913-D96B90612E87}" presName="arrowDiagram" presStyleCnt="0">
        <dgm:presLayoutVars>
          <dgm:chMax val="5"/>
          <dgm:dir/>
          <dgm:resizeHandles val="exact"/>
        </dgm:presLayoutVars>
      </dgm:prSet>
      <dgm:spPr/>
    </dgm:pt>
    <dgm:pt modelId="{EAAD981D-6A48-451E-AD7B-8DCF4ED49A12}" type="pres">
      <dgm:prSet presAssocID="{E6C2044D-06D1-4B9C-8913-D96B90612E87}" presName="arrow" presStyleLbl="bgShp" presStyleIdx="0" presStyleCnt="1"/>
      <dgm:spPr/>
    </dgm:pt>
    <dgm:pt modelId="{5F210D12-E678-4D78-8588-ACCF7AE1D875}" type="pres">
      <dgm:prSet presAssocID="{E6C2044D-06D1-4B9C-8913-D96B90612E87}" presName="arrowDiagram3" presStyleCnt="0"/>
      <dgm:spPr/>
    </dgm:pt>
    <dgm:pt modelId="{85EE2FEF-0DE1-4322-AB4E-A08D718C84FA}" type="pres">
      <dgm:prSet presAssocID="{728EA5EE-AF7A-4C17-ABA2-691DBA683A64}" presName="bullet3a" presStyleLbl="node1" presStyleIdx="0" presStyleCnt="3"/>
      <dgm:spPr/>
    </dgm:pt>
    <dgm:pt modelId="{799CA7DB-2E09-45A5-8F14-C40D359DD7DD}" type="pres">
      <dgm:prSet presAssocID="{728EA5EE-AF7A-4C17-ABA2-691DBA683A64}" presName="textBox3a" presStyleLbl="revTx" presStyleIdx="0" presStyleCnt="3" custScaleY="67592" custLinFactNeighborY="-4358">
        <dgm:presLayoutVars>
          <dgm:bulletEnabled val="1"/>
        </dgm:presLayoutVars>
      </dgm:prSet>
      <dgm:spPr/>
    </dgm:pt>
    <dgm:pt modelId="{6CB45ED9-4868-4F0B-BE5E-5740581F6FAF}" type="pres">
      <dgm:prSet presAssocID="{A93677F0-6B4C-483C-B69F-756C6A59EE2B}" presName="bullet3b" presStyleLbl="node1" presStyleIdx="1" presStyleCnt="3"/>
      <dgm:spPr/>
    </dgm:pt>
    <dgm:pt modelId="{C2ADEBE3-64D0-406F-B8B0-C00ADD50FB87}" type="pres">
      <dgm:prSet presAssocID="{A93677F0-6B4C-483C-B69F-756C6A59EE2B}" presName="textBox3b" presStyleLbl="revTx" presStyleIdx="1" presStyleCnt="3" custLinFactNeighborY="-15858">
        <dgm:presLayoutVars>
          <dgm:bulletEnabled val="1"/>
        </dgm:presLayoutVars>
      </dgm:prSet>
      <dgm:spPr/>
    </dgm:pt>
    <dgm:pt modelId="{067F4773-8F20-4CEF-B732-46B66242ACF8}" type="pres">
      <dgm:prSet presAssocID="{FCBEF5BD-1CD6-4CF0-913F-6695A8E777BF}" presName="bullet3c" presStyleLbl="node1" presStyleIdx="2" presStyleCnt="3"/>
      <dgm:spPr/>
    </dgm:pt>
    <dgm:pt modelId="{19930391-EA62-4F9A-B35D-6B8380241613}" type="pres">
      <dgm:prSet presAssocID="{FCBEF5BD-1CD6-4CF0-913F-6695A8E777BF}" presName="textBox3c" presStyleLbl="revTx" presStyleIdx="2" presStyleCnt="3">
        <dgm:presLayoutVars>
          <dgm:bulletEnabled val="1"/>
        </dgm:presLayoutVars>
      </dgm:prSet>
      <dgm:spPr/>
    </dgm:pt>
  </dgm:ptLst>
  <dgm:cxnLst>
    <dgm:cxn modelId="{FED84003-F9A6-44E7-98FE-70400FAC9431}" srcId="{728EA5EE-AF7A-4C17-ABA2-691DBA683A64}" destId="{6104F67C-0007-4FBB-9FD8-4E16C6E8377B}" srcOrd="0" destOrd="0" parTransId="{A159DB26-8ED1-426D-8762-99557F43ACC1}" sibTransId="{00C4FFAF-4DFD-4F69-8B4D-FACB873EA235}"/>
    <dgm:cxn modelId="{9E51F908-A493-4537-A3FA-FB95F322BF61}" type="presOf" srcId="{C0373995-DAD9-4EC1-A422-57C6FF2796B0}" destId="{799CA7DB-2E09-45A5-8F14-C40D359DD7DD}" srcOrd="0" destOrd="3" presId="urn:microsoft.com/office/officeart/2005/8/layout/arrow2"/>
    <dgm:cxn modelId="{AC31EA09-458D-412B-95F0-FDB4C18CA09F}" srcId="{E6C2044D-06D1-4B9C-8913-D96B90612E87}" destId="{A93677F0-6B4C-483C-B69F-756C6A59EE2B}" srcOrd="1" destOrd="0" parTransId="{D9057667-230E-4437-A6F9-F92E5EFCF7C6}" sibTransId="{8D9D868D-88B3-487D-ABD3-85F1B991F76A}"/>
    <dgm:cxn modelId="{09D7AC11-2F23-4368-9DA5-F43F822D7954}" srcId="{A93677F0-6B4C-483C-B69F-756C6A59EE2B}" destId="{81D5EC8D-04A2-4ADC-8B31-675CB7D2C82B}" srcOrd="2" destOrd="0" parTransId="{AF3AE087-829D-483A-96A4-3C1A6D5C802F}" sibTransId="{FE54103B-4E65-4391-97BB-82FCA3693104}"/>
    <dgm:cxn modelId="{EBC04B1A-B896-4970-B2E0-FC79722CCB85}" type="presOf" srcId="{728EA5EE-AF7A-4C17-ABA2-691DBA683A64}" destId="{799CA7DB-2E09-45A5-8F14-C40D359DD7DD}" srcOrd="0" destOrd="0" presId="urn:microsoft.com/office/officeart/2005/8/layout/arrow2"/>
    <dgm:cxn modelId="{D1D01D21-2361-4EBB-8192-384B29431768}" type="presOf" srcId="{E6C2044D-06D1-4B9C-8913-D96B90612E87}" destId="{57FDE1DF-E368-4302-8AF5-61C8010F8782}" srcOrd="0" destOrd="0" presId="urn:microsoft.com/office/officeart/2005/8/layout/arrow2"/>
    <dgm:cxn modelId="{E16C6E24-AE12-4581-86D6-FF285FA07850}" type="presOf" srcId="{FCBEF5BD-1CD6-4CF0-913F-6695A8E777BF}" destId="{19930391-EA62-4F9A-B35D-6B8380241613}" srcOrd="0" destOrd="0" presId="urn:microsoft.com/office/officeart/2005/8/layout/arrow2"/>
    <dgm:cxn modelId="{B9D1BB61-B29C-4ADD-9D68-4E31D716C929}" type="presOf" srcId="{EB5DF6D0-0C85-4684-845C-36A00389D3A5}" destId="{19930391-EA62-4F9A-B35D-6B8380241613}" srcOrd="0" destOrd="3" presId="urn:microsoft.com/office/officeart/2005/8/layout/arrow2"/>
    <dgm:cxn modelId="{FA59A663-A6F0-4B4F-A75C-D8B5FE35DF94}" type="presOf" srcId="{CE16C46C-0375-47F0-9404-2CA5634FD640}" destId="{19930391-EA62-4F9A-B35D-6B8380241613}" srcOrd="0" destOrd="2" presId="urn:microsoft.com/office/officeart/2005/8/layout/arrow2"/>
    <dgm:cxn modelId="{14D52A6A-095A-477A-9681-FAF0EC72D06D}" type="presOf" srcId="{D6DE1A82-67DC-4BC4-A041-0DEC082A6E8C}" destId="{C2ADEBE3-64D0-406F-B8B0-C00ADD50FB87}" srcOrd="0" destOrd="2" presId="urn:microsoft.com/office/officeart/2005/8/layout/arrow2"/>
    <dgm:cxn modelId="{6607974F-5E45-44C5-A332-FED04FEB77A4}" srcId="{A93677F0-6B4C-483C-B69F-756C6A59EE2B}" destId="{D6DE1A82-67DC-4BC4-A041-0DEC082A6E8C}" srcOrd="1" destOrd="0" parTransId="{8367B94E-B7E3-4A35-8CB1-C6BCC8A3B9E7}" sibTransId="{DBBD15D0-8EA7-4A9F-B7EB-DA54B749F83D}"/>
    <dgm:cxn modelId="{0986D253-C566-4BE1-9434-913AAEAED776}" type="presOf" srcId="{F033E251-1CEC-4B88-B50C-436802BE42CD}" destId="{19930391-EA62-4F9A-B35D-6B8380241613}" srcOrd="0" destOrd="1" presId="urn:microsoft.com/office/officeart/2005/8/layout/arrow2"/>
    <dgm:cxn modelId="{4F8D0D5A-2A17-496B-B4C8-3185E0BB767D}" srcId="{FCBEF5BD-1CD6-4CF0-913F-6695A8E777BF}" destId="{CE16C46C-0375-47F0-9404-2CA5634FD640}" srcOrd="1" destOrd="0" parTransId="{A20C04B5-882D-4F54-9DEE-0D260C0E80C4}" sibTransId="{DBFB3C48-43CF-4DB8-B798-18B5ABE26FF8}"/>
    <dgm:cxn modelId="{F4E8757A-194D-4274-8C48-6C15FE414500}" srcId="{FCBEF5BD-1CD6-4CF0-913F-6695A8E777BF}" destId="{EB5DF6D0-0C85-4684-845C-36A00389D3A5}" srcOrd="2" destOrd="0" parTransId="{65A4442C-7AE6-4F36-85A4-9AC96AD385DB}" sibTransId="{C4C4D249-BB8E-4F7D-B1E0-F5E954ACDB55}"/>
    <dgm:cxn modelId="{08C75E8C-7985-4689-8ED1-61CD514412FF}" type="presOf" srcId="{A93677F0-6B4C-483C-B69F-756C6A59EE2B}" destId="{C2ADEBE3-64D0-406F-B8B0-C00ADD50FB87}" srcOrd="0" destOrd="0" presId="urn:microsoft.com/office/officeart/2005/8/layout/arrow2"/>
    <dgm:cxn modelId="{1CA85A97-D5A3-4B54-9119-D771E33E815A}" type="presOf" srcId="{43305B6F-CAFB-4A35-BD3B-C088AEF250AD}" destId="{C2ADEBE3-64D0-406F-B8B0-C00ADD50FB87}" srcOrd="0" destOrd="1" presId="urn:microsoft.com/office/officeart/2005/8/layout/arrow2"/>
    <dgm:cxn modelId="{E6313B99-35DF-4452-AF39-A63F6DE284C9}" srcId="{728EA5EE-AF7A-4C17-ABA2-691DBA683A64}" destId="{B8F6D71C-08F4-4026-9C92-A578CD37DC06}" srcOrd="1" destOrd="0" parTransId="{59CC52FF-AA09-4B0A-BE05-117C35F6D947}" sibTransId="{DC2CD9BA-E587-4FC3-8ED4-9B1894518A2B}"/>
    <dgm:cxn modelId="{B407C6AB-528C-4FAD-81E5-2F9F5E2C9033}" type="presOf" srcId="{81D5EC8D-04A2-4ADC-8B31-675CB7D2C82B}" destId="{C2ADEBE3-64D0-406F-B8B0-C00ADD50FB87}" srcOrd="0" destOrd="3" presId="urn:microsoft.com/office/officeart/2005/8/layout/arrow2"/>
    <dgm:cxn modelId="{083CBCB2-210B-4EF5-B5CD-C6191D427316}" srcId="{A93677F0-6B4C-483C-B69F-756C6A59EE2B}" destId="{43305B6F-CAFB-4A35-BD3B-C088AEF250AD}" srcOrd="0" destOrd="0" parTransId="{4539539C-FB01-4958-AB9C-231A7C0E7E13}" sibTransId="{009A72DB-C986-44F0-9009-9540A1CEE429}"/>
    <dgm:cxn modelId="{20CA94B4-6798-4486-BF3C-1F66C2C636CE}" srcId="{728EA5EE-AF7A-4C17-ABA2-691DBA683A64}" destId="{C0373995-DAD9-4EC1-A422-57C6FF2796B0}" srcOrd="2" destOrd="0" parTransId="{0A6F450C-33E1-4371-BBA7-1B3E7DC48735}" sibTransId="{B15E9B6E-6D00-410B-AB56-3C5A886F8245}"/>
    <dgm:cxn modelId="{EAD1D9C8-B39B-4822-8C8C-28BB349601FB}" srcId="{FCBEF5BD-1CD6-4CF0-913F-6695A8E777BF}" destId="{65A617AE-AC92-484F-BA4E-78D73C7E2348}" srcOrd="3" destOrd="0" parTransId="{B9E06684-5A28-427D-A6A2-8ACBC0751CFF}" sibTransId="{93D92E29-8568-4098-97A8-1644E301306A}"/>
    <dgm:cxn modelId="{A23EA8D4-F4F0-4E50-A6C0-5F5829C74467}" srcId="{E6C2044D-06D1-4B9C-8913-D96B90612E87}" destId="{FCBEF5BD-1CD6-4CF0-913F-6695A8E777BF}" srcOrd="2" destOrd="0" parTransId="{1669708D-AD5A-41DC-B4E4-1981E3FBDE10}" sibTransId="{69965F14-F783-4D06-AD40-1140F30E600D}"/>
    <dgm:cxn modelId="{AFDEEBDA-1C31-4CDF-8FA2-14428B5A9FEC}" type="presOf" srcId="{6104F67C-0007-4FBB-9FD8-4E16C6E8377B}" destId="{799CA7DB-2E09-45A5-8F14-C40D359DD7DD}" srcOrd="0" destOrd="1" presId="urn:microsoft.com/office/officeart/2005/8/layout/arrow2"/>
    <dgm:cxn modelId="{AD86EEDC-CEE6-46F6-A2F7-D90160029050}" srcId="{FCBEF5BD-1CD6-4CF0-913F-6695A8E777BF}" destId="{F033E251-1CEC-4B88-B50C-436802BE42CD}" srcOrd="0" destOrd="0" parTransId="{AE6FEACE-04BE-452B-8C95-466280F4DA46}" sibTransId="{F8A0B1C9-EBFE-4C40-8192-703C5F00E3ED}"/>
    <dgm:cxn modelId="{064E06F3-8DAB-4A2A-A594-AE23830D99C2}" srcId="{E6C2044D-06D1-4B9C-8913-D96B90612E87}" destId="{728EA5EE-AF7A-4C17-ABA2-691DBA683A64}" srcOrd="0" destOrd="0" parTransId="{81A988FE-E76B-464F-810A-56928CA5E030}" sibTransId="{4217CD22-389C-42E6-A5CB-88516AA41601}"/>
    <dgm:cxn modelId="{334EF2F7-D7D8-4ED3-818C-6326392AEFA3}" type="presOf" srcId="{B8F6D71C-08F4-4026-9C92-A578CD37DC06}" destId="{799CA7DB-2E09-45A5-8F14-C40D359DD7DD}" srcOrd="0" destOrd="2" presId="urn:microsoft.com/office/officeart/2005/8/layout/arrow2"/>
    <dgm:cxn modelId="{7327A8FF-61B5-4BCB-9524-8ED2EBFD6F57}" type="presOf" srcId="{65A617AE-AC92-484F-BA4E-78D73C7E2348}" destId="{19930391-EA62-4F9A-B35D-6B8380241613}" srcOrd="0" destOrd="4" presId="urn:microsoft.com/office/officeart/2005/8/layout/arrow2"/>
    <dgm:cxn modelId="{1BEA2701-7A78-410E-87B9-0C436BCC595C}" type="presParOf" srcId="{57FDE1DF-E368-4302-8AF5-61C8010F8782}" destId="{EAAD981D-6A48-451E-AD7B-8DCF4ED49A12}" srcOrd="0" destOrd="0" presId="urn:microsoft.com/office/officeart/2005/8/layout/arrow2"/>
    <dgm:cxn modelId="{DADE8E75-45DB-459C-A455-2A0D9D9B1FE3}" type="presParOf" srcId="{57FDE1DF-E368-4302-8AF5-61C8010F8782}" destId="{5F210D12-E678-4D78-8588-ACCF7AE1D875}" srcOrd="1" destOrd="0" presId="urn:microsoft.com/office/officeart/2005/8/layout/arrow2"/>
    <dgm:cxn modelId="{0E25ACCC-2C34-4151-BE49-CBB927E29173}" type="presParOf" srcId="{5F210D12-E678-4D78-8588-ACCF7AE1D875}" destId="{85EE2FEF-0DE1-4322-AB4E-A08D718C84FA}" srcOrd="0" destOrd="0" presId="urn:microsoft.com/office/officeart/2005/8/layout/arrow2"/>
    <dgm:cxn modelId="{043AA104-7DD2-4913-93FF-C42491A97FE8}" type="presParOf" srcId="{5F210D12-E678-4D78-8588-ACCF7AE1D875}" destId="{799CA7DB-2E09-45A5-8F14-C40D359DD7DD}" srcOrd="1" destOrd="0" presId="urn:microsoft.com/office/officeart/2005/8/layout/arrow2"/>
    <dgm:cxn modelId="{C1785437-A212-4535-9C55-B8E296C29328}" type="presParOf" srcId="{5F210D12-E678-4D78-8588-ACCF7AE1D875}" destId="{6CB45ED9-4868-4F0B-BE5E-5740581F6FAF}" srcOrd="2" destOrd="0" presId="urn:microsoft.com/office/officeart/2005/8/layout/arrow2"/>
    <dgm:cxn modelId="{C126AC11-55BF-484F-A8E5-B79DDB6CE5DC}" type="presParOf" srcId="{5F210D12-E678-4D78-8588-ACCF7AE1D875}" destId="{C2ADEBE3-64D0-406F-B8B0-C00ADD50FB87}" srcOrd="3" destOrd="0" presId="urn:microsoft.com/office/officeart/2005/8/layout/arrow2"/>
    <dgm:cxn modelId="{18244539-4094-4BC8-8EB2-04842E3188FB}" type="presParOf" srcId="{5F210D12-E678-4D78-8588-ACCF7AE1D875}" destId="{067F4773-8F20-4CEF-B732-46B66242ACF8}" srcOrd="4" destOrd="0" presId="urn:microsoft.com/office/officeart/2005/8/layout/arrow2"/>
    <dgm:cxn modelId="{0D080277-F563-474F-9AAB-55FF065C4E52}" type="presParOf" srcId="{5F210D12-E678-4D78-8588-ACCF7AE1D875}" destId="{19930391-EA62-4F9A-B35D-6B838024161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C2044D-06D1-4B9C-8913-D96B90612E87}" type="doc">
      <dgm:prSet loTypeId="urn:microsoft.com/office/officeart/2005/8/layout/arrow2" loCatId="process" qsTypeId="urn:microsoft.com/office/officeart/2005/8/quickstyle/3d3" qsCatId="3D" csTypeId="urn:microsoft.com/office/officeart/2005/8/colors/colorful5" csCatId="colorful" phldr="1"/>
      <dgm:spPr/>
      <dgm:t>
        <a:bodyPr/>
        <a:lstStyle/>
        <a:p>
          <a:endParaRPr lang="en-US"/>
        </a:p>
      </dgm:t>
    </dgm:pt>
    <dgm:pt modelId="{728EA5EE-AF7A-4C17-ABA2-691DBA683A64}">
      <dgm:prSet phldrT="[Text]"/>
      <dgm:spPr/>
      <dgm:t>
        <a:bodyPr/>
        <a:lstStyle/>
        <a:p>
          <a:r>
            <a:rPr lang="en-US" b="1" dirty="0">
              <a:solidFill>
                <a:schemeClr val="bg2">
                  <a:lumMod val="10000"/>
                </a:schemeClr>
              </a:solidFill>
            </a:rPr>
            <a:t>Is it a team?</a:t>
          </a:r>
        </a:p>
      </dgm:t>
    </dgm:pt>
    <dgm:pt modelId="{81A988FE-E76B-464F-810A-56928CA5E030}" type="parTrans" cxnId="{064E06F3-8DAB-4A2A-A594-AE23830D99C2}">
      <dgm:prSet/>
      <dgm:spPr/>
      <dgm:t>
        <a:bodyPr/>
        <a:lstStyle/>
        <a:p>
          <a:endParaRPr lang="en-US" b="1">
            <a:solidFill>
              <a:schemeClr val="bg2">
                <a:lumMod val="10000"/>
              </a:schemeClr>
            </a:solidFill>
          </a:endParaRPr>
        </a:p>
      </dgm:t>
    </dgm:pt>
    <dgm:pt modelId="{4217CD22-389C-42E6-A5CB-88516AA41601}" type="sibTrans" cxnId="{064E06F3-8DAB-4A2A-A594-AE23830D99C2}">
      <dgm:prSet/>
      <dgm:spPr/>
      <dgm:t>
        <a:bodyPr/>
        <a:lstStyle/>
        <a:p>
          <a:endParaRPr lang="en-US" b="1">
            <a:solidFill>
              <a:schemeClr val="bg2">
                <a:lumMod val="10000"/>
              </a:schemeClr>
            </a:solidFill>
          </a:endParaRPr>
        </a:p>
      </dgm:t>
    </dgm:pt>
    <dgm:pt modelId="{6104F67C-0007-4FBB-9FD8-4E16C6E8377B}">
      <dgm:prSet phldrT="[Text]"/>
      <dgm:spPr/>
      <dgm:t>
        <a:bodyPr/>
        <a:lstStyle/>
        <a:p>
          <a:r>
            <a:rPr lang="en-US" b="1" dirty="0">
              <a:solidFill>
                <a:schemeClr val="bg2">
                  <a:lumMod val="10000"/>
                </a:schemeClr>
              </a:solidFill>
            </a:rPr>
            <a:t>Group?</a:t>
          </a:r>
        </a:p>
      </dgm:t>
    </dgm:pt>
    <dgm:pt modelId="{A159DB26-8ED1-426D-8762-99557F43ACC1}" type="parTrans" cxnId="{FED84003-F9A6-44E7-98FE-70400FAC9431}">
      <dgm:prSet/>
      <dgm:spPr/>
      <dgm:t>
        <a:bodyPr/>
        <a:lstStyle/>
        <a:p>
          <a:endParaRPr lang="en-US" b="1">
            <a:solidFill>
              <a:schemeClr val="bg2">
                <a:lumMod val="10000"/>
              </a:schemeClr>
            </a:solidFill>
          </a:endParaRPr>
        </a:p>
      </dgm:t>
    </dgm:pt>
    <dgm:pt modelId="{00C4FFAF-4DFD-4F69-8B4D-FACB873EA235}" type="sibTrans" cxnId="{FED84003-F9A6-44E7-98FE-70400FAC9431}">
      <dgm:prSet/>
      <dgm:spPr/>
      <dgm:t>
        <a:bodyPr/>
        <a:lstStyle/>
        <a:p>
          <a:endParaRPr lang="en-US" b="1">
            <a:solidFill>
              <a:schemeClr val="bg2">
                <a:lumMod val="10000"/>
              </a:schemeClr>
            </a:solidFill>
          </a:endParaRPr>
        </a:p>
      </dgm:t>
    </dgm:pt>
    <dgm:pt modelId="{B8F6D71C-08F4-4026-9C92-A578CD37DC06}">
      <dgm:prSet phldrT="[Text]"/>
      <dgm:spPr/>
      <dgm:t>
        <a:bodyPr/>
        <a:lstStyle/>
        <a:p>
          <a:r>
            <a:rPr lang="en-US" b="1" dirty="0">
              <a:solidFill>
                <a:schemeClr val="bg2">
                  <a:lumMod val="10000"/>
                </a:schemeClr>
              </a:solidFill>
            </a:rPr>
            <a:t>Co-located individuals?</a:t>
          </a:r>
        </a:p>
      </dgm:t>
    </dgm:pt>
    <dgm:pt modelId="{59CC52FF-AA09-4B0A-BE05-117C35F6D947}" type="parTrans" cxnId="{E6313B99-35DF-4452-AF39-A63F6DE284C9}">
      <dgm:prSet/>
      <dgm:spPr/>
      <dgm:t>
        <a:bodyPr/>
        <a:lstStyle/>
        <a:p>
          <a:endParaRPr lang="en-US" b="1">
            <a:solidFill>
              <a:schemeClr val="bg2">
                <a:lumMod val="10000"/>
              </a:schemeClr>
            </a:solidFill>
          </a:endParaRPr>
        </a:p>
      </dgm:t>
    </dgm:pt>
    <dgm:pt modelId="{DC2CD9BA-E587-4FC3-8ED4-9B1894518A2B}" type="sibTrans" cxnId="{E6313B99-35DF-4452-AF39-A63F6DE284C9}">
      <dgm:prSet/>
      <dgm:spPr/>
      <dgm:t>
        <a:bodyPr/>
        <a:lstStyle/>
        <a:p>
          <a:endParaRPr lang="en-US" b="1">
            <a:solidFill>
              <a:schemeClr val="bg2">
                <a:lumMod val="10000"/>
              </a:schemeClr>
            </a:solidFill>
          </a:endParaRPr>
        </a:p>
      </dgm:t>
    </dgm:pt>
    <dgm:pt modelId="{A93677F0-6B4C-483C-B69F-756C6A59EE2B}">
      <dgm:prSet phldrT="[Text]"/>
      <dgm:spPr/>
      <dgm:t>
        <a:bodyPr/>
        <a:lstStyle/>
        <a:p>
          <a:r>
            <a:rPr lang="en-US" b="1" dirty="0">
              <a:solidFill>
                <a:schemeClr val="bg2">
                  <a:lumMod val="10000"/>
                </a:schemeClr>
              </a:solidFill>
            </a:rPr>
            <a:t>Is it successful?</a:t>
          </a:r>
          <a:br>
            <a:rPr lang="en-US" b="1" dirty="0">
              <a:solidFill>
                <a:schemeClr val="bg2">
                  <a:lumMod val="10000"/>
                </a:schemeClr>
              </a:solidFill>
            </a:rPr>
          </a:br>
          <a:br>
            <a:rPr lang="en-US" b="1" dirty="0">
              <a:solidFill>
                <a:schemeClr val="bg2">
                  <a:lumMod val="10000"/>
                </a:schemeClr>
              </a:solidFill>
            </a:rPr>
          </a:br>
          <a:endParaRPr lang="en-US" b="1" dirty="0">
            <a:solidFill>
              <a:schemeClr val="bg2">
                <a:lumMod val="10000"/>
              </a:schemeClr>
            </a:solidFill>
          </a:endParaRPr>
        </a:p>
      </dgm:t>
    </dgm:pt>
    <dgm:pt modelId="{D9057667-230E-4437-A6F9-F92E5EFCF7C6}" type="parTrans" cxnId="{AC31EA09-458D-412B-95F0-FDB4C18CA09F}">
      <dgm:prSet/>
      <dgm:spPr/>
      <dgm:t>
        <a:bodyPr/>
        <a:lstStyle/>
        <a:p>
          <a:endParaRPr lang="en-US" b="1">
            <a:solidFill>
              <a:schemeClr val="bg2">
                <a:lumMod val="10000"/>
              </a:schemeClr>
            </a:solidFill>
          </a:endParaRPr>
        </a:p>
      </dgm:t>
    </dgm:pt>
    <dgm:pt modelId="{8D9D868D-88B3-487D-ABD3-85F1B991F76A}" type="sibTrans" cxnId="{AC31EA09-458D-412B-95F0-FDB4C18CA09F}">
      <dgm:prSet/>
      <dgm:spPr/>
      <dgm:t>
        <a:bodyPr/>
        <a:lstStyle/>
        <a:p>
          <a:endParaRPr lang="en-US" b="1">
            <a:solidFill>
              <a:schemeClr val="bg2">
                <a:lumMod val="10000"/>
              </a:schemeClr>
            </a:solidFill>
          </a:endParaRPr>
        </a:p>
      </dgm:t>
    </dgm:pt>
    <dgm:pt modelId="{43305B6F-CAFB-4A35-BD3B-C088AEF250AD}">
      <dgm:prSet phldrT="[Text]"/>
      <dgm:spPr/>
      <dgm:t>
        <a:bodyPr/>
        <a:lstStyle/>
        <a:p>
          <a:r>
            <a:rPr lang="en-US" altLang="ja-JP" b="1">
              <a:solidFill>
                <a:schemeClr val="bg2">
                  <a:lumMod val="10000"/>
                </a:schemeClr>
              </a:solidFill>
              <a:ea typeface="ＭＳ Ｐゴシック" charset="-128"/>
            </a:rPr>
            <a:t>Produces what the customers want?</a:t>
          </a:r>
          <a:endParaRPr lang="en-US" b="1" dirty="0">
            <a:solidFill>
              <a:schemeClr val="bg2">
                <a:lumMod val="10000"/>
              </a:schemeClr>
            </a:solidFill>
          </a:endParaRPr>
        </a:p>
      </dgm:t>
    </dgm:pt>
    <dgm:pt modelId="{4539539C-FB01-4958-AB9C-231A7C0E7E13}" type="parTrans" cxnId="{083CBCB2-210B-4EF5-B5CD-C6191D427316}">
      <dgm:prSet/>
      <dgm:spPr/>
      <dgm:t>
        <a:bodyPr/>
        <a:lstStyle/>
        <a:p>
          <a:endParaRPr lang="en-US" b="1">
            <a:solidFill>
              <a:schemeClr val="bg2">
                <a:lumMod val="10000"/>
              </a:schemeClr>
            </a:solidFill>
          </a:endParaRPr>
        </a:p>
      </dgm:t>
    </dgm:pt>
    <dgm:pt modelId="{009A72DB-C986-44F0-9009-9540A1CEE429}" type="sibTrans" cxnId="{083CBCB2-210B-4EF5-B5CD-C6191D427316}">
      <dgm:prSet/>
      <dgm:spPr/>
      <dgm:t>
        <a:bodyPr/>
        <a:lstStyle/>
        <a:p>
          <a:endParaRPr lang="en-US" b="1">
            <a:solidFill>
              <a:schemeClr val="bg2">
                <a:lumMod val="10000"/>
              </a:schemeClr>
            </a:solidFill>
          </a:endParaRPr>
        </a:p>
      </dgm:t>
    </dgm:pt>
    <dgm:pt modelId="{FCBEF5BD-1CD6-4CF0-913F-6695A8E777BF}">
      <dgm:prSet phldrT="[Text]"/>
      <dgm:spPr/>
      <dgm:t>
        <a:bodyPr/>
        <a:lstStyle/>
        <a:p>
          <a:r>
            <a:rPr lang="en-US" b="1" dirty="0">
              <a:solidFill>
                <a:schemeClr val="bg2">
                  <a:lumMod val="10000"/>
                </a:schemeClr>
              </a:solidFill>
            </a:rPr>
            <a:t>Right </a:t>
          </a:r>
          <a:r>
            <a:rPr lang="en-US" b="1">
              <a:solidFill>
                <a:schemeClr val="bg2">
                  <a:lumMod val="10000"/>
                </a:schemeClr>
              </a:solidFill>
            </a:rPr>
            <a:t>conditions?</a:t>
          </a:r>
          <a:br>
            <a:rPr lang="en-US" b="1">
              <a:solidFill>
                <a:schemeClr val="bg2">
                  <a:lumMod val="10000"/>
                </a:schemeClr>
              </a:solidFill>
            </a:rPr>
          </a:br>
          <a:endParaRPr lang="en-US" b="1" dirty="0">
            <a:solidFill>
              <a:schemeClr val="bg2">
                <a:lumMod val="10000"/>
              </a:schemeClr>
            </a:solidFill>
          </a:endParaRPr>
        </a:p>
      </dgm:t>
    </dgm:pt>
    <dgm:pt modelId="{1669708D-AD5A-41DC-B4E4-1981E3FBDE10}" type="parTrans" cxnId="{A23EA8D4-F4F0-4E50-A6C0-5F5829C74467}">
      <dgm:prSet/>
      <dgm:spPr/>
      <dgm:t>
        <a:bodyPr/>
        <a:lstStyle/>
        <a:p>
          <a:endParaRPr lang="en-US" b="1">
            <a:solidFill>
              <a:schemeClr val="bg2">
                <a:lumMod val="10000"/>
              </a:schemeClr>
            </a:solidFill>
          </a:endParaRPr>
        </a:p>
      </dgm:t>
    </dgm:pt>
    <dgm:pt modelId="{69965F14-F783-4D06-AD40-1140F30E600D}" type="sibTrans" cxnId="{A23EA8D4-F4F0-4E50-A6C0-5F5829C74467}">
      <dgm:prSet/>
      <dgm:spPr/>
      <dgm:t>
        <a:bodyPr/>
        <a:lstStyle/>
        <a:p>
          <a:endParaRPr lang="en-US" b="1">
            <a:solidFill>
              <a:schemeClr val="bg2">
                <a:lumMod val="10000"/>
              </a:schemeClr>
            </a:solidFill>
          </a:endParaRPr>
        </a:p>
      </dgm:t>
    </dgm:pt>
    <dgm:pt modelId="{F033E251-1CEC-4B88-B50C-436802BE42CD}">
      <dgm:prSet phldrT="[Text]"/>
      <dgm:spPr/>
      <dgm:t>
        <a:bodyPr/>
        <a:lstStyle/>
        <a:p>
          <a:r>
            <a:rPr lang="en-US" b="1" dirty="0">
              <a:solidFill>
                <a:schemeClr val="bg2">
                  <a:lumMod val="10000"/>
                </a:schemeClr>
              </a:solidFill>
            </a:rPr>
            <a:t>Right People</a:t>
          </a:r>
        </a:p>
      </dgm:t>
    </dgm:pt>
    <dgm:pt modelId="{AE6FEACE-04BE-452B-8C95-466280F4DA46}" type="parTrans" cxnId="{AD86EEDC-CEE6-46F6-A2F7-D90160029050}">
      <dgm:prSet/>
      <dgm:spPr/>
      <dgm:t>
        <a:bodyPr/>
        <a:lstStyle/>
        <a:p>
          <a:endParaRPr lang="en-US" b="1">
            <a:solidFill>
              <a:schemeClr val="bg2">
                <a:lumMod val="10000"/>
              </a:schemeClr>
            </a:solidFill>
          </a:endParaRPr>
        </a:p>
      </dgm:t>
    </dgm:pt>
    <dgm:pt modelId="{F8A0B1C9-EBFE-4C40-8192-703C5F00E3ED}" type="sibTrans" cxnId="{AD86EEDC-CEE6-46F6-A2F7-D90160029050}">
      <dgm:prSet/>
      <dgm:spPr/>
      <dgm:t>
        <a:bodyPr/>
        <a:lstStyle/>
        <a:p>
          <a:endParaRPr lang="en-US" b="1">
            <a:solidFill>
              <a:schemeClr val="bg2">
                <a:lumMod val="10000"/>
              </a:schemeClr>
            </a:solidFill>
          </a:endParaRPr>
        </a:p>
      </dgm:t>
    </dgm:pt>
    <dgm:pt modelId="{D6DE1A82-67DC-4BC4-A041-0DEC082A6E8C}">
      <dgm:prSet/>
      <dgm:spPr/>
      <dgm:t>
        <a:bodyPr/>
        <a:lstStyle/>
        <a:p>
          <a:r>
            <a:rPr lang="en-US" altLang="ja-JP" b="1">
              <a:solidFill>
                <a:schemeClr val="bg2">
                  <a:lumMod val="10000"/>
                </a:schemeClr>
              </a:solidFill>
              <a:ea typeface="ＭＳ Ｐゴシック" charset="-128"/>
            </a:rPr>
            <a:t>Able to do it again and again; can take their methods and profitably apply them to other tasks?</a:t>
          </a:r>
          <a:endParaRPr lang="en-US" altLang="ja-JP" b="1" dirty="0">
            <a:solidFill>
              <a:schemeClr val="bg2">
                <a:lumMod val="10000"/>
              </a:schemeClr>
            </a:solidFill>
            <a:ea typeface="ＭＳ Ｐゴシック" charset="-128"/>
          </a:endParaRPr>
        </a:p>
      </dgm:t>
    </dgm:pt>
    <dgm:pt modelId="{8367B94E-B7E3-4A35-8CB1-C6BCC8A3B9E7}" type="parTrans" cxnId="{6607974F-5E45-44C5-A332-FED04FEB77A4}">
      <dgm:prSet/>
      <dgm:spPr/>
      <dgm:t>
        <a:bodyPr/>
        <a:lstStyle/>
        <a:p>
          <a:endParaRPr lang="en-US" b="1">
            <a:solidFill>
              <a:schemeClr val="bg2">
                <a:lumMod val="10000"/>
              </a:schemeClr>
            </a:solidFill>
          </a:endParaRPr>
        </a:p>
      </dgm:t>
    </dgm:pt>
    <dgm:pt modelId="{DBBD15D0-8EA7-4A9F-B7EB-DA54B749F83D}" type="sibTrans" cxnId="{6607974F-5E45-44C5-A332-FED04FEB77A4}">
      <dgm:prSet/>
      <dgm:spPr/>
      <dgm:t>
        <a:bodyPr/>
        <a:lstStyle/>
        <a:p>
          <a:endParaRPr lang="en-US" b="1">
            <a:solidFill>
              <a:schemeClr val="bg2">
                <a:lumMod val="10000"/>
              </a:schemeClr>
            </a:solidFill>
          </a:endParaRPr>
        </a:p>
      </dgm:t>
    </dgm:pt>
    <dgm:pt modelId="{81D5EC8D-04A2-4ADC-8B31-675CB7D2C82B}">
      <dgm:prSet/>
      <dgm:spPr/>
      <dgm:t>
        <a:bodyPr/>
        <a:lstStyle/>
        <a:p>
          <a:r>
            <a:rPr lang="en-US" altLang="ja-JP" b="1">
              <a:solidFill>
                <a:schemeClr val="bg2">
                  <a:lumMod val="10000"/>
                </a:schemeClr>
              </a:solidFill>
              <a:ea typeface="ＭＳ Ｐゴシック" charset="-128"/>
            </a:rPr>
            <a:t>Does so in a way that makes the members of the team feel good?</a:t>
          </a:r>
          <a:endParaRPr lang="en-US" altLang="ja-JP" b="1" dirty="0">
            <a:solidFill>
              <a:schemeClr val="bg2">
                <a:lumMod val="10000"/>
              </a:schemeClr>
            </a:solidFill>
            <a:ea typeface="ＭＳ Ｐゴシック" charset="-128"/>
          </a:endParaRPr>
        </a:p>
      </dgm:t>
    </dgm:pt>
    <dgm:pt modelId="{AF3AE087-829D-483A-96A4-3C1A6D5C802F}" type="parTrans" cxnId="{09D7AC11-2F23-4368-9DA5-F43F822D7954}">
      <dgm:prSet/>
      <dgm:spPr/>
      <dgm:t>
        <a:bodyPr/>
        <a:lstStyle/>
        <a:p>
          <a:endParaRPr lang="en-US" b="1">
            <a:solidFill>
              <a:schemeClr val="bg2">
                <a:lumMod val="10000"/>
              </a:schemeClr>
            </a:solidFill>
          </a:endParaRPr>
        </a:p>
      </dgm:t>
    </dgm:pt>
    <dgm:pt modelId="{FE54103B-4E65-4391-97BB-82FCA3693104}" type="sibTrans" cxnId="{09D7AC11-2F23-4368-9DA5-F43F822D7954}">
      <dgm:prSet/>
      <dgm:spPr/>
      <dgm:t>
        <a:bodyPr/>
        <a:lstStyle/>
        <a:p>
          <a:endParaRPr lang="en-US" b="1">
            <a:solidFill>
              <a:schemeClr val="bg2">
                <a:lumMod val="10000"/>
              </a:schemeClr>
            </a:solidFill>
          </a:endParaRPr>
        </a:p>
      </dgm:t>
    </dgm:pt>
    <dgm:pt modelId="{C0373995-DAD9-4EC1-A422-57C6FF2796B0}">
      <dgm:prSet phldrT="[Text]"/>
      <dgm:spPr/>
      <dgm:t>
        <a:bodyPr/>
        <a:lstStyle/>
        <a:p>
          <a:r>
            <a:rPr lang="en-US" b="1" dirty="0">
              <a:solidFill>
                <a:schemeClr val="bg2">
                  <a:lumMod val="10000"/>
                </a:schemeClr>
              </a:solidFill>
            </a:rPr>
            <a:t>Status mob?</a:t>
          </a:r>
        </a:p>
      </dgm:t>
    </dgm:pt>
    <dgm:pt modelId="{0A6F450C-33E1-4371-BBA7-1B3E7DC48735}" type="parTrans" cxnId="{20CA94B4-6798-4486-BF3C-1F66C2C636CE}">
      <dgm:prSet/>
      <dgm:spPr/>
      <dgm:t>
        <a:bodyPr/>
        <a:lstStyle/>
        <a:p>
          <a:endParaRPr lang="en-US" b="1">
            <a:solidFill>
              <a:schemeClr val="bg2">
                <a:lumMod val="10000"/>
              </a:schemeClr>
            </a:solidFill>
          </a:endParaRPr>
        </a:p>
      </dgm:t>
    </dgm:pt>
    <dgm:pt modelId="{B15E9B6E-6D00-410B-AB56-3C5A886F8245}" type="sibTrans" cxnId="{20CA94B4-6798-4486-BF3C-1F66C2C636CE}">
      <dgm:prSet/>
      <dgm:spPr/>
      <dgm:t>
        <a:bodyPr/>
        <a:lstStyle/>
        <a:p>
          <a:endParaRPr lang="en-US" b="1">
            <a:solidFill>
              <a:schemeClr val="bg2">
                <a:lumMod val="10000"/>
              </a:schemeClr>
            </a:solidFill>
          </a:endParaRPr>
        </a:p>
      </dgm:t>
    </dgm:pt>
    <dgm:pt modelId="{CE16C46C-0375-47F0-9404-2CA5634FD640}">
      <dgm:prSet/>
      <dgm:spPr/>
      <dgm:t>
        <a:bodyPr/>
        <a:lstStyle/>
        <a:p>
          <a:r>
            <a:rPr lang="en-US" b="1">
              <a:solidFill>
                <a:schemeClr val="bg2">
                  <a:lumMod val="10000"/>
                </a:schemeClr>
              </a:solidFill>
            </a:rPr>
            <a:t>Enabling Structure</a:t>
          </a:r>
          <a:endParaRPr lang="en-US" b="1" dirty="0">
            <a:solidFill>
              <a:schemeClr val="bg2">
                <a:lumMod val="10000"/>
              </a:schemeClr>
            </a:solidFill>
          </a:endParaRPr>
        </a:p>
      </dgm:t>
    </dgm:pt>
    <dgm:pt modelId="{A20C04B5-882D-4F54-9DEE-0D260C0E80C4}" type="parTrans" cxnId="{4F8D0D5A-2A17-496B-B4C8-3185E0BB767D}">
      <dgm:prSet/>
      <dgm:spPr/>
      <dgm:t>
        <a:bodyPr/>
        <a:lstStyle/>
        <a:p>
          <a:endParaRPr lang="en-US" b="1">
            <a:solidFill>
              <a:schemeClr val="bg2">
                <a:lumMod val="10000"/>
              </a:schemeClr>
            </a:solidFill>
          </a:endParaRPr>
        </a:p>
      </dgm:t>
    </dgm:pt>
    <dgm:pt modelId="{DBFB3C48-43CF-4DB8-B798-18B5ABE26FF8}" type="sibTrans" cxnId="{4F8D0D5A-2A17-496B-B4C8-3185E0BB767D}">
      <dgm:prSet/>
      <dgm:spPr/>
      <dgm:t>
        <a:bodyPr/>
        <a:lstStyle/>
        <a:p>
          <a:endParaRPr lang="en-US" b="1">
            <a:solidFill>
              <a:schemeClr val="bg2">
                <a:lumMod val="10000"/>
              </a:schemeClr>
            </a:solidFill>
          </a:endParaRPr>
        </a:p>
      </dgm:t>
    </dgm:pt>
    <dgm:pt modelId="{EB5DF6D0-0C85-4684-845C-36A00389D3A5}">
      <dgm:prSet/>
      <dgm:spPr/>
      <dgm:t>
        <a:bodyPr/>
        <a:lstStyle/>
        <a:p>
          <a:r>
            <a:rPr lang="en-US" b="1">
              <a:solidFill>
                <a:schemeClr val="bg2">
                  <a:lumMod val="10000"/>
                </a:schemeClr>
              </a:solidFill>
            </a:rPr>
            <a:t>Compelling Direction</a:t>
          </a:r>
          <a:endParaRPr lang="en-US" b="1" dirty="0">
            <a:solidFill>
              <a:schemeClr val="bg2">
                <a:lumMod val="10000"/>
              </a:schemeClr>
            </a:solidFill>
          </a:endParaRPr>
        </a:p>
      </dgm:t>
    </dgm:pt>
    <dgm:pt modelId="{65A4442C-7AE6-4F36-85A4-9AC96AD385DB}" type="parTrans" cxnId="{F4E8757A-194D-4274-8C48-6C15FE414500}">
      <dgm:prSet/>
      <dgm:spPr/>
      <dgm:t>
        <a:bodyPr/>
        <a:lstStyle/>
        <a:p>
          <a:endParaRPr lang="en-US" b="1">
            <a:solidFill>
              <a:schemeClr val="bg2">
                <a:lumMod val="10000"/>
              </a:schemeClr>
            </a:solidFill>
          </a:endParaRPr>
        </a:p>
      </dgm:t>
    </dgm:pt>
    <dgm:pt modelId="{C4C4D249-BB8E-4F7D-B1E0-F5E954ACDB55}" type="sibTrans" cxnId="{F4E8757A-194D-4274-8C48-6C15FE414500}">
      <dgm:prSet/>
      <dgm:spPr/>
      <dgm:t>
        <a:bodyPr/>
        <a:lstStyle/>
        <a:p>
          <a:endParaRPr lang="en-US" b="1">
            <a:solidFill>
              <a:schemeClr val="bg2">
                <a:lumMod val="10000"/>
              </a:schemeClr>
            </a:solidFill>
          </a:endParaRPr>
        </a:p>
      </dgm:t>
    </dgm:pt>
    <dgm:pt modelId="{65A617AE-AC92-484F-BA4E-78D73C7E2348}">
      <dgm:prSet/>
      <dgm:spPr/>
      <dgm:t>
        <a:bodyPr/>
        <a:lstStyle/>
        <a:p>
          <a:r>
            <a:rPr lang="en-US" b="1" dirty="0">
              <a:solidFill>
                <a:schemeClr val="bg2">
                  <a:lumMod val="10000"/>
                </a:schemeClr>
              </a:solidFill>
            </a:rPr>
            <a:t>Supportive Organizational Context</a:t>
          </a:r>
        </a:p>
      </dgm:t>
    </dgm:pt>
    <dgm:pt modelId="{B9E06684-5A28-427D-A6A2-8ACBC0751CFF}" type="parTrans" cxnId="{EAD1D9C8-B39B-4822-8C8C-28BB349601FB}">
      <dgm:prSet/>
      <dgm:spPr/>
      <dgm:t>
        <a:bodyPr/>
        <a:lstStyle/>
        <a:p>
          <a:endParaRPr lang="en-US" b="1">
            <a:solidFill>
              <a:schemeClr val="bg2">
                <a:lumMod val="10000"/>
              </a:schemeClr>
            </a:solidFill>
          </a:endParaRPr>
        </a:p>
      </dgm:t>
    </dgm:pt>
    <dgm:pt modelId="{93D92E29-8568-4098-97A8-1644E301306A}" type="sibTrans" cxnId="{EAD1D9C8-B39B-4822-8C8C-28BB349601FB}">
      <dgm:prSet/>
      <dgm:spPr/>
      <dgm:t>
        <a:bodyPr/>
        <a:lstStyle/>
        <a:p>
          <a:endParaRPr lang="en-US" b="1">
            <a:solidFill>
              <a:schemeClr val="bg2">
                <a:lumMod val="10000"/>
              </a:schemeClr>
            </a:solidFill>
          </a:endParaRPr>
        </a:p>
      </dgm:t>
    </dgm:pt>
    <dgm:pt modelId="{57FDE1DF-E368-4302-8AF5-61C8010F8782}" type="pres">
      <dgm:prSet presAssocID="{E6C2044D-06D1-4B9C-8913-D96B90612E87}" presName="arrowDiagram" presStyleCnt="0">
        <dgm:presLayoutVars>
          <dgm:chMax val="5"/>
          <dgm:dir/>
          <dgm:resizeHandles val="exact"/>
        </dgm:presLayoutVars>
      </dgm:prSet>
      <dgm:spPr/>
    </dgm:pt>
    <dgm:pt modelId="{EAAD981D-6A48-451E-AD7B-8DCF4ED49A12}" type="pres">
      <dgm:prSet presAssocID="{E6C2044D-06D1-4B9C-8913-D96B90612E87}" presName="arrow" presStyleLbl="bgShp" presStyleIdx="0" presStyleCnt="1"/>
      <dgm:spPr/>
    </dgm:pt>
    <dgm:pt modelId="{5F210D12-E678-4D78-8588-ACCF7AE1D875}" type="pres">
      <dgm:prSet presAssocID="{E6C2044D-06D1-4B9C-8913-D96B90612E87}" presName="arrowDiagram3" presStyleCnt="0"/>
      <dgm:spPr/>
    </dgm:pt>
    <dgm:pt modelId="{85EE2FEF-0DE1-4322-AB4E-A08D718C84FA}" type="pres">
      <dgm:prSet presAssocID="{728EA5EE-AF7A-4C17-ABA2-691DBA683A64}" presName="bullet3a" presStyleLbl="node1" presStyleIdx="0" presStyleCnt="3"/>
      <dgm:spPr/>
    </dgm:pt>
    <dgm:pt modelId="{799CA7DB-2E09-45A5-8F14-C40D359DD7DD}" type="pres">
      <dgm:prSet presAssocID="{728EA5EE-AF7A-4C17-ABA2-691DBA683A64}" presName="textBox3a" presStyleLbl="revTx" presStyleIdx="0" presStyleCnt="3" custScaleY="67592" custLinFactNeighborY="-4358">
        <dgm:presLayoutVars>
          <dgm:bulletEnabled val="1"/>
        </dgm:presLayoutVars>
      </dgm:prSet>
      <dgm:spPr/>
    </dgm:pt>
    <dgm:pt modelId="{6CB45ED9-4868-4F0B-BE5E-5740581F6FAF}" type="pres">
      <dgm:prSet presAssocID="{A93677F0-6B4C-483C-B69F-756C6A59EE2B}" presName="bullet3b" presStyleLbl="node1" presStyleIdx="1" presStyleCnt="3"/>
      <dgm:spPr/>
    </dgm:pt>
    <dgm:pt modelId="{C2ADEBE3-64D0-406F-B8B0-C00ADD50FB87}" type="pres">
      <dgm:prSet presAssocID="{A93677F0-6B4C-483C-B69F-756C6A59EE2B}" presName="textBox3b" presStyleLbl="revTx" presStyleIdx="1" presStyleCnt="3" custLinFactNeighborY="-15858">
        <dgm:presLayoutVars>
          <dgm:bulletEnabled val="1"/>
        </dgm:presLayoutVars>
      </dgm:prSet>
      <dgm:spPr/>
    </dgm:pt>
    <dgm:pt modelId="{067F4773-8F20-4CEF-B732-46B66242ACF8}" type="pres">
      <dgm:prSet presAssocID="{FCBEF5BD-1CD6-4CF0-913F-6695A8E777BF}" presName="bullet3c" presStyleLbl="node1" presStyleIdx="2" presStyleCnt="3"/>
      <dgm:spPr/>
    </dgm:pt>
    <dgm:pt modelId="{19930391-EA62-4F9A-B35D-6B8380241613}" type="pres">
      <dgm:prSet presAssocID="{FCBEF5BD-1CD6-4CF0-913F-6695A8E777BF}" presName="textBox3c" presStyleLbl="revTx" presStyleIdx="2" presStyleCnt="3">
        <dgm:presLayoutVars>
          <dgm:bulletEnabled val="1"/>
        </dgm:presLayoutVars>
      </dgm:prSet>
      <dgm:spPr/>
    </dgm:pt>
  </dgm:ptLst>
  <dgm:cxnLst>
    <dgm:cxn modelId="{5703EB02-62E9-4650-908C-3327A7D28A9E}" type="presOf" srcId="{D6DE1A82-67DC-4BC4-A041-0DEC082A6E8C}" destId="{C2ADEBE3-64D0-406F-B8B0-C00ADD50FB87}" srcOrd="0" destOrd="2" presId="urn:microsoft.com/office/officeart/2005/8/layout/arrow2"/>
    <dgm:cxn modelId="{FED84003-F9A6-44E7-98FE-70400FAC9431}" srcId="{728EA5EE-AF7A-4C17-ABA2-691DBA683A64}" destId="{6104F67C-0007-4FBB-9FD8-4E16C6E8377B}" srcOrd="0" destOrd="0" parTransId="{A159DB26-8ED1-426D-8762-99557F43ACC1}" sibTransId="{00C4FFAF-4DFD-4F69-8B4D-FACB873EA235}"/>
    <dgm:cxn modelId="{AC31EA09-458D-412B-95F0-FDB4C18CA09F}" srcId="{E6C2044D-06D1-4B9C-8913-D96B90612E87}" destId="{A93677F0-6B4C-483C-B69F-756C6A59EE2B}" srcOrd="1" destOrd="0" parTransId="{D9057667-230E-4437-A6F9-F92E5EFCF7C6}" sibTransId="{8D9D868D-88B3-487D-ABD3-85F1B991F76A}"/>
    <dgm:cxn modelId="{09D7AC11-2F23-4368-9DA5-F43F822D7954}" srcId="{A93677F0-6B4C-483C-B69F-756C6A59EE2B}" destId="{81D5EC8D-04A2-4ADC-8B31-675CB7D2C82B}" srcOrd="2" destOrd="0" parTransId="{AF3AE087-829D-483A-96A4-3C1A6D5C802F}" sibTransId="{FE54103B-4E65-4391-97BB-82FCA3693104}"/>
    <dgm:cxn modelId="{1E8E1614-6FF7-4805-8AE0-5D0B0F850285}" type="presOf" srcId="{CE16C46C-0375-47F0-9404-2CA5634FD640}" destId="{19930391-EA62-4F9A-B35D-6B8380241613}" srcOrd="0" destOrd="2" presId="urn:microsoft.com/office/officeart/2005/8/layout/arrow2"/>
    <dgm:cxn modelId="{C32F483B-56B6-4298-BAA5-F377948D33B8}" type="presOf" srcId="{65A617AE-AC92-484F-BA4E-78D73C7E2348}" destId="{19930391-EA62-4F9A-B35D-6B8380241613}" srcOrd="0" destOrd="4" presId="urn:microsoft.com/office/officeart/2005/8/layout/arrow2"/>
    <dgm:cxn modelId="{6B68EF60-5C97-4DA5-A2FD-A87203B6979D}" type="presOf" srcId="{E6C2044D-06D1-4B9C-8913-D96B90612E87}" destId="{57FDE1DF-E368-4302-8AF5-61C8010F8782}" srcOrd="0" destOrd="0" presId="urn:microsoft.com/office/officeart/2005/8/layout/arrow2"/>
    <dgm:cxn modelId="{45ED7C41-4E3D-49C5-9872-29266EDAC9CC}" type="presOf" srcId="{A93677F0-6B4C-483C-B69F-756C6A59EE2B}" destId="{C2ADEBE3-64D0-406F-B8B0-C00ADD50FB87}" srcOrd="0" destOrd="0" presId="urn:microsoft.com/office/officeart/2005/8/layout/arrow2"/>
    <dgm:cxn modelId="{E1C67E67-6C6B-44CD-9D76-028FEC899125}" type="presOf" srcId="{6104F67C-0007-4FBB-9FD8-4E16C6E8377B}" destId="{799CA7DB-2E09-45A5-8F14-C40D359DD7DD}" srcOrd="0" destOrd="1" presId="urn:microsoft.com/office/officeart/2005/8/layout/arrow2"/>
    <dgm:cxn modelId="{0DC69B4C-AF22-474A-A563-A9CA7E2FB126}" type="presOf" srcId="{81D5EC8D-04A2-4ADC-8B31-675CB7D2C82B}" destId="{C2ADEBE3-64D0-406F-B8B0-C00ADD50FB87}" srcOrd="0" destOrd="3" presId="urn:microsoft.com/office/officeart/2005/8/layout/arrow2"/>
    <dgm:cxn modelId="{A46AD46E-0B75-4847-B510-B84FAD616B58}" type="presOf" srcId="{728EA5EE-AF7A-4C17-ABA2-691DBA683A64}" destId="{799CA7DB-2E09-45A5-8F14-C40D359DD7DD}" srcOrd="0" destOrd="0" presId="urn:microsoft.com/office/officeart/2005/8/layout/arrow2"/>
    <dgm:cxn modelId="{6607974F-5E45-44C5-A332-FED04FEB77A4}" srcId="{A93677F0-6B4C-483C-B69F-756C6A59EE2B}" destId="{D6DE1A82-67DC-4BC4-A041-0DEC082A6E8C}" srcOrd="1" destOrd="0" parTransId="{8367B94E-B7E3-4A35-8CB1-C6BCC8A3B9E7}" sibTransId="{DBBD15D0-8EA7-4A9F-B7EB-DA54B749F83D}"/>
    <dgm:cxn modelId="{2B9EA978-0D86-465F-B20C-578EADDF19AF}" type="presOf" srcId="{C0373995-DAD9-4EC1-A422-57C6FF2796B0}" destId="{799CA7DB-2E09-45A5-8F14-C40D359DD7DD}" srcOrd="0" destOrd="3" presId="urn:microsoft.com/office/officeart/2005/8/layout/arrow2"/>
    <dgm:cxn modelId="{4F8D0D5A-2A17-496B-B4C8-3185E0BB767D}" srcId="{FCBEF5BD-1CD6-4CF0-913F-6695A8E777BF}" destId="{CE16C46C-0375-47F0-9404-2CA5634FD640}" srcOrd="1" destOrd="0" parTransId="{A20C04B5-882D-4F54-9DEE-0D260C0E80C4}" sibTransId="{DBFB3C48-43CF-4DB8-B798-18B5ABE26FF8}"/>
    <dgm:cxn modelId="{F4E8757A-194D-4274-8C48-6C15FE414500}" srcId="{FCBEF5BD-1CD6-4CF0-913F-6695A8E777BF}" destId="{EB5DF6D0-0C85-4684-845C-36A00389D3A5}" srcOrd="2" destOrd="0" parTransId="{65A4442C-7AE6-4F36-85A4-9AC96AD385DB}" sibTransId="{C4C4D249-BB8E-4F7D-B1E0-F5E954ACDB55}"/>
    <dgm:cxn modelId="{E6313B99-35DF-4452-AF39-A63F6DE284C9}" srcId="{728EA5EE-AF7A-4C17-ABA2-691DBA683A64}" destId="{B8F6D71C-08F4-4026-9C92-A578CD37DC06}" srcOrd="1" destOrd="0" parTransId="{59CC52FF-AA09-4B0A-BE05-117C35F6D947}" sibTransId="{DC2CD9BA-E587-4FC3-8ED4-9B1894518A2B}"/>
    <dgm:cxn modelId="{083CBCB2-210B-4EF5-B5CD-C6191D427316}" srcId="{A93677F0-6B4C-483C-B69F-756C6A59EE2B}" destId="{43305B6F-CAFB-4A35-BD3B-C088AEF250AD}" srcOrd="0" destOrd="0" parTransId="{4539539C-FB01-4958-AB9C-231A7C0E7E13}" sibTransId="{009A72DB-C986-44F0-9009-9540A1CEE429}"/>
    <dgm:cxn modelId="{20CA94B4-6798-4486-BF3C-1F66C2C636CE}" srcId="{728EA5EE-AF7A-4C17-ABA2-691DBA683A64}" destId="{C0373995-DAD9-4EC1-A422-57C6FF2796B0}" srcOrd="2" destOrd="0" parTransId="{0A6F450C-33E1-4371-BBA7-1B3E7DC48735}" sibTransId="{B15E9B6E-6D00-410B-AB56-3C5A886F8245}"/>
    <dgm:cxn modelId="{7CB1D2B7-01BA-4078-A1E6-80CF40B9AAC0}" type="presOf" srcId="{43305B6F-CAFB-4A35-BD3B-C088AEF250AD}" destId="{C2ADEBE3-64D0-406F-B8B0-C00ADD50FB87}" srcOrd="0" destOrd="1" presId="urn:microsoft.com/office/officeart/2005/8/layout/arrow2"/>
    <dgm:cxn modelId="{EAD1D9C8-B39B-4822-8C8C-28BB349601FB}" srcId="{FCBEF5BD-1CD6-4CF0-913F-6695A8E777BF}" destId="{65A617AE-AC92-484F-BA4E-78D73C7E2348}" srcOrd="3" destOrd="0" parTransId="{B9E06684-5A28-427D-A6A2-8ACBC0751CFF}" sibTransId="{93D92E29-8568-4098-97A8-1644E301306A}"/>
    <dgm:cxn modelId="{A23EA8D4-F4F0-4E50-A6C0-5F5829C74467}" srcId="{E6C2044D-06D1-4B9C-8913-D96B90612E87}" destId="{FCBEF5BD-1CD6-4CF0-913F-6695A8E777BF}" srcOrd="2" destOrd="0" parTransId="{1669708D-AD5A-41DC-B4E4-1981E3FBDE10}" sibTransId="{69965F14-F783-4D06-AD40-1140F30E600D}"/>
    <dgm:cxn modelId="{02EF7FDA-4FEF-43FA-BD25-B9A59320D006}" type="presOf" srcId="{EB5DF6D0-0C85-4684-845C-36A00389D3A5}" destId="{19930391-EA62-4F9A-B35D-6B8380241613}" srcOrd="0" destOrd="3" presId="urn:microsoft.com/office/officeart/2005/8/layout/arrow2"/>
    <dgm:cxn modelId="{AD86EEDC-CEE6-46F6-A2F7-D90160029050}" srcId="{FCBEF5BD-1CD6-4CF0-913F-6695A8E777BF}" destId="{F033E251-1CEC-4B88-B50C-436802BE42CD}" srcOrd="0" destOrd="0" parTransId="{AE6FEACE-04BE-452B-8C95-466280F4DA46}" sibTransId="{F8A0B1C9-EBFE-4C40-8192-703C5F00E3ED}"/>
    <dgm:cxn modelId="{064E06F3-8DAB-4A2A-A594-AE23830D99C2}" srcId="{E6C2044D-06D1-4B9C-8913-D96B90612E87}" destId="{728EA5EE-AF7A-4C17-ABA2-691DBA683A64}" srcOrd="0" destOrd="0" parTransId="{81A988FE-E76B-464F-810A-56928CA5E030}" sibTransId="{4217CD22-389C-42E6-A5CB-88516AA41601}"/>
    <dgm:cxn modelId="{87F93CF9-7C74-4387-B82D-EAD2A6CEC5CD}" type="presOf" srcId="{F033E251-1CEC-4B88-B50C-436802BE42CD}" destId="{19930391-EA62-4F9A-B35D-6B8380241613}" srcOrd="0" destOrd="1" presId="urn:microsoft.com/office/officeart/2005/8/layout/arrow2"/>
    <dgm:cxn modelId="{D26137FE-DA04-4A63-9F93-081C0CFBD183}" type="presOf" srcId="{B8F6D71C-08F4-4026-9C92-A578CD37DC06}" destId="{799CA7DB-2E09-45A5-8F14-C40D359DD7DD}" srcOrd="0" destOrd="2" presId="urn:microsoft.com/office/officeart/2005/8/layout/arrow2"/>
    <dgm:cxn modelId="{A92A8EFE-5FCF-4E94-BA16-84A72EE2B7A2}" type="presOf" srcId="{FCBEF5BD-1CD6-4CF0-913F-6695A8E777BF}" destId="{19930391-EA62-4F9A-B35D-6B8380241613}" srcOrd="0" destOrd="0" presId="urn:microsoft.com/office/officeart/2005/8/layout/arrow2"/>
    <dgm:cxn modelId="{4CF32971-C9B7-4FF4-B9B9-C34BDC25AC41}" type="presParOf" srcId="{57FDE1DF-E368-4302-8AF5-61C8010F8782}" destId="{EAAD981D-6A48-451E-AD7B-8DCF4ED49A12}" srcOrd="0" destOrd="0" presId="urn:microsoft.com/office/officeart/2005/8/layout/arrow2"/>
    <dgm:cxn modelId="{4465EBB8-A823-4BAF-A754-C10C0242C0A8}" type="presParOf" srcId="{57FDE1DF-E368-4302-8AF5-61C8010F8782}" destId="{5F210D12-E678-4D78-8588-ACCF7AE1D875}" srcOrd="1" destOrd="0" presId="urn:microsoft.com/office/officeart/2005/8/layout/arrow2"/>
    <dgm:cxn modelId="{512E9C57-9634-4953-B72B-C21A8467C16A}" type="presParOf" srcId="{5F210D12-E678-4D78-8588-ACCF7AE1D875}" destId="{85EE2FEF-0DE1-4322-AB4E-A08D718C84FA}" srcOrd="0" destOrd="0" presId="urn:microsoft.com/office/officeart/2005/8/layout/arrow2"/>
    <dgm:cxn modelId="{FADB0045-F9E8-471E-B39E-0074FA6EB375}" type="presParOf" srcId="{5F210D12-E678-4D78-8588-ACCF7AE1D875}" destId="{799CA7DB-2E09-45A5-8F14-C40D359DD7DD}" srcOrd="1" destOrd="0" presId="urn:microsoft.com/office/officeart/2005/8/layout/arrow2"/>
    <dgm:cxn modelId="{4D316EA4-445B-446D-8F64-980104168BE8}" type="presParOf" srcId="{5F210D12-E678-4D78-8588-ACCF7AE1D875}" destId="{6CB45ED9-4868-4F0B-BE5E-5740581F6FAF}" srcOrd="2" destOrd="0" presId="urn:microsoft.com/office/officeart/2005/8/layout/arrow2"/>
    <dgm:cxn modelId="{756E61AC-4E50-4922-8FEA-89962475835D}" type="presParOf" srcId="{5F210D12-E678-4D78-8588-ACCF7AE1D875}" destId="{C2ADEBE3-64D0-406F-B8B0-C00ADD50FB87}" srcOrd="3" destOrd="0" presId="urn:microsoft.com/office/officeart/2005/8/layout/arrow2"/>
    <dgm:cxn modelId="{EC622FD0-B2CD-46CB-93E3-E6FE88E3EDEC}" type="presParOf" srcId="{5F210D12-E678-4D78-8588-ACCF7AE1D875}" destId="{067F4773-8F20-4CEF-B732-46B66242ACF8}" srcOrd="4" destOrd="0" presId="urn:microsoft.com/office/officeart/2005/8/layout/arrow2"/>
    <dgm:cxn modelId="{E7E37230-6F7A-4B8E-8774-1AF67E9D4558}" type="presParOf" srcId="{5F210D12-E678-4D78-8588-ACCF7AE1D875}" destId="{19930391-EA62-4F9A-B35D-6B838024161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C2044D-06D1-4B9C-8913-D96B90612E87}" type="doc">
      <dgm:prSet loTypeId="urn:microsoft.com/office/officeart/2005/8/layout/arrow2" loCatId="process" qsTypeId="urn:microsoft.com/office/officeart/2005/8/quickstyle/3d3" qsCatId="3D" csTypeId="urn:microsoft.com/office/officeart/2005/8/colors/colorful5" csCatId="colorful" phldr="1"/>
      <dgm:spPr/>
      <dgm:t>
        <a:bodyPr/>
        <a:lstStyle/>
        <a:p>
          <a:endParaRPr lang="en-US"/>
        </a:p>
      </dgm:t>
    </dgm:pt>
    <dgm:pt modelId="{728EA5EE-AF7A-4C17-ABA2-691DBA683A64}">
      <dgm:prSet phldrT="[Text]"/>
      <dgm:spPr/>
      <dgm:t>
        <a:bodyPr/>
        <a:lstStyle/>
        <a:p>
          <a:r>
            <a:rPr lang="en-US" b="1" dirty="0">
              <a:solidFill>
                <a:schemeClr val="bg2">
                  <a:lumMod val="10000"/>
                </a:schemeClr>
              </a:solidFill>
            </a:rPr>
            <a:t>Is it a team?</a:t>
          </a:r>
        </a:p>
      </dgm:t>
    </dgm:pt>
    <dgm:pt modelId="{81A988FE-E76B-464F-810A-56928CA5E030}" type="parTrans" cxnId="{064E06F3-8DAB-4A2A-A594-AE23830D99C2}">
      <dgm:prSet/>
      <dgm:spPr/>
      <dgm:t>
        <a:bodyPr/>
        <a:lstStyle/>
        <a:p>
          <a:endParaRPr lang="en-US" b="1">
            <a:solidFill>
              <a:schemeClr val="bg2">
                <a:lumMod val="10000"/>
              </a:schemeClr>
            </a:solidFill>
          </a:endParaRPr>
        </a:p>
      </dgm:t>
    </dgm:pt>
    <dgm:pt modelId="{4217CD22-389C-42E6-A5CB-88516AA41601}" type="sibTrans" cxnId="{064E06F3-8DAB-4A2A-A594-AE23830D99C2}">
      <dgm:prSet/>
      <dgm:spPr/>
      <dgm:t>
        <a:bodyPr/>
        <a:lstStyle/>
        <a:p>
          <a:endParaRPr lang="en-US" b="1">
            <a:solidFill>
              <a:schemeClr val="bg2">
                <a:lumMod val="10000"/>
              </a:schemeClr>
            </a:solidFill>
          </a:endParaRPr>
        </a:p>
      </dgm:t>
    </dgm:pt>
    <dgm:pt modelId="{6104F67C-0007-4FBB-9FD8-4E16C6E8377B}">
      <dgm:prSet phldrT="[Text]"/>
      <dgm:spPr/>
      <dgm:t>
        <a:bodyPr/>
        <a:lstStyle/>
        <a:p>
          <a:r>
            <a:rPr lang="en-US" b="1" dirty="0">
              <a:solidFill>
                <a:schemeClr val="bg2">
                  <a:lumMod val="10000"/>
                </a:schemeClr>
              </a:solidFill>
            </a:rPr>
            <a:t>Group?</a:t>
          </a:r>
        </a:p>
      </dgm:t>
    </dgm:pt>
    <dgm:pt modelId="{A159DB26-8ED1-426D-8762-99557F43ACC1}" type="parTrans" cxnId="{FED84003-F9A6-44E7-98FE-70400FAC9431}">
      <dgm:prSet/>
      <dgm:spPr/>
      <dgm:t>
        <a:bodyPr/>
        <a:lstStyle/>
        <a:p>
          <a:endParaRPr lang="en-US" b="1">
            <a:solidFill>
              <a:schemeClr val="bg2">
                <a:lumMod val="10000"/>
              </a:schemeClr>
            </a:solidFill>
          </a:endParaRPr>
        </a:p>
      </dgm:t>
    </dgm:pt>
    <dgm:pt modelId="{00C4FFAF-4DFD-4F69-8B4D-FACB873EA235}" type="sibTrans" cxnId="{FED84003-F9A6-44E7-98FE-70400FAC9431}">
      <dgm:prSet/>
      <dgm:spPr/>
      <dgm:t>
        <a:bodyPr/>
        <a:lstStyle/>
        <a:p>
          <a:endParaRPr lang="en-US" b="1">
            <a:solidFill>
              <a:schemeClr val="bg2">
                <a:lumMod val="10000"/>
              </a:schemeClr>
            </a:solidFill>
          </a:endParaRPr>
        </a:p>
      </dgm:t>
    </dgm:pt>
    <dgm:pt modelId="{B8F6D71C-08F4-4026-9C92-A578CD37DC06}">
      <dgm:prSet phldrT="[Text]"/>
      <dgm:spPr/>
      <dgm:t>
        <a:bodyPr/>
        <a:lstStyle/>
        <a:p>
          <a:r>
            <a:rPr lang="en-US" b="1" dirty="0">
              <a:solidFill>
                <a:schemeClr val="bg2">
                  <a:lumMod val="10000"/>
                </a:schemeClr>
              </a:solidFill>
            </a:rPr>
            <a:t>Co-located individuals?</a:t>
          </a:r>
        </a:p>
      </dgm:t>
    </dgm:pt>
    <dgm:pt modelId="{59CC52FF-AA09-4B0A-BE05-117C35F6D947}" type="parTrans" cxnId="{E6313B99-35DF-4452-AF39-A63F6DE284C9}">
      <dgm:prSet/>
      <dgm:spPr/>
      <dgm:t>
        <a:bodyPr/>
        <a:lstStyle/>
        <a:p>
          <a:endParaRPr lang="en-US" b="1">
            <a:solidFill>
              <a:schemeClr val="bg2">
                <a:lumMod val="10000"/>
              </a:schemeClr>
            </a:solidFill>
          </a:endParaRPr>
        </a:p>
      </dgm:t>
    </dgm:pt>
    <dgm:pt modelId="{DC2CD9BA-E587-4FC3-8ED4-9B1894518A2B}" type="sibTrans" cxnId="{E6313B99-35DF-4452-AF39-A63F6DE284C9}">
      <dgm:prSet/>
      <dgm:spPr/>
      <dgm:t>
        <a:bodyPr/>
        <a:lstStyle/>
        <a:p>
          <a:endParaRPr lang="en-US" b="1">
            <a:solidFill>
              <a:schemeClr val="bg2">
                <a:lumMod val="10000"/>
              </a:schemeClr>
            </a:solidFill>
          </a:endParaRPr>
        </a:p>
      </dgm:t>
    </dgm:pt>
    <dgm:pt modelId="{A93677F0-6B4C-483C-B69F-756C6A59EE2B}">
      <dgm:prSet phldrT="[Text]"/>
      <dgm:spPr/>
      <dgm:t>
        <a:bodyPr/>
        <a:lstStyle/>
        <a:p>
          <a:r>
            <a:rPr lang="en-US" b="1" dirty="0">
              <a:solidFill>
                <a:schemeClr val="bg2">
                  <a:lumMod val="10000"/>
                </a:schemeClr>
              </a:solidFill>
            </a:rPr>
            <a:t>Is it successful?</a:t>
          </a:r>
          <a:br>
            <a:rPr lang="en-US" b="1" dirty="0">
              <a:solidFill>
                <a:schemeClr val="bg2">
                  <a:lumMod val="10000"/>
                </a:schemeClr>
              </a:solidFill>
            </a:rPr>
          </a:br>
          <a:br>
            <a:rPr lang="en-US" b="1" dirty="0">
              <a:solidFill>
                <a:schemeClr val="bg2">
                  <a:lumMod val="10000"/>
                </a:schemeClr>
              </a:solidFill>
            </a:rPr>
          </a:br>
          <a:endParaRPr lang="en-US" b="1" dirty="0">
            <a:solidFill>
              <a:schemeClr val="bg2">
                <a:lumMod val="10000"/>
              </a:schemeClr>
            </a:solidFill>
          </a:endParaRPr>
        </a:p>
      </dgm:t>
    </dgm:pt>
    <dgm:pt modelId="{D9057667-230E-4437-A6F9-F92E5EFCF7C6}" type="parTrans" cxnId="{AC31EA09-458D-412B-95F0-FDB4C18CA09F}">
      <dgm:prSet/>
      <dgm:spPr/>
      <dgm:t>
        <a:bodyPr/>
        <a:lstStyle/>
        <a:p>
          <a:endParaRPr lang="en-US" b="1">
            <a:solidFill>
              <a:schemeClr val="bg2">
                <a:lumMod val="10000"/>
              </a:schemeClr>
            </a:solidFill>
          </a:endParaRPr>
        </a:p>
      </dgm:t>
    </dgm:pt>
    <dgm:pt modelId="{8D9D868D-88B3-487D-ABD3-85F1B991F76A}" type="sibTrans" cxnId="{AC31EA09-458D-412B-95F0-FDB4C18CA09F}">
      <dgm:prSet/>
      <dgm:spPr/>
      <dgm:t>
        <a:bodyPr/>
        <a:lstStyle/>
        <a:p>
          <a:endParaRPr lang="en-US" b="1">
            <a:solidFill>
              <a:schemeClr val="bg2">
                <a:lumMod val="10000"/>
              </a:schemeClr>
            </a:solidFill>
          </a:endParaRPr>
        </a:p>
      </dgm:t>
    </dgm:pt>
    <dgm:pt modelId="{43305B6F-CAFB-4A35-BD3B-C088AEF250AD}">
      <dgm:prSet phldrT="[Text]"/>
      <dgm:spPr/>
      <dgm:t>
        <a:bodyPr/>
        <a:lstStyle/>
        <a:p>
          <a:r>
            <a:rPr lang="en-US" altLang="ja-JP" b="1">
              <a:solidFill>
                <a:schemeClr val="bg2">
                  <a:lumMod val="10000"/>
                </a:schemeClr>
              </a:solidFill>
              <a:ea typeface="ＭＳ Ｐゴシック" charset="-128"/>
            </a:rPr>
            <a:t>Produces what the customers want?</a:t>
          </a:r>
          <a:endParaRPr lang="en-US" b="1" dirty="0">
            <a:solidFill>
              <a:schemeClr val="bg2">
                <a:lumMod val="10000"/>
              </a:schemeClr>
            </a:solidFill>
          </a:endParaRPr>
        </a:p>
      </dgm:t>
    </dgm:pt>
    <dgm:pt modelId="{4539539C-FB01-4958-AB9C-231A7C0E7E13}" type="parTrans" cxnId="{083CBCB2-210B-4EF5-B5CD-C6191D427316}">
      <dgm:prSet/>
      <dgm:spPr/>
      <dgm:t>
        <a:bodyPr/>
        <a:lstStyle/>
        <a:p>
          <a:endParaRPr lang="en-US" b="1">
            <a:solidFill>
              <a:schemeClr val="bg2">
                <a:lumMod val="10000"/>
              </a:schemeClr>
            </a:solidFill>
          </a:endParaRPr>
        </a:p>
      </dgm:t>
    </dgm:pt>
    <dgm:pt modelId="{009A72DB-C986-44F0-9009-9540A1CEE429}" type="sibTrans" cxnId="{083CBCB2-210B-4EF5-B5CD-C6191D427316}">
      <dgm:prSet/>
      <dgm:spPr/>
      <dgm:t>
        <a:bodyPr/>
        <a:lstStyle/>
        <a:p>
          <a:endParaRPr lang="en-US" b="1">
            <a:solidFill>
              <a:schemeClr val="bg2">
                <a:lumMod val="10000"/>
              </a:schemeClr>
            </a:solidFill>
          </a:endParaRPr>
        </a:p>
      </dgm:t>
    </dgm:pt>
    <dgm:pt modelId="{FCBEF5BD-1CD6-4CF0-913F-6695A8E777BF}">
      <dgm:prSet phldrT="[Text]"/>
      <dgm:spPr/>
      <dgm:t>
        <a:bodyPr/>
        <a:lstStyle/>
        <a:p>
          <a:r>
            <a:rPr lang="en-US" b="1" dirty="0">
              <a:solidFill>
                <a:schemeClr val="bg2">
                  <a:lumMod val="10000"/>
                </a:schemeClr>
              </a:solidFill>
            </a:rPr>
            <a:t>Right </a:t>
          </a:r>
          <a:r>
            <a:rPr lang="en-US" b="1">
              <a:solidFill>
                <a:schemeClr val="bg2">
                  <a:lumMod val="10000"/>
                </a:schemeClr>
              </a:solidFill>
            </a:rPr>
            <a:t>conditions?</a:t>
          </a:r>
          <a:br>
            <a:rPr lang="en-US" b="1">
              <a:solidFill>
                <a:schemeClr val="bg2">
                  <a:lumMod val="10000"/>
                </a:schemeClr>
              </a:solidFill>
            </a:rPr>
          </a:br>
          <a:endParaRPr lang="en-US" b="1" dirty="0">
            <a:solidFill>
              <a:schemeClr val="bg2">
                <a:lumMod val="10000"/>
              </a:schemeClr>
            </a:solidFill>
          </a:endParaRPr>
        </a:p>
      </dgm:t>
    </dgm:pt>
    <dgm:pt modelId="{1669708D-AD5A-41DC-B4E4-1981E3FBDE10}" type="parTrans" cxnId="{A23EA8D4-F4F0-4E50-A6C0-5F5829C74467}">
      <dgm:prSet/>
      <dgm:spPr/>
      <dgm:t>
        <a:bodyPr/>
        <a:lstStyle/>
        <a:p>
          <a:endParaRPr lang="en-US" b="1">
            <a:solidFill>
              <a:schemeClr val="bg2">
                <a:lumMod val="10000"/>
              </a:schemeClr>
            </a:solidFill>
          </a:endParaRPr>
        </a:p>
      </dgm:t>
    </dgm:pt>
    <dgm:pt modelId="{69965F14-F783-4D06-AD40-1140F30E600D}" type="sibTrans" cxnId="{A23EA8D4-F4F0-4E50-A6C0-5F5829C74467}">
      <dgm:prSet/>
      <dgm:spPr/>
      <dgm:t>
        <a:bodyPr/>
        <a:lstStyle/>
        <a:p>
          <a:endParaRPr lang="en-US" b="1">
            <a:solidFill>
              <a:schemeClr val="bg2">
                <a:lumMod val="10000"/>
              </a:schemeClr>
            </a:solidFill>
          </a:endParaRPr>
        </a:p>
      </dgm:t>
    </dgm:pt>
    <dgm:pt modelId="{F033E251-1CEC-4B88-B50C-436802BE42CD}">
      <dgm:prSet phldrT="[Text]"/>
      <dgm:spPr/>
      <dgm:t>
        <a:bodyPr/>
        <a:lstStyle/>
        <a:p>
          <a:r>
            <a:rPr lang="en-US" b="1" dirty="0">
              <a:solidFill>
                <a:schemeClr val="bg2">
                  <a:lumMod val="10000"/>
                </a:schemeClr>
              </a:solidFill>
            </a:rPr>
            <a:t>Right People</a:t>
          </a:r>
        </a:p>
      </dgm:t>
    </dgm:pt>
    <dgm:pt modelId="{AE6FEACE-04BE-452B-8C95-466280F4DA46}" type="parTrans" cxnId="{AD86EEDC-CEE6-46F6-A2F7-D90160029050}">
      <dgm:prSet/>
      <dgm:spPr/>
      <dgm:t>
        <a:bodyPr/>
        <a:lstStyle/>
        <a:p>
          <a:endParaRPr lang="en-US" b="1">
            <a:solidFill>
              <a:schemeClr val="bg2">
                <a:lumMod val="10000"/>
              </a:schemeClr>
            </a:solidFill>
          </a:endParaRPr>
        </a:p>
      </dgm:t>
    </dgm:pt>
    <dgm:pt modelId="{F8A0B1C9-EBFE-4C40-8192-703C5F00E3ED}" type="sibTrans" cxnId="{AD86EEDC-CEE6-46F6-A2F7-D90160029050}">
      <dgm:prSet/>
      <dgm:spPr/>
      <dgm:t>
        <a:bodyPr/>
        <a:lstStyle/>
        <a:p>
          <a:endParaRPr lang="en-US" b="1">
            <a:solidFill>
              <a:schemeClr val="bg2">
                <a:lumMod val="10000"/>
              </a:schemeClr>
            </a:solidFill>
          </a:endParaRPr>
        </a:p>
      </dgm:t>
    </dgm:pt>
    <dgm:pt modelId="{D6DE1A82-67DC-4BC4-A041-0DEC082A6E8C}">
      <dgm:prSet/>
      <dgm:spPr/>
      <dgm:t>
        <a:bodyPr/>
        <a:lstStyle/>
        <a:p>
          <a:r>
            <a:rPr lang="en-US" altLang="ja-JP" b="1">
              <a:solidFill>
                <a:schemeClr val="bg2">
                  <a:lumMod val="10000"/>
                </a:schemeClr>
              </a:solidFill>
              <a:ea typeface="ＭＳ Ｐゴシック" charset="-128"/>
            </a:rPr>
            <a:t>Able to do it again and again; can take their methods and profitably apply them to other tasks?</a:t>
          </a:r>
          <a:endParaRPr lang="en-US" altLang="ja-JP" b="1" dirty="0">
            <a:solidFill>
              <a:schemeClr val="bg2">
                <a:lumMod val="10000"/>
              </a:schemeClr>
            </a:solidFill>
            <a:ea typeface="ＭＳ Ｐゴシック" charset="-128"/>
          </a:endParaRPr>
        </a:p>
      </dgm:t>
    </dgm:pt>
    <dgm:pt modelId="{8367B94E-B7E3-4A35-8CB1-C6BCC8A3B9E7}" type="parTrans" cxnId="{6607974F-5E45-44C5-A332-FED04FEB77A4}">
      <dgm:prSet/>
      <dgm:spPr/>
      <dgm:t>
        <a:bodyPr/>
        <a:lstStyle/>
        <a:p>
          <a:endParaRPr lang="en-US" b="1">
            <a:solidFill>
              <a:schemeClr val="bg2">
                <a:lumMod val="10000"/>
              </a:schemeClr>
            </a:solidFill>
          </a:endParaRPr>
        </a:p>
      </dgm:t>
    </dgm:pt>
    <dgm:pt modelId="{DBBD15D0-8EA7-4A9F-B7EB-DA54B749F83D}" type="sibTrans" cxnId="{6607974F-5E45-44C5-A332-FED04FEB77A4}">
      <dgm:prSet/>
      <dgm:spPr/>
      <dgm:t>
        <a:bodyPr/>
        <a:lstStyle/>
        <a:p>
          <a:endParaRPr lang="en-US" b="1">
            <a:solidFill>
              <a:schemeClr val="bg2">
                <a:lumMod val="10000"/>
              </a:schemeClr>
            </a:solidFill>
          </a:endParaRPr>
        </a:p>
      </dgm:t>
    </dgm:pt>
    <dgm:pt modelId="{81D5EC8D-04A2-4ADC-8B31-675CB7D2C82B}">
      <dgm:prSet/>
      <dgm:spPr/>
      <dgm:t>
        <a:bodyPr/>
        <a:lstStyle/>
        <a:p>
          <a:r>
            <a:rPr lang="en-US" altLang="ja-JP" b="1">
              <a:solidFill>
                <a:schemeClr val="bg2">
                  <a:lumMod val="10000"/>
                </a:schemeClr>
              </a:solidFill>
              <a:ea typeface="ＭＳ Ｐゴシック" charset="-128"/>
            </a:rPr>
            <a:t>Does so in a way that makes the members of the team feel good?</a:t>
          </a:r>
          <a:endParaRPr lang="en-US" altLang="ja-JP" b="1" dirty="0">
            <a:solidFill>
              <a:schemeClr val="bg2">
                <a:lumMod val="10000"/>
              </a:schemeClr>
            </a:solidFill>
            <a:ea typeface="ＭＳ Ｐゴシック" charset="-128"/>
          </a:endParaRPr>
        </a:p>
      </dgm:t>
    </dgm:pt>
    <dgm:pt modelId="{AF3AE087-829D-483A-96A4-3C1A6D5C802F}" type="parTrans" cxnId="{09D7AC11-2F23-4368-9DA5-F43F822D7954}">
      <dgm:prSet/>
      <dgm:spPr/>
      <dgm:t>
        <a:bodyPr/>
        <a:lstStyle/>
        <a:p>
          <a:endParaRPr lang="en-US" b="1">
            <a:solidFill>
              <a:schemeClr val="bg2">
                <a:lumMod val="10000"/>
              </a:schemeClr>
            </a:solidFill>
          </a:endParaRPr>
        </a:p>
      </dgm:t>
    </dgm:pt>
    <dgm:pt modelId="{FE54103B-4E65-4391-97BB-82FCA3693104}" type="sibTrans" cxnId="{09D7AC11-2F23-4368-9DA5-F43F822D7954}">
      <dgm:prSet/>
      <dgm:spPr/>
      <dgm:t>
        <a:bodyPr/>
        <a:lstStyle/>
        <a:p>
          <a:endParaRPr lang="en-US" b="1">
            <a:solidFill>
              <a:schemeClr val="bg2">
                <a:lumMod val="10000"/>
              </a:schemeClr>
            </a:solidFill>
          </a:endParaRPr>
        </a:p>
      </dgm:t>
    </dgm:pt>
    <dgm:pt modelId="{C0373995-DAD9-4EC1-A422-57C6FF2796B0}">
      <dgm:prSet phldrT="[Text]"/>
      <dgm:spPr/>
      <dgm:t>
        <a:bodyPr/>
        <a:lstStyle/>
        <a:p>
          <a:r>
            <a:rPr lang="en-US" b="1" dirty="0">
              <a:solidFill>
                <a:schemeClr val="bg2">
                  <a:lumMod val="10000"/>
                </a:schemeClr>
              </a:solidFill>
            </a:rPr>
            <a:t>Status mob?</a:t>
          </a:r>
        </a:p>
      </dgm:t>
    </dgm:pt>
    <dgm:pt modelId="{0A6F450C-33E1-4371-BBA7-1B3E7DC48735}" type="parTrans" cxnId="{20CA94B4-6798-4486-BF3C-1F66C2C636CE}">
      <dgm:prSet/>
      <dgm:spPr/>
      <dgm:t>
        <a:bodyPr/>
        <a:lstStyle/>
        <a:p>
          <a:endParaRPr lang="en-US" b="1">
            <a:solidFill>
              <a:schemeClr val="bg2">
                <a:lumMod val="10000"/>
              </a:schemeClr>
            </a:solidFill>
          </a:endParaRPr>
        </a:p>
      </dgm:t>
    </dgm:pt>
    <dgm:pt modelId="{B15E9B6E-6D00-410B-AB56-3C5A886F8245}" type="sibTrans" cxnId="{20CA94B4-6798-4486-BF3C-1F66C2C636CE}">
      <dgm:prSet/>
      <dgm:spPr/>
      <dgm:t>
        <a:bodyPr/>
        <a:lstStyle/>
        <a:p>
          <a:endParaRPr lang="en-US" b="1">
            <a:solidFill>
              <a:schemeClr val="bg2">
                <a:lumMod val="10000"/>
              </a:schemeClr>
            </a:solidFill>
          </a:endParaRPr>
        </a:p>
      </dgm:t>
    </dgm:pt>
    <dgm:pt modelId="{CE16C46C-0375-47F0-9404-2CA5634FD640}">
      <dgm:prSet/>
      <dgm:spPr/>
      <dgm:t>
        <a:bodyPr/>
        <a:lstStyle/>
        <a:p>
          <a:r>
            <a:rPr lang="en-US" b="1">
              <a:solidFill>
                <a:schemeClr val="bg2">
                  <a:lumMod val="10000"/>
                </a:schemeClr>
              </a:solidFill>
            </a:rPr>
            <a:t>Enabling Structure</a:t>
          </a:r>
          <a:endParaRPr lang="en-US" b="1" dirty="0">
            <a:solidFill>
              <a:schemeClr val="bg2">
                <a:lumMod val="10000"/>
              </a:schemeClr>
            </a:solidFill>
          </a:endParaRPr>
        </a:p>
      </dgm:t>
    </dgm:pt>
    <dgm:pt modelId="{A20C04B5-882D-4F54-9DEE-0D260C0E80C4}" type="parTrans" cxnId="{4F8D0D5A-2A17-496B-B4C8-3185E0BB767D}">
      <dgm:prSet/>
      <dgm:spPr/>
      <dgm:t>
        <a:bodyPr/>
        <a:lstStyle/>
        <a:p>
          <a:endParaRPr lang="en-US" b="1">
            <a:solidFill>
              <a:schemeClr val="bg2">
                <a:lumMod val="10000"/>
              </a:schemeClr>
            </a:solidFill>
          </a:endParaRPr>
        </a:p>
      </dgm:t>
    </dgm:pt>
    <dgm:pt modelId="{DBFB3C48-43CF-4DB8-B798-18B5ABE26FF8}" type="sibTrans" cxnId="{4F8D0D5A-2A17-496B-B4C8-3185E0BB767D}">
      <dgm:prSet/>
      <dgm:spPr/>
      <dgm:t>
        <a:bodyPr/>
        <a:lstStyle/>
        <a:p>
          <a:endParaRPr lang="en-US" b="1">
            <a:solidFill>
              <a:schemeClr val="bg2">
                <a:lumMod val="10000"/>
              </a:schemeClr>
            </a:solidFill>
          </a:endParaRPr>
        </a:p>
      </dgm:t>
    </dgm:pt>
    <dgm:pt modelId="{EB5DF6D0-0C85-4684-845C-36A00389D3A5}">
      <dgm:prSet/>
      <dgm:spPr/>
      <dgm:t>
        <a:bodyPr/>
        <a:lstStyle/>
        <a:p>
          <a:r>
            <a:rPr lang="en-US" b="1">
              <a:solidFill>
                <a:schemeClr val="bg2">
                  <a:lumMod val="10000"/>
                </a:schemeClr>
              </a:solidFill>
            </a:rPr>
            <a:t>Compelling Direction</a:t>
          </a:r>
          <a:endParaRPr lang="en-US" b="1" dirty="0">
            <a:solidFill>
              <a:schemeClr val="bg2">
                <a:lumMod val="10000"/>
              </a:schemeClr>
            </a:solidFill>
          </a:endParaRPr>
        </a:p>
      </dgm:t>
    </dgm:pt>
    <dgm:pt modelId="{65A4442C-7AE6-4F36-85A4-9AC96AD385DB}" type="parTrans" cxnId="{F4E8757A-194D-4274-8C48-6C15FE414500}">
      <dgm:prSet/>
      <dgm:spPr/>
      <dgm:t>
        <a:bodyPr/>
        <a:lstStyle/>
        <a:p>
          <a:endParaRPr lang="en-US" b="1">
            <a:solidFill>
              <a:schemeClr val="bg2">
                <a:lumMod val="10000"/>
              </a:schemeClr>
            </a:solidFill>
          </a:endParaRPr>
        </a:p>
      </dgm:t>
    </dgm:pt>
    <dgm:pt modelId="{C4C4D249-BB8E-4F7D-B1E0-F5E954ACDB55}" type="sibTrans" cxnId="{F4E8757A-194D-4274-8C48-6C15FE414500}">
      <dgm:prSet/>
      <dgm:spPr/>
      <dgm:t>
        <a:bodyPr/>
        <a:lstStyle/>
        <a:p>
          <a:endParaRPr lang="en-US" b="1">
            <a:solidFill>
              <a:schemeClr val="bg2">
                <a:lumMod val="10000"/>
              </a:schemeClr>
            </a:solidFill>
          </a:endParaRPr>
        </a:p>
      </dgm:t>
    </dgm:pt>
    <dgm:pt modelId="{65A617AE-AC92-484F-BA4E-78D73C7E2348}">
      <dgm:prSet/>
      <dgm:spPr/>
      <dgm:t>
        <a:bodyPr/>
        <a:lstStyle/>
        <a:p>
          <a:r>
            <a:rPr lang="en-US" b="1" dirty="0">
              <a:solidFill>
                <a:schemeClr val="bg2">
                  <a:lumMod val="10000"/>
                </a:schemeClr>
              </a:solidFill>
            </a:rPr>
            <a:t>Supportive Organizational Context</a:t>
          </a:r>
        </a:p>
      </dgm:t>
    </dgm:pt>
    <dgm:pt modelId="{B9E06684-5A28-427D-A6A2-8ACBC0751CFF}" type="parTrans" cxnId="{EAD1D9C8-B39B-4822-8C8C-28BB349601FB}">
      <dgm:prSet/>
      <dgm:spPr/>
      <dgm:t>
        <a:bodyPr/>
        <a:lstStyle/>
        <a:p>
          <a:endParaRPr lang="en-US" b="1">
            <a:solidFill>
              <a:schemeClr val="bg2">
                <a:lumMod val="10000"/>
              </a:schemeClr>
            </a:solidFill>
          </a:endParaRPr>
        </a:p>
      </dgm:t>
    </dgm:pt>
    <dgm:pt modelId="{93D92E29-8568-4098-97A8-1644E301306A}" type="sibTrans" cxnId="{EAD1D9C8-B39B-4822-8C8C-28BB349601FB}">
      <dgm:prSet/>
      <dgm:spPr/>
      <dgm:t>
        <a:bodyPr/>
        <a:lstStyle/>
        <a:p>
          <a:endParaRPr lang="en-US" b="1">
            <a:solidFill>
              <a:schemeClr val="bg2">
                <a:lumMod val="10000"/>
              </a:schemeClr>
            </a:solidFill>
          </a:endParaRPr>
        </a:p>
      </dgm:t>
    </dgm:pt>
    <dgm:pt modelId="{57FDE1DF-E368-4302-8AF5-61C8010F8782}" type="pres">
      <dgm:prSet presAssocID="{E6C2044D-06D1-4B9C-8913-D96B90612E87}" presName="arrowDiagram" presStyleCnt="0">
        <dgm:presLayoutVars>
          <dgm:chMax val="5"/>
          <dgm:dir/>
          <dgm:resizeHandles val="exact"/>
        </dgm:presLayoutVars>
      </dgm:prSet>
      <dgm:spPr/>
    </dgm:pt>
    <dgm:pt modelId="{EAAD981D-6A48-451E-AD7B-8DCF4ED49A12}" type="pres">
      <dgm:prSet presAssocID="{E6C2044D-06D1-4B9C-8913-D96B90612E87}" presName="arrow" presStyleLbl="bgShp" presStyleIdx="0" presStyleCnt="1"/>
      <dgm:spPr/>
    </dgm:pt>
    <dgm:pt modelId="{5F210D12-E678-4D78-8588-ACCF7AE1D875}" type="pres">
      <dgm:prSet presAssocID="{E6C2044D-06D1-4B9C-8913-D96B90612E87}" presName="arrowDiagram3" presStyleCnt="0"/>
      <dgm:spPr/>
    </dgm:pt>
    <dgm:pt modelId="{85EE2FEF-0DE1-4322-AB4E-A08D718C84FA}" type="pres">
      <dgm:prSet presAssocID="{728EA5EE-AF7A-4C17-ABA2-691DBA683A64}" presName="bullet3a" presStyleLbl="node1" presStyleIdx="0" presStyleCnt="3"/>
      <dgm:spPr/>
    </dgm:pt>
    <dgm:pt modelId="{799CA7DB-2E09-45A5-8F14-C40D359DD7DD}" type="pres">
      <dgm:prSet presAssocID="{728EA5EE-AF7A-4C17-ABA2-691DBA683A64}" presName="textBox3a" presStyleLbl="revTx" presStyleIdx="0" presStyleCnt="3" custScaleY="67592" custLinFactNeighborY="-4358">
        <dgm:presLayoutVars>
          <dgm:bulletEnabled val="1"/>
        </dgm:presLayoutVars>
      </dgm:prSet>
      <dgm:spPr/>
    </dgm:pt>
    <dgm:pt modelId="{6CB45ED9-4868-4F0B-BE5E-5740581F6FAF}" type="pres">
      <dgm:prSet presAssocID="{A93677F0-6B4C-483C-B69F-756C6A59EE2B}" presName="bullet3b" presStyleLbl="node1" presStyleIdx="1" presStyleCnt="3"/>
      <dgm:spPr/>
    </dgm:pt>
    <dgm:pt modelId="{C2ADEBE3-64D0-406F-B8B0-C00ADD50FB87}" type="pres">
      <dgm:prSet presAssocID="{A93677F0-6B4C-483C-B69F-756C6A59EE2B}" presName="textBox3b" presStyleLbl="revTx" presStyleIdx="1" presStyleCnt="3" custLinFactNeighborY="-15858">
        <dgm:presLayoutVars>
          <dgm:bulletEnabled val="1"/>
        </dgm:presLayoutVars>
      </dgm:prSet>
      <dgm:spPr/>
    </dgm:pt>
    <dgm:pt modelId="{067F4773-8F20-4CEF-B732-46B66242ACF8}" type="pres">
      <dgm:prSet presAssocID="{FCBEF5BD-1CD6-4CF0-913F-6695A8E777BF}" presName="bullet3c" presStyleLbl="node1" presStyleIdx="2" presStyleCnt="3"/>
      <dgm:spPr/>
    </dgm:pt>
    <dgm:pt modelId="{19930391-EA62-4F9A-B35D-6B8380241613}" type="pres">
      <dgm:prSet presAssocID="{FCBEF5BD-1CD6-4CF0-913F-6695A8E777BF}" presName="textBox3c" presStyleLbl="revTx" presStyleIdx="2" presStyleCnt="3">
        <dgm:presLayoutVars>
          <dgm:bulletEnabled val="1"/>
        </dgm:presLayoutVars>
      </dgm:prSet>
      <dgm:spPr/>
    </dgm:pt>
  </dgm:ptLst>
  <dgm:cxnLst>
    <dgm:cxn modelId="{FED84003-F9A6-44E7-98FE-70400FAC9431}" srcId="{728EA5EE-AF7A-4C17-ABA2-691DBA683A64}" destId="{6104F67C-0007-4FBB-9FD8-4E16C6E8377B}" srcOrd="0" destOrd="0" parTransId="{A159DB26-8ED1-426D-8762-99557F43ACC1}" sibTransId="{00C4FFAF-4DFD-4F69-8B4D-FACB873EA235}"/>
    <dgm:cxn modelId="{AC31EA09-458D-412B-95F0-FDB4C18CA09F}" srcId="{E6C2044D-06D1-4B9C-8913-D96B90612E87}" destId="{A93677F0-6B4C-483C-B69F-756C6A59EE2B}" srcOrd="1" destOrd="0" parTransId="{D9057667-230E-4437-A6F9-F92E5EFCF7C6}" sibTransId="{8D9D868D-88B3-487D-ABD3-85F1B991F76A}"/>
    <dgm:cxn modelId="{09D7AC11-2F23-4368-9DA5-F43F822D7954}" srcId="{A93677F0-6B4C-483C-B69F-756C6A59EE2B}" destId="{81D5EC8D-04A2-4ADC-8B31-675CB7D2C82B}" srcOrd="2" destOrd="0" parTransId="{AF3AE087-829D-483A-96A4-3C1A6D5C802F}" sibTransId="{FE54103B-4E65-4391-97BB-82FCA3693104}"/>
    <dgm:cxn modelId="{E0DA8825-A56E-4D84-8E6D-081442A23677}" type="presOf" srcId="{E6C2044D-06D1-4B9C-8913-D96B90612E87}" destId="{57FDE1DF-E368-4302-8AF5-61C8010F8782}" srcOrd="0" destOrd="0" presId="urn:microsoft.com/office/officeart/2005/8/layout/arrow2"/>
    <dgm:cxn modelId="{8F8C752C-7C24-4211-945F-6967409AB182}" type="presOf" srcId="{C0373995-DAD9-4EC1-A422-57C6FF2796B0}" destId="{799CA7DB-2E09-45A5-8F14-C40D359DD7DD}" srcOrd="0" destOrd="3" presId="urn:microsoft.com/office/officeart/2005/8/layout/arrow2"/>
    <dgm:cxn modelId="{811E9D37-1898-45AD-8F59-889D654A57D7}" type="presOf" srcId="{728EA5EE-AF7A-4C17-ABA2-691DBA683A64}" destId="{799CA7DB-2E09-45A5-8F14-C40D359DD7DD}" srcOrd="0" destOrd="0" presId="urn:microsoft.com/office/officeart/2005/8/layout/arrow2"/>
    <dgm:cxn modelId="{7D024761-D450-47B7-B050-E87DF6DDED11}" type="presOf" srcId="{B8F6D71C-08F4-4026-9C92-A578CD37DC06}" destId="{799CA7DB-2E09-45A5-8F14-C40D359DD7DD}" srcOrd="0" destOrd="2" presId="urn:microsoft.com/office/officeart/2005/8/layout/arrow2"/>
    <dgm:cxn modelId="{7ADA3A46-7AD8-4020-B19A-AA2CE524D869}" type="presOf" srcId="{43305B6F-CAFB-4A35-BD3B-C088AEF250AD}" destId="{C2ADEBE3-64D0-406F-B8B0-C00ADD50FB87}" srcOrd="0" destOrd="1" presId="urn:microsoft.com/office/officeart/2005/8/layout/arrow2"/>
    <dgm:cxn modelId="{F5F05169-E171-4B9C-AB03-9B2FC54FF472}" type="presOf" srcId="{EB5DF6D0-0C85-4684-845C-36A00389D3A5}" destId="{19930391-EA62-4F9A-B35D-6B8380241613}" srcOrd="0" destOrd="3" presId="urn:microsoft.com/office/officeart/2005/8/layout/arrow2"/>
    <dgm:cxn modelId="{6607974F-5E45-44C5-A332-FED04FEB77A4}" srcId="{A93677F0-6B4C-483C-B69F-756C6A59EE2B}" destId="{D6DE1A82-67DC-4BC4-A041-0DEC082A6E8C}" srcOrd="1" destOrd="0" parTransId="{8367B94E-B7E3-4A35-8CB1-C6BCC8A3B9E7}" sibTransId="{DBBD15D0-8EA7-4A9F-B7EB-DA54B749F83D}"/>
    <dgm:cxn modelId="{35CF9050-F255-47C8-B4D7-D463D29D1E46}" type="presOf" srcId="{FCBEF5BD-1CD6-4CF0-913F-6695A8E777BF}" destId="{19930391-EA62-4F9A-B35D-6B8380241613}" srcOrd="0" destOrd="0" presId="urn:microsoft.com/office/officeart/2005/8/layout/arrow2"/>
    <dgm:cxn modelId="{D7898952-3482-400D-9101-50CEEA7091DC}" type="presOf" srcId="{A93677F0-6B4C-483C-B69F-756C6A59EE2B}" destId="{C2ADEBE3-64D0-406F-B8B0-C00ADD50FB87}" srcOrd="0" destOrd="0" presId="urn:microsoft.com/office/officeart/2005/8/layout/arrow2"/>
    <dgm:cxn modelId="{2E003873-DD86-4667-9716-44B1993BA94A}" type="presOf" srcId="{CE16C46C-0375-47F0-9404-2CA5634FD640}" destId="{19930391-EA62-4F9A-B35D-6B8380241613}" srcOrd="0" destOrd="2" presId="urn:microsoft.com/office/officeart/2005/8/layout/arrow2"/>
    <dgm:cxn modelId="{4F8D0D5A-2A17-496B-B4C8-3185E0BB767D}" srcId="{FCBEF5BD-1CD6-4CF0-913F-6695A8E777BF}" destId="{CE16C46C-0375-47F0-9404-2CA5634FD640}" srcOrd="1" destOrd="0" parTransId="{A20C04B5-882D-4F54-9DEE-0D260C0E80C4}" sibTransId="{DBFB3C48-43CF-4DB8-B798-18B5ABE26FF8}"/>
    <dgm:cxn modelId="{F4E8757A-194D-4274-8C48-6C15FE414500}" srcId="{FCBEF5BD-1CD6-4CF0-913F-6695A8E777BF}" destId="{EB5DF6D0-0C85-4684-845C-36A00389D3A5}" srcOrd="2" destOrd="0" parTransId="{65A4442C-7AE6-4F36-85A4-9AC96AD385DB}" sibTransId="{C4C4D249-BB8E-4F7D-B1E0-F5E954ACDB55}"/>
    <dgm:cxn modelId="{BF29E886-931E-4022-B6C9-214A5F4AF46E}" type="presOf" srcId="{D6DE1A82-67DC-4BC4-A041-0DEC082A6E8C}" destId="{C2ADEBE3-64D0-406F-B8B0-C00ADD50FB87}" srcOrd="0" destOrd="2" presId="urn:microsoft.com/office/officeart/2005/8/layout/arrow2"/>
    <dgm:cxn modelId="{E6313B99-35DF-4452-AF39-A63F6DE284C9}" srcId="{728EA5EE-AF7A-4C17-ABA2-691DBA683A64}" destId="{B8F6D71C-08F4-4026-9C92-A578CD37DC06}" srcOrd="1" destOrd="0" parTransId="{59CC52FF-AA09-4B0A-BE05-117C35F6D947}" sibTransId="{DC2CD9BA-E587-4FC3-8ED4-9B1894518A2B}"/>
    <dgm:cxn modelId="{87B0FEB1-85E8-4C52-BC7B-EC02A4246F6F}" type="presOf" srcId="{F033E251-1CEC-4B88-B50C-436802BE42CD}" destId="{19930391-EA62-4F9A-B35D-6B8380241613}" srcOrd="0" destOrd="1" presId="urn:microsoft.com/office/officeart/2005/8/layout/arrow2"/>
    <dgm:cxn modelId="{083CBCB2-210B-4EF5-B5CD-C6191D427316}" srcId="{A93677F0-6B4C-483C-B69F-756C6A59EE2B}" destId="{43305B6F-CAFB-4A35-BD3B-C088AEF250AD}" srcOrd="0" destOrd="0" parTransId="{4539539C-FB01-4958-AB9C-231A7C0E7E13}" sibTransId="{009A72DB-C986-44F0-9009-9540A1CEE429}"/>
    <dgm:cxn modelId="{20CA94B4-6798-4486-BF3C-1F66C2C636CE}" srcId="{728EA5EE-AF7A-4C17-ABA2-691DBA683A64}" destId="{C0373995-DAD9-4EC1-A422-57C6FF2796B0}" srcOrd="2" destOrd="0" parTransId="{0A6F450C-33E1-4371-BBA7-1B3E7DC48735}" sibTransId="{B15E9B6E-6D00-410B-AB56-3C5A886F8245}"/>
    <dgm:cxn modelId="{EAD1D9C8-B39B-4822-8C8C-28BB349601FB}" srcId="{FCBEF5BD-1CD6-4CF0-913F-6695A8E777BF}" destId="{65A617AE-AC92-484F-BA4E-78D73C7E2348}" srcOrd="3" destOrd="0" parTransId="{B9E06684-5A28-427D-A6A2-8ACBC0751CFF}" sibTransId="{93D92E29-8568-4098-97A8-1644E301306A}"/>
    <dgm:cxn modelId="{A23EA8D4-F4F0-4E50-A6C0-5F5829C74467}" srcId="{E6C2044D-06D1-4B9C-8913-D96B90612E87}" destId="{FCBEF5BD-1CD6-4CF0-913F-6695A8E777BF}" srcOrd="2" destOrd="0" parTransId="{1669708D-AD5A-41DC-B4E4-1981E3FBDE10}" sibTransId="{69965F14-F783-4D06-AD40-1140F30E600D}"/>
    <dgm:cxn modelId="{C9BCDDD6-A58B-4C92-8831-EB64D2062B05}" type="presOf" srcId="{81D5EC8D-04A2-4ADC-8B31-675CB7D2C82B}" destId="{C2ADEBE3-64D0-406F-B8B0-C00ADD50FB87}" srcOrd="0" destOrd="3" presId="urn:microsoft.com/office/officeart/2005/8/layout/arrow2"/>
    <dgm:cxn modelId="{AD86EEDC-CEE6-46F6-A2F7-D90160029050}" srcId="{FCBEF5BD-1CD6-4CF0-913F-6695A8E777BF}" destId="{F033E251-1CEC-4B88-B50C-436802BE42CD}" srcOrd="0" destOrd="0" parTransId="{AE6FEACE-04BE-452B-8C95-466280F4DA46}" sibTransId="{F8A0B1C9-EBFE-4C40-8192-703C5F00E3ED}"/>
    <dgm:cxn modelId="{628486E2-1514-4233-968F-8DAE23D2F7D1}" type="presOf" srcId="{6104F67C-0007-4FBB-9FD8-4E16C6E8377B}" destId="{799CA7DB-2E09-45A5-8F14-C40D359DD7DD}" srcOrd="0" destOrd="1" presId="urn:microsoft.com/office/officeart/2005/8/layout/arrow2"/>
    <dgm:cxn modelId="{064E06F3-8DAB-4A2A-A594-AE23830D99C2}" srcId="{E6C2044D-06D1-4B9C-8913-D96B90612E87}" destId="{728EA5EE-AF7A-4C17-ABA2-691DBA683A64}" srcOrd="0" destOrd="0" parTransId="{81A988FE-E76B-464F-810A-56928CA5E030}" sibTransId="{4217CD22-389C-42E6-A5CB-88516AA41601}"/>
    <dgm:cxn modelId="{6C3021FD-7632-4509-9BCF-A45811B9BCDA}" type="presOf" srcId="{65A617AE-AC92-484F-BA4E-78D73C7E2348}" destId="{19930391-EA62-4F9A-B35D-6B8380241613}" srcOrd="0" destOrd="4" presId="urn:microsoft.com/office/officeart/2005/8/layout/arrow2"/>
    <dgm:cxn modelId="{75EC5A0B-B27E-4B29-B33C-57ABD585912F}" type="presParOf" srcId="{57FDE1DF-E368-4302-8AF5-61C8010F8782}" destId="{EAAD981D-6A48-451E-AD7B-8DCF4ED49A12}" srcOrd="0" destOrd="0" presId="urn:microsoft.com/office/officeart/2005/8/layout/arrow2"/>
    <dgm:cxn modelId="{491D1DB9-D325-4085-8668-0595D21B6F6D}" type="presParOf" srcId="{57FDE1DF-E368-4302-8AF5-61C8010F8782}" destId="{5F210D12-E678-4D78-8588-ACCF7AE1D875}" srcOrd="1" destOrd="0" presId="urn:microsoft.com/office/officeart/2005/8/layout/arrow2"/>
    <dgm:cxn modelId="{8A6ED7AF-7324-4D0F-B9B3-0AE656276225}" type="presParOf" srcId="{5F210D12-E678-4D78-8588-ACCF7AE1D875}" destId="{85EE2FEF-0DE1-4322-AB4E-A08D718C84FA}" srcOrd="0" destOrd="0" presId="urn:microsoft.com/office/officeart/2005/8/layout/arrow2"/>
    <dgm:cxn modelId="{2CFF6C84-D2AF-4D8D-8143-6BC8B96EFD33}" type="presParOf" srcId="{5F210D12-E678-4D78-8588-ACCF7AE1D875}" destId="{799CA7DB-2E09-45A5-8F14-C40D359DD7DD}" srcOrd="1" destOrd="0" presId="urn:microsoft.com/office/officeart/2005/8/layout/arrow2"/>
    <dgm:cxn modelId="{70D7710C-77A8-4AD7-BE0A-5F4122851E8D}" type="presParOf" srcId="{5F210D12-E678-4D78-8588-ACCF7AE1D875}" destId="{6CB45ED9-4868-4F0B-BE5E-5740581F6FAF}" srcOrd="2" destOrd="0" presId="urn:microsoft.com/office/officeart/2005/8/layout/arrow2"/>
    <dgm:cxn modelId="{8950BC83-4526-4A15-8504-4176F8E6E953}" type="presParOf" srcId="{5F210D12-E678-4D78-8588-ACCF7AE1D875}" destId="{C2ADEBE3-64D0-406F-B8B0-C00ADD50FB87}" srcOrd="3" destOrd="0" presId="urn:microsoft.com/office/officeart/2005/8/layout/arrow2"/>
    <dgm:cxn modelId="{953C6E1E-973F-41ED-B0DB-2FF46A2A613C}" type="presParOf" srcId="{5F210D12-E678-4D78-8588-ACCF7AE1D875}" destId="{067F4773-8F20-4CEF-B732-46B66242ACF8}" srcOrd="4" destOrd="0" presId="urn:microsoft.com/office/officeart/2005/8/layout/arrow2"/>
    <dgm:cxn modelId="{A40481B3-DC14-47AD-89AA-ED74FADA0C6A}" type="presParOf" srcId="{5F210D12-E678-4D78-8588-ACCF7AE1D875}" destId="{19930391-EA62-4F9A-B35D-6B838024161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C2044D-06D1-4B9C-8913-D96B90612E87}" type="doc">
      <dgm:prSet loTypeId="urn:microsoft.com/office/officeart/2005/8/layout/arrow2" loCatId="process" qsTypeId="urn:microsoft.com/office/officeart/2005/8/quickstyle/3d3" qsCatId="3D" csTypeId="urn:microsoft.com/office/officeart/2005/8/colors/colorful5" csCatId="colorful" phldr="1"/>
      <dgm:spPr/>
      <dgm:t>
        <a:bodyPr/>
        <a:lstStyle/>
        <a:p>
          <a:endParaRPr lang="en-US"/>
        </a:p>
      </dgm:t>
    </dgm:pt>
    <dgm:pt modelId="{728EA5EE-AF7A-4C17-ABA2-691DBA683A64}">
      <dgm:prSet phldrT="[Text]"/>
      <dgm:spPr/>
      <dgm:t>
        <a:bodyPr/>
        <a:lstStyle/>
        <a:p>
          <a:r>
            <a:rPr lang="en-US" b="1" dirty="0">
              <a:solidFill>
                <a:schemeClr val="bg2">
                  <a:lumMod val="10000"/>
                </a:schemeClr>
              </a:solidFill>
            </a:rPr>
            <a:t>Is it a team?</a:t>
          </a:r>
        </a:p>
      </dgm:t>
    </dgm:pt>
    <dgm:pt modelId="{81A988FE-E76B-464F-810A-56928CA5E030}" type="parTrans" cxnId="{064E06F3-8DAB-4A2A-A594-AE23830D99C2}">
      <dgm:prSet/>
      <dgm:spPr/>
      <dgm:t>
        <a:bodyPr/>
        <a:lstStyle/>
        <a:p>
          <a:endParaRPr lang="en-US" b="1">
            <a:solidFill>
              <a:schemeClr val="bg2">
                <a:lumMod val="10000"/>
              </a:schemeClr>
            </a:solidFill>
          </a:endParaRPr>
        </a:p>
      </dgm:t>
    </dgm:pt>
    <dgm:pt modelId="{4217CD22-389C-42E6-A5CB-88516AA41601}" type="sibTrans" cxnId="{064E06F3-8DAB-4A2A-A594-AE23830D99C2}">
      <dgm:prSet/>
      <dgm:spPr/>
      <dgm:t>
        <a:bodyPr/>
        <a:lstStyle/>
        <a:p>
          <a:endParaRPr lang="en-US" b="1">
            <a:solidFill>
              <a:schemeClr val="bg2">
                <a:lumMod val="10000"/>
              </a:schemeClr>
            </a:solidFill>
          </a:endParaRPr>
        </a:p>
      </dgm:t>
    </dgm:pt>
    <dgm:pt modelId="{6104F67C-0007-4FBB-9FD8-4E16C6E8377B}">
      <dgm:prSet phldrT="[Text]"/>
      <dgm:spPr/>
      <dgm:t>
        <a:bodyPr/>
        <a:lstStyle/>
        <a:p>
          <a:r>
            <a:rPr lang="en-US" b="1" dirty="0">
              <a:solidFill>
                <a:schemeClr val="bg2">
                  <a:lumMod val="10000"/>
                </a:schemeClr>
              </a:solidFill>
            </a:rPr>
            <a:t>Group?</a:t>
          </a:r>
        </a:p>
      </dgm:t>
    </dgm:pt>
    <dgm:pt modelId="{A159DB26-8ED1-426D-8762-99557F43ACC1}" type="parTrans" cxnId="{FED84003-F9A6-44E7-98FE-70400FAC9431}">
      <dgm:prSet/>
      <dgm:spPr/>
      <dgm:t>
        <a:bodyPr/>
        <a:lstStyle/>
        <a:p>
          <a:endParaRPr lang="en-US" b="1">
            <a:solidFill>
              <a:schemeClr val="bg2">
                <a:lumMod val="10000"/>
              </a:schemeClr>
            </a:solidFill>
          </a:endParaRPr>
        </a:p>
      </dgm:t>
    </dgm:pt>
    <dgm:pt modelId="{00C4FFAF-4DFD-4F69-8B4D-FACB873EA235}" type="sibTrans" cxnId="{FED84003-F9A6-44E7-98FE-70400FAC9431}">
      <dgm:prSet/>
      <dgm:spPr/>
      <dgm:t>
        <a:bodyPr/>
        <a:lstStyle/>
        <a:p>
          <a:endParaRPr lang="en-US" b="1">
            <a:solidFill>
              <a:schemeClr val="bg2">
                <a:lumMod val="10000"/>
              </a:schemeClr>
            </a:solidFill>
          </a:endParaRPr>
        </a:p>
      </dgm:t>
    </dgm:pt>
    <dgm:pt modelId="{B8F6D71C-08F4-4026-9C92-A578CD37DC06}">
      <dgm:prSet phldrT="[Text]"/>
      <dgm:spPr/>
      <dgm:t>
        <a:bodyPr/>
        <a:lstStyle/>
        <a:p>
          <a:r>
            <a:rPr lang="en-US" b="1" dirty="0">
              <a:solidFill>
                <a:schemeClr val="bg2">
                  <a:lumMod val="10000"/>
                </a:schemeClr>
              </a:solidFill>
            </a:rPr>
            <a:t>Co-located individuals?</a:t>
          </a:r>
        </a:p>
      </dgm:t>
    </dgm:pt>
    <dgm:pt modelId="{59CC52FF-AA09-4B0A-BE05-117C35F6D947}" type="parTrans" cxnId="{E6313B99-35DF-4452-AF39-A63F6DE284C9}">
      <dgm:prSet/>
      <dgm:spPr/>
      <dgm:t>
        <a:bodyPr/>
        <a:lstStyle/>
        <a:p>
          <a:endParaRPr lang="en-US" b="1">
            <a:solidFill>
              <a:schemeClr val="bg2">
                <a:lumMod val="10000"/>
              </a:schemeClr>
            </a:solidFill>
          </a:endParaRPr>
        </a:p>
      </dgm:t>
    </dgm:pt>
    <dgm:pt modelId="{DC2CD9BA-E587-4FC3-8ED4-9B1894518A2B}" type="sibTrans" cxnId="{E6313B99-35DF-4452-AF39-A63F6DE284C9}">
      <dgm:prSet/>
      <dgm:spPr/>
      <dgm:t>
        <a:bodyPr/>
        <a:lstStyle/>
        <a:p>
          <a:endParaRPr lang="en-US" b="1">
            <a:solidFill>
              <a:schemeClr val="bg2">
                <a:lumMod val="10000"/>
              </a:schemeClr>
            </a:solidFill>
          </a:endParaRPr>
        </a:p>
      </dgm:t>
    </dgm:pt>
    <dgm:pt modelId="{A93677F0-6B4C-483C-B69F-756C6A59EE2B}">
      <dgm:prSet phldrT="[Text]"/>
      <dgm:spPr/>
      <dgm:t>
        <a:bodyPr/>
        <a:lstStyle/>
        <a:p>
          <a:r>
            <a:rPr lang="en-US" b="1" dirty="0">
              <a:solidFill>
                <a:schemeClr val="bg2">
                  <a:lumMod val="10000"/>
                </a:schemeClr>
              </a:solidFill>
            </a:rPr>
            <a:t>Is it successful?</a:t>
          </a:r>
          <a:br>
            <a:rPr lang="en-US" b="1" dirty="0">
              <a:solidFill>
                <a:schemeClr val="bg2">
                  <a:lumMod val="10000"/>
                </a:schemeClr>
              </a:solidFill>
            </a:rPr>
          </a:br>
          <a:br>
            <a:rPr lang="en-US" b="1" dirty="0">
              <a:solidFill>
                <a:schemeClr val="bg2">
                  <a:lumMod val="10000"/>
                </a:schemeClr>
              </a:solidFill>
            </a:rPr>
          </a:br>
          <a:endParaRPr lang="en-US" b="1" dirty="0">
            <a:solidFill>
              <a:schemeClr val="bg2">
                <a:lumMod val="10000"/>
              </a:schemeClr>
            </a:solidFill>
          </a:endParaRPr>
        </a:p>
      </dgm:t>
    </dgm:pt>
    <dgm:pt modelId="{D9057667-230E-4437-A6F9-F92E5EFCF7C6}" type="parTrans" cxnId="{AC31EA09-458D-412B-95F0-FDB4C18CA09F}">
      <dgm:prSet/>
      <dgm:spPr/>
      <dgm:t>
        <a:bodyPr/>
        <a:lstStyle/>
        <a:p>
          <a:endParaRPr lang="en-US" b="1">
            <a:solidFill>
              <a:schemeClr val="bg2">
                <a:lumMod val="10000"/>
              </a:schemeClr>
            </a:solidFill>
          </a:endParaRPr>
        </a:p>
      </dgm:t>
    </dgm:pt>
    <dgm:pt modelId="{8D9D868D-88B3-487D-ABD3-85F1B991F76A}" type="sibTrans" cxnId="{AC31EA09-458D-412B-95F0-FDB4C18CA09F}">
      <dgm:prSet/>
      <dgm:spPr/>
      <dgm:t>
        <a:bodyPr/>
        <a:lstStyle/>
        <a:p>
          <a:endParaRPr lang="en-US" b="1">
            <a:solidFill>
              <a:schemeClr val="bg2">
                <a:lumMod val="10000"/>
              </a:schemeClr>
            </a:solidFill>
          </a:endParaRPr>
        </a:p>
      </dgm:t>
    </dgm:pt>
    <dgm:pt modelId="{43305B6F-CAFB-4A35-BD3B-C088AEF250AD}">
      <dgm:prSet phldrT="[Text]"/>
      <dgm:spPr/>
      <dgm:t>
        <a:bodyPr/>
        <a:lstStyle/>
        <a:p>
          <a:r>
            <a:rPr lang="en-US" altLang="ja-JP" b="1">
              <a:solidFill>
                <a:schemeClr val="bg2">
                  <a:lumMod val="10000"/>
                </a:schemeClr>
              </a:solidFill>
              <a:ea typeface="ＭＳ Ｐゴシック" charset="-128"/>
            </a:rPr>
            <a:t>Produces what the customers want?</a:t>
          </a:r>
          <a:endParaRPr lang="en-US" b="1" dirty="0">
            <a:solidFill>
              <a:schemeClr val="bg2">
                <a:lumMod val="10000"/>
              </a:schemeClr>
            </a:solidFill>
          </a:endParaRPr>
        </a:p>
      </dgm:t>
    </dgm:pt>
    <dgm:pt modelId="{4539539C-FB01-4958-AB9C-231A7C0E7E13}" type="parTrans" cxnId="{083CBCB2-210B-4EF5-B5CD-C6191D427316}">
      <dgm:prSet/>
      <dgm:spPr/>
      <dgm:t>
        <a:bodyPr/>
        <a:lstStyle/>
        <a:p>
          <a:endParaRPr lang="en-US" b="1">
            <a:solidFill>
              <a:schemeClr val="bg2">
                <a:lumMod val="10000"/>
              </a:schemeClr>
            </a:solidFill>
          </a:endParaRPr>
        </a:p>
      </dgm:t>
    </dgm:pt>
    <dgm:pt modelId="{009A72DB-C986-44F0-9009-9540A1CEE429}" type="sibTrans" cxnId="{083CBCB2-210B-4EF5-B5CD-C6191D427316}">
      <dgm:prSet/>
      <dgm:spPr/>
      <dgm:t>
        <a:bodyPr/>
        <a:lstStyle/>
        <a:p>
          <a:endParaRPr lang="en-US" b="1">
            <a:solidFill>
              <a:schemeClr val="bg2">
                <a:lumMod val="10000"/>
              </a:schemeClr>
            </a:solidFill>
          </a:endParaRPr>
        </a:p>
      </dgm:t>
    </dgm:pt>
    <dgm:pt modelId="{FCBEF5BD-1CD6-4CF0-913F-6695A8E777BF}">
      <dgm:prSet phldrT="[Text]"/>
      <dgm:spPr/>
      <dgm:t>
        <a:bodyPr/>
        <a:lstStyle/>
        <a:p>
          <a:r>
            <a:rPr lang="en-US" b="1" dirty="0">
              <a:solidFill>
                <a:schemeClr val="bg2">
                  <a:lumMod val="10000"/>
                </a:schemeClr>
              </a:solidFill>
            </a:rPr>
            <a:t>Right </a:t>
          </a:r>
          <a:r>
            <a:rPr lang="en-US" b="1">
              <a:solidFill>
                <a:schemeClr val="bg2">
                  <a:lumMod val="10000"/>
                </a:schemeClr>
              </a:solidFill>
            </a:rPr>
            <a:t>conditions?</a:t>
          </a:r>
          <a:br>
            <a:rPr lang="en-US" b="1">
              <a:solidFill>
                <a:schemeClr val="bg2">
                  <a:lumMod val="10000"/>
                </a:schemeClr>
              </a:solidFill>
            </a:rPr>
          </a:br>
          <a:endParaRPr lang="en-US" b="1" dirty="0">
            <a:solidFill>
              <a:schemeClr val="bg2">
                <a:lumMod val="10000"/>
              </a:schemeClr>
            </a:solidFill>
          </a:endParaRPr>
        </a:p>
      </dgm:t>
    </dgm:pt>
    <dgm:pt modelId="{1669708D-AD5A-41DC-B4E4-1981E3FBDE10}" type="parTrans" cxnId="{A23EA8D4-F4F0-4E50-A6C0-5F5829C74467}">
      <dgm:prSet/>
      <dgm:spPr/>
      <dgm:t>
        <a:bodyPr/>
        <a:lstStyle/>
        <a:p>
          <a:endParaRPr lang="en-US" b="1">
            <a:solidFill>
              <a:schemeClr val="bg2">
                <a:lumMod val="10000"/>
              </a:schemeClr>
            </a:solidFill>
          </a:endParaRPr>
        </a:p>
      </dgm:t>
    </dgm:pt>
    <dgm:pt modelId="{69965F14-F783-4D06-AD40-1140F30E600D}" type="sibTrans" cxnId="{A23EA8D4-F4F0-4E50-A6C0-5F5829C74467}">
      <dgm:prSet/>
      <dgm:spPr/>
      <dgm:t>
        <a:bodyPr/>
        <a:lstStyle/>
        <a:p>
          <a:endParaRPr lang="en-US" b="1">
            <a:solidFill>
              <a:schemeClr val="bg2">
                <a:lumMod val="10000"/>
              </a:schemeClr>
            </a:solidFill>
          </a:endParaRPr>
        </a:p>
      </dgm:t>
    </dgm:pt>
    <dgm:pt modelId="{F033E251-1CEC-4B88-B50C-436802BE42CD}">
      <dgm:prSet phldrT="[Text]"/>
      <dgm:spPr/>
      <dgm:t>
        <a:bodyPr/>
        <a:lstStyle/>
        <a:p>
          <a:r>
            <a:rPr lang="en-US" b="1" dirty="0">
              <a:solidFill>
                <a:schemeClr val="bg2">
                  <a:lumMod val="10000"/>
                </a:schemeClr>
              </a:solidFill>
            </a:rPr>
            <a:t>Right People</a:t>
          </a:r>
        </a:p>
      </dgm:t>
    </dgm:pt>
    <dgm:pt modelId="{AE6FEACE-04BE-452B-8C95-466280F4DA46}" type="parTrans" cxnId="{AD86EEDC-CEE6-46F6-A2F7-D90160029050}">
      <dgm:prSet/>
      <dgm:spPr/>
      <dgm:t>
        <a:bodyPr/>
        <a:lstStyle/>
        <a:p>
          <a:endParaRPr lang="en-US" b="1">
            <a:solidFill>
              <a:schemeClr val="bg2">
                <a:lumMod val="10000"/>
              </a:schemeClr>
            </a:solidFill>
          </a:endParaRPr>
        </a:p>
      </dgm:t>
    </dgm:pt>
    <dgm:pt modelId="{F8A0B1C9-EBFE-4C40-8192-703C5F00E3ED}" type="sibTrans" cxnId="{AD86EEDC-CEE6-46F6-A2F7-D90160029050}">
      <dgm:prSet/>
      <dgm:spPr/>
      <dgm:t>
        <a:bodyPr/>
        <a:lstStyle/>
        <a:p>
          <a:endParaRPr lang="en-US" b="1">
            <a:solidFill>
              <a:schemeClr val="bg2">
                <a:lumMod val="10000"/>
              </a:schemeClr>
            </a:solidFill>
          </a:endParaRPr>
        </a:p>
      </dgm:t>
    </dgm:pt>
    <dgm:pt modelId="{D6DE1A82-67DC-4BC4-A041-0DEC082A6E8C}">
      <dgm:prSet/>
      <dgm:spPr/>
      <dgm:t>
        <a:bodyPr/>
        <a:lstStyle/>
        <a:p>
          <a:r>
            <a:rPr lang="en-US" altLang="ja-JP" b="1">
              <a:solidFill>
                <a:schemeClr val="bg2">
                  <a:lumMod val="10000"/>
                </a:schemeClr>
              </a:solidFill>
              <a:ea typeface="ＭＳ Ｐゴシック" charset="-128"/>
            </a:rPr>
            <a:t>Able to do it again and again; can take their methods and profitably apply them to other tasks?</a:t>
          </a:r>
          <a:endParaRPr lang="en-US" altLang="ja-JP" b="1" dirty="0">
            <a:solidFill>
              <a:schemeClr val="bg2">
                <a:lumMod val="10000"/>
              </a:schemeClr>
            </a:solidFill>
            <a:ea typeface="ＭＳ Ｐゴシック" charset="-128"/>
          </a:endParaRPr>
        </a:p>
      </dgm:t>
    </dgm:pt>
    <dgm:pt modelId="{8367B94E-B7E3-4A35-8CB1-C6BCC8A3B9E7}" type="parTrans" cxnId="{6607974F-5E45-44C5-A332-FED04FEB77A4}">
      <dgm:prSet/>
      <dgm:spPr/>
      <dgm:t>
        <a:bodyPr/>
        <a:lstStyle/>
        <a:p>
          <a:endParaRPr lang="en-US" b="1">
            <a:solidFill>
              <a:schemeClr val="bg2">
                <a:lumMod val="10000"/>
              </a:schemeClr>
            </a:solidFill>
          </a:endParaRPr>
        </a:p>
      </dgm:t>
    </dgm:pt>
    <dgm:pt modelId="{DBBD15D0-8EA7-4A9F-B7EB-DA54B749F83D}" type="sibTrans" cxnId="{6607974F-5E45-44C5-A332-FED04FEB77A4}">
      <dgm:prSet/>
      <dgm:spPr/>
      <dgm:t>
        <a:bodyPr/>
        <a:lstStyle/>
        <a:p>
          <a:endParaRPr lang="en-US" b="1">
            <a:solidFill>
              <a:schemeClr val="bg2">
                <a:lumMod val="10000"/>
              </a:schemeClr>
            </a:solidFill>
          </a:endParaRPr>
        </a:p>
      </dgm:t>
    </dgm:pt>
    <dgm:pt modelId="{81D5EC8D-04A2-4ADC-8B31-675CB7D2C82B}">
      <dgm:prSet/>
      <dgm:spPr/>
      <dgm:t>
        <a:bodyPr/>
        <a:lstStyle/>
        <a:p>
          <a:r>
            <a:rPr lang="en-US" altLang="ja-JP" b="1">
              <a:solidFill>
                <a:schemeClr val="bg2">
                  <a:lumMod val="10000"/>
                </a:schemeClr>
              </a:solidFill>
              <a:ea typeface="ＭＳ Ｐゴシック" charset="-128"/>
            </a:rPr>
            <a:t>Does so in a way that makes the members of the team feel good?</a:t>
          </a:r>
          <a:endParaRPr lang="en-US" altLang="ja-JP" b="1" dirty="0">
            <a:solidFill>
              <a:schemeClr val="bg2">
                <a:lumMod val="10000"/>
              </a:schemeClr>
            </a:solidFill>
            <a:ea typeface="ＭＳ Ｐゴシック" charset="-128"/>
          </a:endParaRPr>
        </a:p>
      </dgm:t>
    </dgm:pt>
    <dgm:pt modelId="{AF3AE087-829D-483A-96A4-3C1A6D5C802F}" type="parTrans" cxnId="{09D7AC11-2F23-4368-9DA5-F43F822D7954}">
      <dgm:prSet/>
      <dgm:spPr/>
      <dgm:t>
        <a:bodyPr/>
        <a:lstStyle/>
        <a:p>
          <a:endParaRPr lang="en-US" b="1">
            <a:solidFill>
              <a:schemeClr val="bg2">
                <a:lumMod val="10000"/>
              </a:schemeClr>
            </a:solidFill>
          </a:endParaRPr>
        </a:p>
      </dgm:t>
    </dgm:pt>
    <dgm:pt modelId="{FE54103B-4E65-4391-97BB-82FCA3693104}" type="sibTrans" cxnId="{09D7AC11-2F23-4368-9DA5-F43F822D7954}">
      <dgm:prSet/>
      <dgm:spPr/>
      <dgm:t>
        <a:bodyPr/>
        <a:lstStyle/>
        <a:p>
          <a:endParaRPr lang="en-US" b="1">
            <a:solidFill>
              <a:schemeClr val="bg2">
                <a:lumMod val="10000"/>
              </a:schemeClr>
            </a:solidFill>
          </a:endParaRPr>
        </a:p>
      </dgm:t>
    </dgm:pt>
    <dgm:pt modelId="{C0373995-DAD9-4EC1-A422-57C6FF2796B0}">
      <dgm:prSet phldrT="[Text]"/>
      <dgm:spPr/>
      <dgm:t>
        <a:bodyPr/>
        <a:lstStyle/>
        <a:p>
          <a:r>
            <a:rPr lang="en-US" b="1" dirty="0">
              <a:solidFill>
                <a:schemeClr val="bg2">
                  <a:lumMod val="10000"/>
                </a:schemeClr>
              </a:solidFill>
            </a:rPr>
            <a:t>Status mob?</a:t>
          </a:r>
        </a:p>
      </dgm:t>
    </dgm:pt>
    <dgm:pt modelId="{0A6F450C-33E1-4371-BBA7-1B3E7DC48735}" type="parTrans" cxnId="{20CA94B4-6798-4486-BF3C-1F66C2C636CE}">
      <dgm:prSet/>
      <dgm:spPr/>
      <dgm:t>
        <a:bodyPr/>
        <a:lstStyle/>
        <a:p>
          <a:endParaRPr lang="en-US" b="1">
            <a:solidFill>
              <a:schemeClr val="bg2">
                <a:lumMod val="10000"/>
              </a:schemeClr>
            </a:solidFill>
          </a:endParaRPr>
        </a:p>
      </dgm:t>
    </dgm:pt>
    <dgm:pt modelId="{B15E9B6E-6D00-410B-AB56-3C5A886F8245}" type="sibTrans" cxnId="{20CA94B4-6798-4486-BF3C-1F66C2C636CE}">
      <dgm:prSet/>
      <dgm:spPr/>
      <dgm:t>
        <a:bodyPr/>
        <a:lstStyle/>
        <a:p>
          <a:endParaRPr lang="en-US" b="1">
            <a:solidFill>
              <a:schemeClr val="bg2">
                <a:lumMod val="10000"/>
              </a:schemeClr>
            </a:solidFill>
          </a:endParaRPr>
        </a:p>
      </dgm:t>
    </dgm:pt>
    <dgm:pt modelId="{CE16C46C-0375-47F0-9404-2CA5634FD640}">
      <dgm:prSet/>
      <dgm:spPr/>
      <dgm:t>
        <a:bodyPr/>
        <a:lstStyle/>
        <a:p>
          <a:r>
            <a:rPr lang="en-US" b="1">
              <a:solidFill>
                <a:schemeClr val="bg2">
                  <a:lumMod val="10000"/>
                </a:schemeClr>
              </a:solidFill>
            </a:rPr>
            <a:t>Enabling Structure</a:t>
          </a:r>
          <a:endParaRPr lang="en-US" b="1" dirty="0">
            <a:solidFill>
              <a:schemeClr val="bg2">
                <a:lumMod val="10000"/>
              </a:schemeClr>
            </a:solidFill>
          </a:endParaRPr>
        </a:p>
      </dgm:t>
    </dgm:pt>
    <dgm:pt modelId="{A20C04B5-882D-4F54-9DEE-0D260C0E80C4}" type="parTrans" cxnId="{4F8D0D5A-2A17-496B-B4C8-3185E0BB767D}">
      <dgm:prSet/>
      <dgm:spPr/>
      <dgm:t>
        <a:bodyPr/>
        <a:lstStyle/>
        <a:p>
          <a:endParaRPr lang="en-US" b="1">
            <a:solidFill>
              <a:schemeClr val="bg2">
                <a:lumMod val="10000"/>
              </a:schemeClr>
            </a:solidFill>
          </a:endParaRPr>
        </a:p>
      </dgm:t>
    </dgm:pt>
    <dgm:pt modelId="{DBFB3C48-43CF-4DB8-B798-18B5ABE26FF8}" type="sibTrans" cxnId="{4F8D0D5A-2A17-496B-B4C8-3185E0BB767D}">
      <dgm:prSet/>
      <dgm:spPr/>
      <dgm:t>
        <a:bodyPr/>
        <a:lstStyle/>
        <a:p>
          <a:endParaRPr lang="en-US" b="1">
            <a:solidFill>
              <a:schemeClr val="bg2">
                <a:lumMod val="10000"/>
              </a:schemeClr>
            </a:solidFill>
          </a:endParaRPr>
        </a:p>
      </dgm:t>
    </dgm:pt>
    <dgm:pt modelId="{EB5DF6D0-0C85-4684-845C-36A00389D3A5}">
      <dgm:prSet/>
      <dgm:spPr/>
      <dgm:t>
        <a:bodyPr/>
        <a:lstStyle/>
        <a:p>
          <a:r>
            <a:rPr lang="en-US" b="1">
              <a:solidFill>
                <a:schemeClr val="bg2">
                  <a:lumMod val="10000"/>
                </a:schemeClr>
              </a:solidFill>
            </a:rPr>
            <a:t>Compelling Direction</a:t>
          </a:r>
          <a:endParaRPr lang="en-US" b="1" dirty="0">
            <a:solidFill>
              <a:schemeClr val="bg2">
                <a:lumMod val="10000"/>
              </a:schemeClr>
            </a:solidFill>
          </a:endParaRPr>
        </a:p>
      </dgm:t>
    </dgm:pt>
    <dgm:pt modelId="{65A4442C-7AE6-4F36-85A4-9AC96AD385DB}" type="parTrans" cxnId="{F4E8757A-194D-4274-8C48-6C15FE414500}">
      <dgm:prSet/>
      <dgm:spPr/>
      <dgm:t>
        <a:bodyPr/>
        <a:lstStyle/>
        <a:p>
          <a:endParaRPr lang="en-US" b="1">
            <a:solidFill>
              <a:schemeClr val="bg2">
                <a:lumMod val="10000"/>
              </a:schemeClr>
            </a:solidFill>
          </a:endParaRPr>
        </a:p>
      </dgm:t>
    </dgm:pt>
    <dgm:pt modelId="{C4C4D249-BB8E-4F7D-B1E0-F5E954ACDB55}" type="sibTrans" cxnId="{F4E8757A-194D-4274-8C48-6C15FE414500}">
      <dgm:prSet/>
      <dgm:spPr/>
      <dgm:t>
        <a:bodyPr/>
        <a:lstStyle/>
        <a:p>
          <a:endParaRPr lang="en-US" b="1">
            <a:solidFill>
              <a:schemeClr val="bg2">
                <a:lumMod val="10000"/>
              </a:schemeClr>
            </a:solidFill>
          </a:endParaRPr>
        </a:p>
      </dgm:t>
    </dgm:pt>
    <dgm:pt modelId="{65A617AE-AC92-484F-BA4E-78D73C7E2348}">
      <dgm:prSet/>
      <dgm:spPr/>
      <dgm:t>
        <a:bodyPr/>
        <a:lstStyle/>
        <a:p>
          <a:r>
            <a:rPr lang="en-US" b="1" dirty="0">
              <a:solidFill>
                <a:schemeClr val="bg2">
                  <a:lumMod val="10000"/>
                </a:schemeClr>
              </a:solidFill>
            </a:rPr>
            <a:t>Supportive Organizational Context</a:t>
          </a:r>
        </a:p>
      </dgm:t>
    </dgm:pt>
    <dgm:pt modelId="{B9E06684-5A28-427D-A6A2-8ACBC0751CFF}" type="parTrans" cxnId="{EAD1D9C8-B39B-4822-8C8C-28BB349601FB}">
      <dgm:prSet/>
      <dgm:spPr/>
      <dgm:t>
        <a:bodyPr/>
        <a:lstStyle/>
        <a:p>
          <a:endParaRPr lang="en-US" b="1">
            <a:solidFill>
              <a:schemeClr val="bg2">
                <a:lumMod val="10000"/>
              </a:schemeClr>
            </a:solidFill>
          </a:endParaRPr>
        </a:p>
      </dgm:t>
    </dgm:pt>
    <dgm:pt modelId="{93D92E29-8568-4098-97A8-1644E301306A}" type="sibTrans" cxnId="{EAD1D9C8-B39B-4822-8C8C-28BB349601FB}">
      <dgm:prSet/>
      <dgm:spPr/>
      <dgm:t>
        <a:bodyPr/>
        <a:lstStyle/>
        <a:p>
          <a:endParaRPr lang="en-US" b="1">
            <a:solidFill>
              <a:schemeClr val="bg2">
                <a:lumMod val="10000"/>
              </a:schemeClr>
            </a:solidFill>
          </a:endParaRPr>
        </a:p>
      </dgm:t>
    </dgm:pt>
    <dgm:pt modelId="{57FDE1DF-E368-4302-8AF5-61C8010F8782}" type="pres">
      <dgm:prSet presAssocID="{E6C2044D-06D1-4B9C-8913-D96B90612E87}" presName="arrowDiagram" presStyleCnt="0">
        <dgm:presLayoutVars>
          <dgm:chMax val="5"/>
          <dgm:dir/>
          <dgm:resizeHandles val="exact"/>
        </dgm:presLayoutVars>
      </dgm:prSet>
      <dgm:spPr/>
    </dgm:pt>
    <dgm:pt modelId="{EAAD981D-6A48-451E-AD7B-8DCF4ED49A12}" type="pres">
      <dgm:prSet presAssocID="{E6C2044D-06D1-4B9C-8913-D96B90612E87}" presName="arrow" presStyleLbl="bgShp" presStyleIdx="0" presStyleCnt="1"/>
      <dgm:spPr/>
    </dgm:pt>
    <dgm:pt modelId="{5F210D12-E678-4D78-8588-ACCF7AE1D875}" type="pres">
      <dgm:prSet presAssocID="{E6C2044D-06D1-4B9C-8913-D96B90612E87}" presName="arrowDiagram3" presStyleCnt="0"/>
      <dgm:spPr/>
    </dgm:pt>
    <dgm:pt modelId="{85EE2FEF-0DE1-4322-AB4E-A08D718C84FA}" type="pres">
      <dgm:prSet presAssocID="{728EA5EE-AF7A-4C17-ABA2-691DBA683A64}" presName="bullet3a" presStyleLbl="node1" presStyleIdx="0" presStyleCnt="3"/>
      <dgm:spPr/>
    </dgm:pt>
    <dgm:pt modelId="{799CA7DB-2E09-45A5-8F14-C40D359DD7DD}" type="pres">
      <dgm:prSet presAssocID="{728EA5EE-AF7A-4C17-ABA2-691DBA683A64}" presName="textBox3a" presStyleLbl="revTx" presStyleIdx="0" presStyleCnt="3" custScaleY="67592" custLinFactNeighborY="-4358">
        <dgm:presLayoutVars>
          <dgm:bulletEnabled val="1"/>
        </dgm:presLayoutVars>
      </dgm:prSet>
      <dgm:spPr/>
    </dgm:pt>
    <dgm:pt modelId="{6CB45ED9-4868-4F0B-BE5E-5740581F6FAF}" type="pres">
      <dgm:prSet presAssocID="{A93677F0-6B4C-483C-B69F-756C6A59EE2B}" presName="bullet3b" presStyleLbl="node1" presStyleIdx="1" presStyleCnt="3"/>
      <dgm:spPr/>
    </dgm:pt>
    <dgm:pt modelId="{C2ADEBE3-64D0-406F-B8B0-C00ADD50FB87}" type="pres">
      <dgm:prSet presAssocID="{A93677F0-6B4C-483C-B69F-756C6A59EE2B}" presName="textBox3b" presStyleLbl="revTx" presStyleIdx="1" presStyleCnt="3" custLinFactNeighborY="-15858">
        <dgm:presLayoutVars>
          <dgm:bulletEnabled val="1"/>
        </dgm:presLayoutVars>
      </dgm:prSet>
      <dgm:spPr/>
    </dgm:pt>
    <dgm:pt modelId="{067F4773-8F20-4CEF-B732-46B66242ACF8}" type="pres">
      <dgm:prSet presAssocID="{FCBEF5BD-1CD6-4CF0-913F-6695A8E777BF}" presName="bullet3c" presStyleLbl="node1" presStyleIdx="2" presStyleCnt="3"/>
      <dgm:spPr/>
    </dgm:pt>
    <dgm:pt modelId="{19930391-EA62-4F9A-B35D-6B8380241613}" type="pres">
      <dgm:prSet presAssocID="{FCBEF5BD-1CD6-4CF0-913F-6695A8E777BF}" presName="textBox3c" presStyleLbl="revTx" presStyleIdx="2" presStyleCnt="3">
        <dgm:presLayoutVars>
          <dgm:bulletEnabled val="1"/>
        </dgm:presLayoutVars>
      </dgm:prSet>
      <dgm:spPr/>
    </dgm:pt>
  </dgm:ptLst>
  <dgm:cxnLst>
    <dgm:cxn modelId="{FED84003-F9A6-44E7-98FE-70400FAC9431}" srcId="{728EA5EE-AF7A-4C17-ABA2-691DBA683A64}" destId="{6104F67C-0007-4FBB-9FD8-4E16C6E8377B}" srcOrd="0" destOrd="0" parTransId="{A159DB26-8ED1-426D-8762-99557F43ACC1}" sibTransId="{00C4FFAF-4DFD-4F69-8B4D-FACB873EA235}"/>
    <dgm:cxn modelId="{AC31EA09-458D-412B-95F0-FDB4C18CA09F}" srcId="{E6C2044D-06D1-4B9C-8913-D96B90612E87}" destId="{A93677F0-6B4C-483C-B69F-756C6A59EE2B}" srcOrd="1" destOrd="0" parTransId="{D9057667-230E-4437-A6F9-F92E5EFCF7C6}" sibTransId="{8D9D868D-88B3-487D-ABD3-85F1B991F76A}"/>
    <dgm:cxn modelId="{242F7D0B-CC95-452D-B774-47FC21377335}" type="presOf" srcId="{CE16C46C-0375-47F0-9404-2CA5634FD640}" destId="{19930391-EA62-4F9A-B35D-6B8380241613}" srcOrd="0" destOrd="2" presId="urn:microsoft.com/office/officeart/2005/8/layout/arrow2"/>
    <dgm:cxn modelId="{89204A10-A71C-4A67-9601-BE3D033A6775}" type="presOf" srcId="{EB5DF6D0-0C85-4684-845C-36A00389D3A5}" destId="{19930391-EA62-4F9A-B35D-6B8380241613}" srcOrd="0" destOrd="3" presId="urn:microsoft.com/office/officeart/2005/8/layout/arrow2"/>
    <dgm:cxn modelId="{09D7AC11-2F23-4368-9DA5-F43F822D7954}" srcId="{A93677F0-6B4C-483C-B69F-756C6A59EE2B}" destId="{81D5EC8D-04A2-4ADC-8B31-675CB7D2C82B}" srcOrd="2" destOrd="0" parTransId="{AF3AE087-829D-483A-96A4-3C1A6D5C802F}" sibTransId="{FE54103B-4E65-4391-97BB-82FCA3693104}"/>
    <dgm:cxn modelId="{83567341-BAD0-445A-8AF6-3AE31DD76AAD}" type="presOf" srcId="{C0373995-DAD9-4EC1-A422-57C6FF2796B0}" destId="{799CA7DB-2E09-45A5-8F14-C40D359DD7DD}" srcOrd="0" destOrd="3" presId="urn:microsoft.com/office/officeart/2005/8/layout/arrow2"/>
    <dgm:cxn modelId="{AEF1D846-C708-49BA-911D-B7E7F590409B}" type="presOf" srcId="{FCBEF5BD-1CD6-4CF0-913F-6695A8E777BF}" destId="{19930391-EA62-4F9A-B35D-6B8380241613}" srcOrd="0" destOrd="0" presId="urn:microsoft.com/office/officeart/2005/8/layout/arrow2"/>
    <dgm:cxn modelId="{29D77A4D-BD56-4DA0-89E2-21E37255A3C5}" type="presOf" srcId="{65A617AE-AC92-484F-BA4E-78D73C7E2348}" destId="{19930391-EA62-4F9A-B35D-6B8380241613}" srcOrd="0" destOrd="4" presId="urn:microsoft.com/office/officeart/2005/8/layout/arrow2"/>
    <dgm:cxn modelId="{6607974F-5E45-44C5-A332-FED04FEB77A4}" srcId="{A93677F0-6B4C-483C-B69F-756C6A59EE2B}" destId="{D6DE1A82-67DC-4BC4-A041-0DEC082A6E8C}" srcOrd="1" destOrd="0" parTransId="{8367B94E-B7E3-4A35-8CB1-C6BCC8A3B9E7}" sibTransId="{DBBD15D0-8EA7-4A9F-B7EB-DA54B749F83D}"/>
    <dgm:cxn modelId="{DEED4150-C6CC-4975-806E-89FC79622576}" type="presOf" srcId="{F033E251-1CEC-4B88-B50C-436802BE42CD}" destId="{19930391-EA62-4F9A-B35D-6B8380241613}" srcOrd="0" destOrd="1" presId="urn:microsoft.com/office/officeart/2005/8/layout/arrow2"/>
    <dgm:cxn modelId="{4FB17F75-F94D-4565-8CE1-057B067BD117}" type="presOf" srcId="{B8F6D71C-08F4-4026-9C92-A578CD37DC06}" destId="{799CA7DB-2E09-45A5-8F14-C40D359DD7DD}" srcOrd="0" destOrd="2" presId="urn:microsoft.com/office/officeart/2005/8/layout/arrow2"/>
    <dgm:cxn modelId="{4F8D0D5A-2A17-496B-B4C8-3185E0BB767D}" srcId="{FCBEF5BD-1CD6-4CF0-913F-6695A8E777BF}" destId="{CE16C46C-0375-47F0-9404-2CA5634FD640}" srcOrd="1" destOrd="0" parTransId="{A20C04B5-882D-4F54-9DEE-0D260C0E80C4}" sibTransId="{DBFB3C48-43CF-4DB8-B798-18B5ABE26FF8}"/>
    <dgm:cxn modelId="{F4E8757A-194D-4274-8C48-6C15FE414500}" srcId="{FCBEF5BD-1CD6-4CF0-913F-6695A8E777BF}" destId="{EB5DF6D0-0C85-4684-845C-36A00389D3A5}" srcOrd="2" destOrd="0" parTransId="{65A4442C-7AE6-4F36-85A4-9AC96AD385DB}" sibTransId="{C4C4D249-BB8E-4F7D-B1E0-F5E954ACDB55}"/>
    <dgm:cxn modelId="{A25B5A80-67AA-4041-9795-5262789BB57F}" type="presOf" srcId="{81D5EC8D-04A2-4ADC-8B31-675CB7D2C82B}" destId="{C2ADEBE3-64D0-406F-B8B0-C00ADD50FB87}" srcOrd="0" destOrd="3" presId="urn:microsoft.com/office/officeart/2005/8/layout/arrow2"/>
    <dgm:cxn modelId="{E6313B99-35DF-4452-AF39-A63F6DE284C9}" srcId="{728EA5EE-AF7A-4C17-ABA2-691DBA683A64}" destId="{B8F6D71C-08F4-4026-9C92-A578CD37DC06}" srcOrd="1" destOrd="0" parTransId="{59CC52FF-AA09-4B0A-BE05-117C35F6D947}" sibTransId="{DC2CD9BA-E587-4FC3-8ED4-9B1894518A2B}"/>
    <dgm:cxn modelId="{EADA61A2-5A2E-4555-B582-8E2046E602B7}" type="presOf" srcId="{A93677F0-6B4C-483C-B69F-756C6A59EE2B}" destId="{C2ADEBE3-64D0-406F-B8B0-C00ADD50FB87}" srcOrd="0" destOrd="0" presId="urn:microsoft.com/office/officeart/2005/8/layout/arrow2"/>
    <dgm:cxn modelId="{35C77EA8-AC19-42A3-BB47-C1B7FDF93ABD}" type="presOf" srcId="{D6DE1A82-67DC-4BC4-A041-0DEC082A6E8C}" destId="{C2ADEBE3-64D0-406F-B8B0-C00ADD50FB87}" srcOrd="0" destOrd="2" presId="urn:microsoft.com/office/officeart/2005/8/layout/arrow2"/>
    <dgm:cxn modelId="{5C2F0AAD-4715-4AF8-925A-BD8EEF11546A}" type="presOf" srcId="{43305B6F-CAFB-4A35-BD3B-C088AEF250AD}" destId="{C2ADEBE3-64D0-406F-B8B0-C00ADD50FB87}" srcOrd="0" destOrd="1" presId="urn:microsoft.com/office/officeart/2005/8/layout/arrow2"/>
    <dgm:cxn modelId="{083CBCB2-210B-4EF5-B5CD-C6191D427316}" srcId="{A93677F0-6B4C-483C-B69F-756C6A59EE2B}" destId="{43305B6F-CAFB-4A35-BD3B-C088AEF250AD}" srcOrd="0" destOrd="0" parTransId="{4539539C-FB01-4958-AB9C-231A7C0E7E13}" sibTransId="{009A72DB-C986-44F0-9009-9540A1CEE429}"/>
    <dgm:cxn modelId="{20CA94B4-6798-4486-BF3C-1F66C2C636CE}" srcId="{728EA5EE-AF7A-4C17-ABA2-691DBA683A64}" destId="{C0373995-DAD9-4EC1-A422-57C6FF2796B0}" srcOrd="2" destOrd="0" parTransId="{0A6F450C-33E1-4371-BBA7-1B3E7DC48735}" sibTransId="{B15E9B6E-6D00-410B-AB56-3C5A886F8245}"/>
    <dgm:cxn modelId="{2A312EB5-5BE5-4586-ADAD-53C837C563B6}" type="presOf" srcId="{E6C2044D-06D1-4B9C-8913-D96B90612E87}" destId="{57FDE1DF-E368-4302-8AF5-61C8010F8782}" srcOrd="0" destOrd="0" presId="urn:microsoft.com/office/officeart/2005/8/layout/arrow2"/>
    <dgm:cxn modelId="{F34571C2-62F8-47CD-93F1-BFAAD0E23139}" type="presOf" srcId="{728EA5EE-AF7A-4C17-ABA2-691DBA683A64}" destId="{799CA7DB-2E09-45A5-8F14-C40D359DD7DD}" srcOrd="0" destOrd="0" presId="urn:microsoft.com/office/officeart/2005/8/layout/arrow2"/>
    <dgm:cxn modelId="{EAD1D9C8-B39B-4822-8C8C-28BB349601FB}" srcId="{FCBEF5BD-1CD6-4CF0-913F-6695A8E777BF}" destId="{65A617AE-AC92-484F-BA4E-78D73C7E2348}" srcOrd="3" destOrd="0" parTransId="{B9E06684-5A28-427D-A6A2-8ACBC0751CFF}" sibTransId="{93D92E29-8568-4098-97A8-1644E301306A}"/>
    <dgm:cxn modelId="{A23EA8D4-F4F0-4E50-A6C0-5F5829C74467}" srcId="{E6C2044D-06D1-4B9C-8913-D96B90612E87}" destId="{FCBEF5BD-1CD6-4CF0-913F-6695A8E777BF}" srcOrd="2" destOrd="0" parTransId="{1669708D-AD5A-41DC-B4E4-1981E3FBDE10}" sibTransId="{69965F14-F783-4D06-AD40-1140F30E600D}"/>
    <dgm:cxn modelId="{04CA60D9-C5CA-46CB-B000-4A108185EF4A}" type="presOf" srcId="{6104F67C-0007-4FBB-9FD8-4E16C6E8377B}" destId="{799CA7DB-2E09-45A5-8F14-C40D359DD7DD}" srcOrd="0" destOrd="1" presId="urn:microsoft.com/office/officeart/2005/8/layout/arrow2"/>
    <dgm:cxn modelId="{AD86EEDC-CEE6-46F6-A2F7-D90160029050}" srcId="{FCBEF5BD-1CD6-4CF0-913F-6695A8E777BF}" destId="{F033E251-1CEC-4B88-B50C-436802BE42CD}" srcOrd="0" destOrd="0" parTransId="{AE6FEACE-04BE-452B-8C95-466280F4DA46}" sibTransId="{F8A0B1C9-EBFE-4C40-8192-703C5F00E3ED}"/>
    <dgm:cxn modelId="{064E06F3-8DAB-4A2A-A594-AE23830D99C2}" srcId="{E6C2044D-06D1-4B9C-8913-D96B90612E87}" destId="{728EA5EE-AF7A-4C17-ABA2-691DBA683A64}" srcOrd="0" destOrd="0" parTransId="{81A988FE-E76B-464F-810A-56928CA5E030}" sibTransId="{4217CD22-389C-42E6-A5CB-88516AA41601}"/>
    <dgm:cxn modelId="{1DBC3AE8-B373-4472-82F4-83EE334974CD}" type="presParOf" srcId="{57FDE1DF-E368-4302-8AF5-61C8010F8782}" destId="{EAAD981D-6A48-451E-AD7B-8DCF4ED49A12}" srcOrd="0" destOrd="0" presId="urn:microsoft.com/office/officeart/2005/8/layout/arrow2"/>
    <dgm:cxn modelId="{DFABA3AF-AB79-4A09-81DB-58CD7F8C91AD}" type="presParOf" srcId="{57FDE1DF-E368-4302-8AF5-61C8010F8782}" destId="{5F210D12-E678-4D78-8588-ACCF7AE1D875}" srcOrd="1" destOrd="0" presId="urn:microsoft.com/office/officeart/2005/8/layout/arrow2"/>
    <dgm:cxn modelId="{22B3F99E-0A3B-4480-9482-0018A29A041B}" type="presParOf" srcId="{5F210D12-E678-4D78-8588-ACCF7AE1D875}" destId="{85EE2FEF-0DE1-4322-AB4E-A08D718C84FA}" srcOrd="0" destOrd="0" presId="urn:microsoft.com/office/officeart/2005/8/layout/arrow2"/>
    <dgm:cxn modelId="{ED9D6C36-DDCE-42D0-82EC-27DCEB0C364D}" type="presParOf" srcId="{5F210D12-E678-4D78-8588-ACCF7AE1D875}" destId="{799CA7DB-2E09-45A5-8F14-C40D359DD7DD}" srcOrd="1" destOrd="0" presId="urn:microsoft.com/office/officeart/2005/8/layout/arrow2"/>
    <dgm:cxn modelId="{4CC08A74-54E4-4B09-9B5A-1721D1859A60}" type="presParOf" srcId="{5F210D12-E678-4D78-8588-ACCF7AE1D875}" destId="{6CB45ED9-4868-4F0B-BE5E-5740581F6FAF}" srcOrd="2" destOrd="0" presId="urn:microsoft.com/office/officeart/2005/8/layout/arrow2"/>
    <dgm:cxn modelId="{7CFD7091-BB4C-48C4-9E23-5FDFA3831D08}" type="presParOf" srcId="{5F210D12-E678-4D78-8588-ACCF7AE1D875}" destId="{C2ADEBE3-64D0-406F-B8B0-C00ADD50FB87}" srcOrd="3" destOrd="0" presId="urn:microsoft.com/office/officeart/2005/8/layout/arrow2"/>
    <dgm:cxn modelId="{6DBBC004-4667-4B6D-BD71-7CD7F0CDC79B}" type="presParOf" srcId="{5F210D12-E678-4D78-8588-ACCF7AE1D875}" destId="{067F4773-8F20-4CEF-B732-46B66242ACF8}" srcOrd="4" destOrd="0" presId="urn:microsoft.com/office/officeart/2005/8/layout/arrow2"/>
    <dgm:cxn modelId="{356BB7A5-2E9E-4B54-9319-F84C8C82F567}" type="presParOf" srcId="{5F210D12-E678-4D78-8588-ACCF7AE1D875}" destId="{19930391-EA62-4F9A-B35D-6B838024161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D981D-6A48-451E-AD7B-8DCF4ED49A12}">
      <dsp:nvSpPr>
        <dsp:cNvPr id="0" name=""/>
        <dsp:cNvSpPr/>
      </dsp:nvSpPr>
      <dsp:spPr>
        <a:xfrm>
          <a:off x="0" y="246062"/>
          <a:ext cx="8229600" cy="5143500"/>
        </a:xfrm>
        <a:prstGeom prst="swooshArrow">
          <a:avLst>
            <a:gd name="adj1" fmla="val 25000"/>
            <a:gd name="adj2" fmla="val 25000"/>
          </a:avLst>
        </a:prstGeom>
        <a:solidFill>
          <a:schemeClr val="accent5">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5EE2FEF-0DE1-4322-AB4E-A08D718C84FA}">
      <dsp:nvSpPr>
        <dsp:cNvPr id="0" name=""/>
        <dsp:cNvSpPr/>
      </dsp:nvSpPr>
      <dsp:spPr>
        <a:xfrm>
          <a:off x="1045159" y="3796106"/>
          <a:ext cx="213969" cy="213969"/>
        </a:xfrm>
        <a:prstGeom prst="ellipse">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9CA7DB-2E09-45A5-8F14-C40D359DD7DD}">
      <dsp:nvSpPr>
        <dsp:cNvPr id="0" name=""/>
        <dsp:cNvSpPr/>
      </dsp:nvSpPr>
      <dsp:spPr>
        <a:xfrm>
          <a:off x="1152144" y="4079178"/>
          <a:ext cx="1917496" cy="1004735"/>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378"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2">
                  <a:lumMod val="10000"/>
                </a:schemeClr>
              </a:solidFill>
            </a:rPr>
            <a:t>Is it a team?</a:t>
          </a:r>
        </a:p>
        <a:p>
          <a:pPr marL="114300" lvl="1" indent="-114300" algn="l" defTabSz="622300">
            <a:lnSpc>
              <a:spcPct val="90000"/>
            </a:lnSpc>
            <a:spcBef>
              <a:spcPct val="0"/>
            </a:spcBef>
            <a:spcAft>
              <a:spcPct val="15000"/>
            </a:spcAft>
            <a:buChar char="•"/>
          </a:pPr>
          <a:r>
            <a:rPr lang="en-US" sz="1400" b="1" kern="1200" dirty="0">
              <a:solidFill>
                <a:schemeClr val="bg2">
                  <a:lumMod val="10000"/>
                </a:schemeClr>
              </a:solidFill>
            </a:rPr>
            <a:t>Group?</a:t>
          </a:r>
        </a:p>
        <a:p>
          <a:pPr marL="114300" lvl="1" indent="-114300" algn="l" defTabSz="622300">
            <a:lnSpc>
              <a:spcPct val="90000"/>
            </a:lnSpc>
            <a:spcBef>
              <a:spcPct val="0"/>
            </a:spcBef>
            <a:spcAft>
              <a:spcPct val="15000"/>
            </a:spcAft>
            <a:buChar char="•"/>
          </a:pPr>
          <a:r>
            <a:rPr lang="en-US" sz="1400" b="1" kern="1200" dirty="0">
              <a:solidFill>
                <a:schemeClr val="bg2">
                  <a:lumMod val="10000"/>
                </a:schemeClr>
              </a:solidFill>
            </a:rPr>
            <a:t>Co-located individuals?</a:t>
          </a:r>
        </a:p>
        <a:p>
          <a:pPr marL="114300" lvl="1" indent="-114300" algn="l" defTabSz="622300">
            <a:lnSpc>
              <a:spcPct val="90000"/>
            </a:lnSpc>
            <a:spcBef>
              <a:spcPct val="0"/>
            </a:spcBef>
            <a:spcAft>
              <a:spcPct val="15000"/>
            </a:spcAft>
            <a:buChar char="•"/>
          </a:pPr>
          <a:r>
            <a:rPr lang="en-US" sz="1400" b="1" kern="1200" dirty="0">
              <a:solidFill>
                <a:schemeClr val="bg2">
                  <a:lumMod val="10000"/>
                </a:schemeClr>
              </a:solidFill>
            </a:rPr>
            <a:t>Status mob?</a:t>
          </a:r>
        </a:p>
      </dsp:txBody>
      <dsp:txXfrm>
        <a:off x="1152144" y="4079178"/>
        <a:ext cx="1917496" cy="1004735"/>
      </dsp:txXfrm>
    </dsp:sp>
    <dsp:sp modelId="{6CB45ED9-4868-4F0B-BE5E-5740581F6FAF}">
      <dsp:nvSpPr>
        <dsp:cNvPr id="0" name=""/>
        <dsp:cNvSpPr/>
      </dsp:nvSpPr>
      <dsp:spPr>
        <a:xfrm>
          <a:off x="2933852" y="2398102"/>
          <a:ext cx="386791" cy="386791"/>
        </a:xfrm>
        <a:prstGeom prst="ellipse">
          <a:avLst/>
        </a:prstGeom>
        <a:solidFill>
          <a:schemeClr val="accent5">
            <a:hueOff val="-918568"/>
            <a:satOff val="135"/>
            <a:lumOff val="-3236"/>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ADEBE3-64D0-406F-B8B0-C00ADD50FB87}">
      <dsp:nvSpPr>
        <dsp:cNvPr id="0" name=""/>
        <dsp:cNvSpPr/>
      </dsp:nvSpPr>
      <dsp:spPr>
        <a:xfrm>
          <a:off x="3127248" y="2147781"/>
          <a:ext cx="1975104" cy="279806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4953"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2">
                  <a:lumMod val="10000"/>
                </a:schemeClr>
              </a:solidFill>
            </a:rPr>
            <a:t>Is it successful?</a:t>
          </a:r>
          <a:br>
            <a:rPr lang="en-US" sz="1800" b="1" kern="1200" dirty="0">
              <a:solidFill>
                <a:schemeClr val="bg2">
                  <a:lumMod val="10000"/>
                </a:schemeClr>
              </a:solidFill>
            </a:rPr>
          </a:br>
          <a:br>
            <a:rPr lang="en-US" sz="1800" b="1" kern="1200" dirty="0">
              <a:solidFill>
                <a:schemeClr val="bg2">
                  <a:lumMod val="10000"/>
                </a:schemeClr>
              </a:solidFill>
            </a:rPr>
          </a:br>
          <a:endParaRPr lang="en-US" sz="1800" b="1" kern="1200" dirty="0">
            <a:solidFill>
              <a:schemeClr val="bg2">
                <a:lumMod val="10000"/>
              </a:schemeClr>
            </a:solidFill>
          </a:endParaRPr>
        </a:p>
        <a:p>
          <a:pPr marL="114300" lvl="1" indent="-114300" algn="l" defTabSz="622300">
            <a:lnSpc>
              <a:spcPct val="90000"/>
            </a:lnSpc>
            <a:spcBef>
              <a:spcPct val="0"/>
            </a:spcBef>
            <a:spcAft>
              <a:spcPct val="15000"/>
            </a:spcAft>
            <a:buChar char="•"/>
          </a:pPr>
          <a:r>
            <a:rPr lang="en-US" altLang="ja-JP" sz="1400" b="1" kern="1200">
              <a:solidFill>
                <a:schemeClr val="bg2">
                  <a:lumMod val="10000"/>
                </a:schemeClr>
              </a:solidFill>
              <a:ea typeface="ＭＳ Ｐゴシック" charset="-128"/>
            </a:rPr>
            <a:t>Produces what the customers want?</a:t>
          </a:r>
          <a:endParaRPr lang="en-US" sz="1400" b="1" kern="1200" dirty="0">
            <a:solidFill>
              <a:schemeClr val="bg2">
                <a:lumMod val="10000"/>
              </a:schemeClr>
            </a:solidFill>
          </a:endParaRPr>
        </a:p>
        <a:p>
          <a:pPr marL="114300" lvl="1" indent="-114300" algn="l" defTabSz="622300">
            <a:lnSpc>
              <a:spcPct val="90000"/>
            </a:lnSpc>
            <a:spcBef>
              <a:spcPct val="0"/>
            </a:spcBef>
            <a:spcAft>
              <a:spcPct val="15000"/>
            </a:spcAft>
            <a:buChar char="•"/>
          </a:pPr>
          <a:r>
            <a:rPr lang="en-US" altLang="ja-JP" sz="1400" b="1" kern="1200">
              <a:solidFill>
                <a:schemeClr val="bg2">
                  <a:lumMod val="10000"/>
                </a:schemeClr>
              </a:solidFill>
              <a:ea typeface="ＭＳ Ｐゴシック" charset="-128"/>
            </a:rPr>
            <a:t>Able to do it again and again; can take their methods and profitably apply them to other tasks?</a:t>
          </a:r>
          <a:endParaRPr lang="en-US" altLang="ja-JP" sz="1400" b="1" kern="1200" dirty="0">
            <a:solidFill>
              <a:schemeClr val="bg2">
                <a:lumMod val="10000"/>
              </a:schemeClr>
            </a:solidFill>
            <a:ea typeface="ＭＳ Ｐゴシック" charset="-128"/>
          </a:endParaRPr>
        </a:p>
        <a:p>
          <a:pPr marL="114300" lvl="1" indent="-114300" algn="l" defTabSz="622300">
            <a:lnSpc>
              <a:spcPct val="90000"/>
            </a:lnSpc>
            <a:spcBef>
              <a:spcPct val="0"/>
            </a:spcBef>
            <a:spcAft>
              <a:spcPct val="15000"/>
            </a:spcAft>
            <a:buChar char="•"/>
          </a:pPr>
          <a:r>
            <a:rPr lang="en-US" altLang="ja-JP" sz="1400" b="1" kern="1200">
              <a:solidFill>
                <a:schemeClr val="bg2">
                  <a:lumMod val="10000"/>
                </a:schemeClr>
              </a:solidFill>
              <a:ea typeface="ＭＳ Ｐゴシック" charset="-128"/>
            </a:rPr>
            <a:t>Does so in a way that makes the members of the team feel good?</a:t>
          </a:r>
          <a:endParaRPr lang="en-US" altLang="ja-JP" sz="1400" b="1" kern="1200" dirty="0">
            <a:solidFill>
              <a:schemeClr val="bg2">
                <a:lumMod val="10000"/>
              </a:schemeClr>
            </a:solidFill>
            <a:ea typeface="ＭＳ Ｐゴシック" charset="-128"/>
          </a:endParaRPr>
        </a:p>
      </dsp:txBody>
      <dsp:txXfrm>
        <a:off x="3127248" y="2147781"/>
        <a:ext cx="1975104" cy="2798064"/>
      </dsp:txXfrm>
    </dsp:sp>
    <dsp:sp modelId="{067F4773-8F20-4CEF-B732-46B66242ACF8}">
      <dsp:nvSpPr>
        <dsp:cNvPr id="0" name=""/>
        <dsp:cNvSpPr/>
      </dsp:nvSpPr>
      <dsp:spPr>
        <a:xfrm>
          <a:off x="5205222" y="1547367"/>
          <a:ext cx="534924" cy="534924"/>
        </a:xfrm>
        <a:prstGeom prst="ellipse">
          <a:avLst/>
        </a:prstGeom>
        <a:solidFill>
          <a:schemeClr val="accent5">
            <a:hueOff val="-1837137"/>
            <a:satOff val="270"/>
            <a:lumOff val="-6471"/>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9930391-EA62-4F9A-B35D-6B8380241613}">
      <dsp:nvSpPr>
        <dsp:cNvPr id="0" name=""/>
        <dsp:cNvSpPr/>
      </dsp:nvSpPr>
      <dsp:spPr>
        <a:xfrm>
          <a:off x="5472684" y="1814829"/>
          <a:ext cx="1975104" cy="3574732"/>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83445"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2">
                  <a:lumMod val="10000"/>
                </a:schemeClr>
              </a:solidFill>
            </a:rPr>
            <a:t>Right </a:t>
          </a:r>
          <a:r>
            <a:rPr lang="en-US" sz="1800" b="1" kern="1200">
              <a:solidFill>
                <a:schemeClr val="bg2">
                  <a:lumMod val="10000"/>
                </a:schemeClr>
              </a:solidFill>
            </a:rPr>
            <a:t>conditions?</a:t>
          </a:r>
          <a:br>
            <a:rPr lang="en-US" sz="1800" b="1" kern="1200">
              <a:solidFill>
                <a:schemeClr val="bg2">
                  <a:lumMod val="10000"/>
                </a:schemeClr>
              </a:solidFill>
            </a:rPr>
          </a:br>
          <a:endParaRPr lang="en-US" sz="1800" b="1" kern="1200" dirty="0">
            <a:solidFill>
              <a:schemeClr val="bg2">
                <a:lumMod val="10000"/>
              </a:schemeClr>
            </a:solidFill>
          </a:endParaRPr>
        </a:p>
        <a:p>
          <a:pPr marL="114300" lvl="1" indent="-114300" algn="l" defTabSz="622300">
            <a:lnSpc>
              <a:spcPct val="90000"/>
            </a:lnSpc>
            <a:spcBef>
              <a:spcPct val="0"/>
            </a:spcBef>
            <a:spcAft>
              <a:spcPct val="15000"/>
            </a:spcAft>
            <a:buChar char="•"/>
          </a:pPr>
          <a:r>
            <a:rPr lang="en-US" sz="1400" b="1" kern="1200" dirty="0">
              <a:solidFill>
                <a:schemeClr val="bg2">
                  <a:lumMod val="10000"/>
                </a:schemeClr>
              </a:solidFill>
            </a:rPr>
            <a:t>Right People</a:t>
          </a:r>
        </a:p>
        <a:p>
          <a:pPr marL="114300" lvl="1" indent="-114300" algn="l" defTabSz="622300">
            <a:lnSpc>
              <a:spcPct val="90000"/>
            </a:lnSpc>
            <a:spcBef>
              <a:spcPct val="0"/>
            </a:spcBef>
            <a:spcAft>
              <a:spcPct val="15000"/>
            </a:spcAft>
            <a:buChar char="•"/>
          </a:pPr>
          <a:r>
            <a:rPr lang="en-US" sz="1400" b="1" kern="1200">
              <a:solidFill>
                <a:schemeClr val="bg2">
                  <a:lumMod val="10000"/>
                </a:schemeClr>
              </a:solidFill>
            </a:rPr>
            <a:t>Enabling Structure</a:t>
          </a:r>
          <a:endParaRPr lang="en-US" sz="1400" b="1" kern="1200" dirty="0">
            <a:solidFill>
              <a:schemeClr val="bg2">
                <a:lumMod val="10000"/>
              </a:schemeClr>
            </a:solidFill>
          </a:endParaRPr>
        </a:p>
        <a:p>
          <a:pPr marL="114300" lvl="1" indent="-114300" algn="l" defTabSz="622300">
            <a:lnSpc>
              <a:spcPct val="90000"/>
            </a:lnSpc>
            <a:spcBef>
              <a:spcPct val="0"/>
            </a:spcBef>
            <a:spcAft>
              <a:spcPct val="15000"/>
            </a:spcAft>
            <a:buChar char="•"/>
          </a:pPr>
          <a:r>
            <a:rPr lang="en-US" sz="1400" b="1" kern="1200">
              <a:solidFill>
                <a:schemeClr val="bg2">
                  <a:lumMod val="10000"/>
                </a:schemeClr>
              </a:solidFill>
            </a:rPr>
            <a:t>Compelling Direction</a:t>
          </a:r>
          <a:endParaRPr lang="en-US" sz="1400" b="1" kern="1200" dirty="0">
            <a:solidFill>
              <a:schemeClr val="bg2">
                <a:lumMod val="10000"/>
              </a:schemeClr>
            </a:solidFill>
          </a:endParaRPr>
        </a:p>
        <a:p>
          <a:pPr marL="114300" lvl="1" indent="-114300" algn="l" defTabSz="622300">
            <a:lnSpc>
              <a:spcPct val="90000"/>
            </a:lnSpc>
            <a:spcBef>
              <a:spcPct val="0"/>
            </a:spcBef>
            <a:spcAft>
              <a:spcPct val="15000"/>
            </a:spcAft>
            <a:buChar char="•"/>
          </a:pPr>
          <a:r>
            <a:rPr lang="en-US" sz="1400" b="1" kern="1200" dirty="0">
              <a:solidFill>
                <a:schemeClr val="bg2">
                  <a:lumMod val="10000"/>
                </a:schemeClr>
              </a:solidFill>
            </a:rPr>
            <a:t>Supportive Organizational Context</a:t>
          </a:r>
        </a:p>
      </dsp:txBody>
      <dsp:txXfrm>
        <a:off x="5472684" y="1814829"/>
        <a:ext cx="1975104" cy="3574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CE115-B8C1-4B6E-B5B5-EA72DA944B38}">
      <dsp:nvSpPr>
        <dsp:cNvPr id="0" name=""/>
        <dsp:cNvSpPr/>
      </dsp:nvSpPr>
      <dsp:spPr>
        <a:xfrm>
          <a:off x="1895324" y="599869"/>
          <a:ext cx="123975" cy="543130"/>
        </a:xfrm>
        <a:custGeom>
          <a:avLst/>
          <a:gdLst/>
          <a:ahLst/>
          <a:cxnLst/>
          <a:rect l="0" t="0" r="0" b="0"/>
          <a:pathLst>
            <a:path>
              <a:moveTo>
                <a:pt x="123975" y="0"/>
              </a:moveTo>
              <a:lnTo>
                <a:pt x="123975" y="543130"/>
              </a:lnTo>
              <a:lnTo>
                <a:pt x="0" y="5431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34848-EB0E-49A4-9B42-C88011DBF79B}">
      <dsp:nvSpPr>
        <dsp:cNvPr id="0" name=""/>
        <dsp:cNvSpPr/>
      </dsp:nvSpPr>
      <dsp:spPr>
        <a:xfrm>
          <a:off x="2019300" y="599869"/>
          <a:ext cx="1428669" cy="1086261"/>
        </a:xfrm>
        <a:custGeom>
          <a:avLst/>
          <a:gdLst/>
          <a:ahLst/>
          <a:cxnLst/>
          <a:rect l="0" t="0" r="0" b="0"/>
          <a:pathLst>
            <a:path>
              <a:moveTo>
                <a:pt x="0" y="0"/>
              </a:moveTo>
              <a:lnTo>
                <a:pt x="0" y="962285"/>
              </a:lnTo>
              <a:lnTo>
                <a:pt x="1428669" y="962285"/>
              </a:lnTo>
              <a:lnTo>
                <a:pt x="1428669" y="10862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AEB226-6D41-4BAC-A6FB-FC648165ABDD}">
      <dsp:nvSpPr>
        <dsp:cNvPr id="0" name=""/>
        <dsp:cNvSpPr/>
      </dsp:nvSpPr>
      <dsp:spPr>
        <a:xfrm>
          <a:off x="1973580" y="599869"/>
          <a:ext cx="91440" cy="1086261"/>
        </a:xfrm>
        <a:custGeom>
          <a:avLst/>
          <a:gdLst/>
          <a:ahLst/>
          <a:cxnLst/>
          <a:rect l="0" t="0" r="0" b="0"/>
          <a:pathLst>
            <a:path>
              <a:moveTo>
                <a:pt x="45720" y="0"/>
              </a:moveTo>
              <a:lnTo>
                <a:pt x="45720" y="10862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E87AB-31B2-4A5F-88C3-F903A5F18AF0}">
      <dsp:nvSpPr>
        <dsp:cNvPr id="0" name=""/>
        <dsp:cNvSpPr/>
      </dsp:nvSpPr>
      <dsp:spPr>
        <a:xfrm>
          <a:off x="590630" y="599869"/>
          <a:ext cx="1428669" cy="1086261"/>
        </a:xfrm>
        <a:custGeom>
          <a:avLst/>
          <a:gdLst/>
          <a:ahLst/>
          <a:cxnLst/>
          <a:rect l="0" t="0" r="0" b="0"/>
          <a:pathLst>
            <a:path>
              <a:moveTo>
                <a:pt x="1428669" y="0"/>
              </a:moveTo>
              <a:lnTo>
                <a:pt x="1428669" y="962285"/>
              </a:lnTo>
              <a:lnTo>
                <a:pt x="0" y="962285"/>
              </a:lnTo>
              <a:lnTo>
                <a:pt x="0" y="10862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914F6C-9C27-4240-B926-E6AE02C558AF}">
      <dsp:nvSpPr>
        <dsp:cNvPr id="0" name=""/>
        <dsp:cNvSpPr/>
      </dsp:nvSpPr>
      <dsp:spPr>
        <a:xfrm>
          <a:off x="1428940" y="9510"/>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Boss</a:t>
          </a:r>
        </a:p>
      </dsp:txBody>
      <dsp:txXfrm>
        <a:off x="1428940" y="9510"/>
        <a:ext cx="1180718" cy="590359"/>
      </dsp:txXfrm>
    </dsp:sp>
    <dsp:sp modelId="{05F31D46-C359-41ED-B4B9-7523971C6522}">
      <dsp:nvSpPr>
        <dsp:cNvPr id="0" name=""/>
        <dsp:cNvSpPr/>
      </dsp:nvSpPr>
      <dsp:spPr>
        <a:xfrm>
          <a:off x="271" y="1686130"/>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Worker</a:t>
          </a:r>
        </a:p>
      </dsp:txBody>
      <dsp:txXfrm>
        <a:off x="271" y="1686130"/>
        <a:ext cx="1180718" cy="590359"/>
      </dsp:txXfrm>
    </dsp:sp>
    <dsp:sp modelId="{A3622FE3-0E8B-460A-88A9-30221C0B3385}">
      <dsp:nvSpPr>
        <dsp:cNvPr id="0" name=""/>
        <dsp:cNvSpPr/>
      </dsp:nvSpPr>
      <dsp:spPr>
        <a:xfrm>
          <a:off x="1428940" y="1686130"/>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Worker</a:t>
          </a:r>
        </a:p>
      </dsp:txBody>
      <dsp:txXfrm>
        <a:off x="1428940" y="1686130"/>
        <a:ext cx="1180718" cy="590359"/>
      </dsp:txXfrm>
    </dsp:sp>
    <dsp:sp modelId="{C0E37D17-78DD-48E2-9E93-D00311D03285}">
      <dsp:nvSpPr>
        <dsp:cNvPr id="0" name=""/>
        <dsp:cNvSpPr/>
      </dsp:nvSpPr>
      <dsp:spPr>
        <a:xfrm>
          <a:off x="2857610" y="1686130"/>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Worker</a:t>
          </a:r>
        </a:p>
      </dsp:txBody>
      <dsp:txXfrm>
        <a:off x="2857610" y="1686130"/>
        <a:ext cx="1180718" cy="590359"/>
      </dsp:txXfrm>
    </dsp:sp>
    <dsp:sp modelId="{12D51373-4990-4E67-9372-C27EE48DEB55}">
      <dsp:nvSpPr>
        <dsp:cNvPr id="0" name=""/>
        <dsp:cNvSpPr/>
      </dsp:nvSpPr>
      <dsp:spPr>
        <a:xfrm>
          <a:off x="714605" y="847820"/>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Sidekick</a:t>
          </a:r>
        </a:p>
      </dsp:txBody>
      <dsp:txXfrm>
        <a:off x="714605" y="847820"/>
        <a:ext cx="1180718" cy="590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EB7AA-4951-4D7E-8CB2-7253B0F0862A}">
      <dsp:nvSpPr>
        <dsp:cNvPr id="0" name=""/>
        <dsp:cNvSpPr/>
      </dsp:nvSpPr>
      <dsp:spPr>
        <a:xfrm>
          <a:off x="1687627" y="1381"/>
          <a:ext cx="968145" cy="6292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Member</a:t>
          </a:r>
        </a:p>
      </dsp:txBody>
      <dsp:txXfrm>
        <a:off x="1718347" y="32101"/>
        <a:ext cx="906705" cy="567854"/>
      </dsp:txXfrm>
    </dsp:sp>
    <dsp:sp modelId="{CD07EEB4-7B96-4033-AFA7-295CB5A45DF5}">
      <dsp:nvSpPr>
        <dsp:cNvPr id="0" name=""/>
        <dsp:cNvSpPr/>
      </dsp:nvSpPr>
      <dsp:spPr>
        <a:xfrm>
          <a:off x="915293" y="316028"/>
          <a:ext cx="2512812" cy="2512812"/>
        </a:xfrm>
        <a:custGeom>
          <a:avLst/>
          <a:gdLst/>
          <a:ahLst/>
          <a:cxnLst/>
          <a:rect l="0" t="0" r="0" b="0"/>
          <a:pathLst>
            <a:path>
              <a:moveTo>
                <a:pt x="1747118" y="99791"/>
              </a:moveTo>
              <a:arcTo wR="1256406" hR="1256406" stAng="17579393" swAng="1959823"/>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4C7C40-B340-4D1A-8D1C-348E49096962}">
      <dsp:nvSpPr>
        <dsp:cNvPr id="0" name=""/>
        <dsp:cNvSpPr/>
      </dsp:nvSpPr>
      <dsp:spPr>
        <a:xfrm>
          <a:off x="2882540" y="869536"/>
          <a:ext cx="968145" cy="62929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Member</a:t>
          </a:r>
        </a:p>
      </dsp:txBody>
      <dsp:txXfrm>
        <a:off x="2913260" y="900256"/>
        <a:ext cx="906705" cy="567854"/>
      </dsp:txXfrm>
    </dsp:sp>
    <dsp:sp modelId="{12F6748C-41B1-4BB5-A4D5-C15FDB11A364}">
      <dsp:nvSpPr>
        <dsp:cNvPr id="0" name=""/>
        <dsp:cNvSpPr/>
      </dsp:nvSpPr>
      <dsp:spPr>
        <a:xfrm>
          <a:off x="915293" y="316028"/>
          <a:ext cx="2512812" cy="2512812"/>
        </a:xfrm>
        <a:custGeom>
          <a:avLst/>
          <a:gdLst/>
          <a:ahLst/>
          <a:cxnLst/>
          <a:rect l="0" t="0" r="0" b="0"/>
          <a:pathLst>
            <a:path>
              <a:moveTo>
                <a:pt x="2511099" y="1190829"/>
              </a:moveTo>
              <a:arcTo wR="1256406" hR="1256406" stAng="21420489" swAng="2194985"/>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64AFBC-21B8-40E2-82E8-0D77B74EC716}">
      <dsp:nvSpPr>
        <dsp:cNvPr id="0" name=""/>
        <dsp:cNvSpPr/>
      </dsp:nvSpPr>
      <dsp:spPr>
        <a:xfrm>
          <a:off x="2426124" y="2274241"/>
          <a:ext cx="968145" cy="62929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Member</a:t>
          </a:r>
        </a:p>
      </dsp:txBody>
      <dsp:txXfrm>
        <a:off x="2456844" y="2304961"/>
        <a:ext cx="906705" cy="567854"/>
      </dsp:txXfrm>
    </dsp:sp>
    <dsp:sp modelId="{43924552-0ECC-4CD8-9A34-56A8BC8228C4}">
      <dsp:nvSpPr>
        <dsp:cNvPr id="0" name=""/>
        <dsp:cNvSpPr/>
      </dsp:nvSpPr>
      <dsp:spPr>
        <a:xfrm>
          <a:off x="915293" y="316028"/>
          <a:ext cx="2512812" cy="2512812"/>
        </a:xfrm>
        <a:custGeom>
          <a:avLst/>
          <a:gdLst/>
          <a:ahLst/>
          <a:cxnLst/>
          <a:rect l="0" t="0" r="0" b="0"/>
          <a:pathLst>
            <a:path>
              <a:moveTo>
                <a:pt x="1505845" y="2487802"/>
              </a:moveTo>
              <a:arcTo wR="1256406" hR="1256406" stAng="4712926" swAng="1374148"/>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32358B-AE99-4CFA-A7EB-9252CF978FB7}">
      <dsp:nvSpPr>
        <dsp:cNvPr id="0" name=""/>
        <dsp:cNvSpPr/>
      </dsp:nvSpPr>
      <dsp:spPr>
        <a:xfrm>
          <a:off x="949130" y="2274241"/>
          <a:ext cx="968145" cy="62929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Member</a:t>
          </a:r>
        </a:p>
      </dsp:txBody>
      <dsp:txXfrm>
        <a:off x="979850" y="2304961"/>
        <a:ext cx="906705" cy="567854"/>
      </dsp:txXfrm>
    </dsp:sp>
    <dsp:sp modelId="{807C9A18-6ECC-4AEC-B723-125E365464F2}">
      <dsp:nvSpPr>
        <dsp:cNvPr id="0" name=""/>
        <dsp:cNvSpPr/>
      </dsp:nvSpPr>
      <dsp:spPr>
        <a:xfrm>
          <a:off x="915293" y="316028"/>
          <a:ext cx="2512812" cy="2512812"/>
        </a:xfrm>
        <a:custGeom>
          <a:avLst/>
          <a:gdLst/>
          <a:ahLst/>
          <a:cxnLst/>
          <a:rect l="0" t="0" r="0" b="0"/>
          <a:pathLst>
            <a:path>
              <a:moveTo>
                <a:pt x="209812" y="1951530"/>
              </a:moveTo>
              <a:arcTo wR="1256406" hR="1256406" stAng="8784526" swAng="2194985"/>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C91007-649B-46DE-ADBB-B6C664056DCC}">
      <dsp:nvSpPr>
        <dsp:cNvPr id="0" name=""/>
        <dsp:cNvSpPr/>
      </dsp:nvSpPr>
      <dsp:spPr>
        <a:xfrm>
          <a:off x="492714" y="869536"/>
          <a:ext cx="968145" cy="62929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Member</a:t>
          </a:r>
        </a:p>
      </dsp:txBody>
      <dsp:txXfrm>
        <a:off x="523434" y="900256"/>
        <a:ext cx="906705" cy="567854"/>
      </dsp:txXfrm>
    </dsp:sp>
    <dsp:sp modelId="{658658B9-8158-4757-9F05-73471AF5A3BC}">
      <dsp:nvSpPr>
        <dsp:cNvPr id="0" name=""/>
        <dsp:cNvSpPr/>
      </dsp:nvSpPr>
      <dsp:spPr>
        <a:xfrm>
          <a:off x="915293" y="316028"/>
          <a:ext cx="2512812" cy="2512812"/>
        </a:xfrm>
        <a:custGeom>
          <a:avLst/>
          <a:gdLst/>
          <a:ahLst/>
          <a:cxnLst/>
          <a:rect l="0" t="0" r="0" b="0"/>
          <a:pathLst>
            <a:path>
              <a:moveTo>
                <a:pt x="219064" y="547548"/>
              </a:moveTo>
              <a:arcTo wR="1256406" hR="1256406" stAng="12860784" swAng="1959823"/>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89632-34D5-4244-9807-E53D4B5B75B7}">
      <dsp:nvSpPr>
        <dsp:cNvPr id="0" name=""/>
        <dsp:cNvSpPr/>
      </dsp:nvSpPr>
      <dsp:spPr>
        <a:xfrm>
          <a:off x="399" y="0"/>
          <a:ext cx="1039936" cy="1803400"/>
        </a:xfrm>
        <a:prstGeom prst="roundRect">
          <a:avLst>
            <a:gd name="adj" fmla="val 1000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Intake</a:t>
          </a:r>
        </a:p>
      </dsp:txBody>
      <dsp:txXfrm>
        <a:off x="399" y="0"/>
        <a:ext cx="1039936" cy="541020"/>
      </dsp:txXfrm>
    </dsp:sp>
    <dsp:sp modelId="{45F7BBC2-3775-41A0-B326-053DB23453D1}">
      <dsp:nvSpPr>
        <dsp:cNvPr id="0" name=""/>
        <dsp:cNvSpPr/>
      </dsp:nvSpPr>
      <dsp:spPr>
        <a:xfrm>
          <a:off x="104393" y="541548"/>
          <a:ext cx="831949" cy="543749"/>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John</a:t>
          </a:r>
        </a:p>
      </dsp:txBody>
      <dsp:txXfrm>
        <a:off x="120319" y="557474"/>
        <a:ext cx="800097" cy="511897"/>
      </dsp:txXfrm>
    </dsp:sp>
    <dsp:sp modelId="{16F48DE9-E95A-4FEC-9930-F02CD126F2AF}">
      <dsp:nvSpPr>
        <dsp:cNvPr id="0" name=""/>
        <dsp:cNvSpPr/>
      </dsp:nvSpPr>
      <dsp:spPr>
        <a:xfrm>
          <a:off x="104393" y="1168951"/>
          <a:ext cx="831949" cy="543749"/>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Beth</a:t>
          </a:r>
        </a:p>
      </dsp:txBody>
      <dsp:txXfrm>
        <a:off x="120319" y="1184877"/>
        <a:ext cx="800097" cy="511897"/>
      </dsp:txXfrm>
    </dsp:sp>
    <dsp:sp modelId="{4D752E6F-D259-417B-9994-D122DA016C18}">
      <dsp:nvSpPr>
        <dsp:cNvPr id="0" name=""/>
        <dsp:cNvSpPr/>
      </dsp:nvSpPr>
      <dsp:spPr>
        <a:xfrm>
          <a:off x="1118331" y="0"/>
          <a:ext cx="1039936" cy="1803400"/>
        </a:xfrm>
        <a:prstGeom prst="roundRect">
          <a:avLst>
            <a:gd name="adj" fmla="val 1000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Triage</a:t>
          </a:r>
        </a:p>
      </dsp:txBody>
      <dsp:txXfrm>
        <a:off x="1118331" y="0"/>
        <a:ext cx="1039936" cy="541020"/>
      </dsp:txXfrm>
    </dsp:sp>
    <dsp:sp modelId="{2066AC1C-1F23-4A86-B5C5-F1818A9EFB83}">
      <dsp:nvSpPr>
        <dsp:cNvPr id="0" name=""/>
        <dsp:cNvSpPr/>
      </dsp:nvSpPr>
      <dsp:spPr>
        <a:xfrm>
          <a:off x="1222325" y="541548"/>
          <a:ext cx="831949" cy="543749"/>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Joan</a:t>
          </a:r>
        </a:p>
      </dsp:txBody>
      <dsp:txXfrm>
        <a:off x="1238251" y="557474"/>
        <a:ext cx="800097" cy="511897"/>
      </dsp:txXfrm>
    </dsp:sp>
    <dsp:sp modelId="{06D900B5-8291-43B0-B4F6-7268C2458B4C}">
      <dsp:nvSpPr>
        <dsp:cNvPr id="0" name=""/>
        <dsp:cNvSpPr/>
      </dsp:nvSpPr>
      <dsp:spPr>
        <a:xfrm>
          <a:off x="1222325" y="1168951"/>
          <a:ext cx="831949" cy="543749"/>
        </a:xfrm>
        <a:prstGeom prst="roundRect">
          <a:avLst>
            <a:gd name="adj" fmla="val 10000"/>
          </a:avLst>
        </a:prstGeom>
        <a:solidFill>
          <a:schemeClr val="bg1">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Ron</a:t>
          </a:r>
        </a:p>
      </dsp:txBody>
      <dsp:txXfrm>
        <a:off x="1238251" y="1184877"/>
        <a:ext cx="800097" cy="511897"/>
      </dsp:txXfrm>
    </dsp:sp>
    <dsp:sp modelId="{F0A7BA0A-3B7E-4B74-833B-B888F9C2BCA7}">
      <dsp:nvSpPr>
        <dsp:cNvPr id="0" name=""/>
        <dsp:cNvSpPr/>
      </dsp:nvSpPr>
      <dsp:spPr>
        <a:xfrm>
          <a:off x="2236263" y="0"/>
          <a:ext cx="1039936" cy="1803400"/>
        </a:xfrm>
        <a:prstGeom prst="roundRect">
          <a:avLst>
            <a:gd name="adj" fmla="val 1000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Tx</a:t>
          </a:r>
          <a:endParaRPr lang="en-US" sz="2600" kern="1200" dirty="0"/>
        </a:p>
      </dsp:txBody>
      <dsp:txXfrm>
        <a:off x="2236263" y="0"/>
        <a:ext cx="1039936" cy="541020"/>
      </dsp:txXfrm>
    </dsp:sp>
    <dsp:sp modelId="{CEEC5D7C-B3F7-4A09-B8F2-6C2B5007A450}">
      <dsp:nvSpPr>
        <dsp:cNvPr id="0" name=""/>
        <dsp:cNvSpPr/>
      </dsp:nvSpPr>
      <dsp:spPr>
        <a:xfrm>
          <a:off x="2340257" y="541548"/>
          <a:ext cx="831949" cy="543749"/>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Cheryl</a:t>
          </a:r>
        </a:p>
      </dsp:txBody>
      <dsp:txXfrm>
        <a:off x="2356183" y="557474"/>
        <a:ext cx="800097" cy="511897"/>
      </dsp:txXfrm>
    </dsp:sp>
    <dsp:sp modelId="{C1E7F29D-DAC6-4BD8-94D7-B10477D3BC62}">
      <dsp:nvSpPr>
        <dsp:cNvPr id="0" name=""/>
        <dsp:cNvSpPr/>
      </dsp:nvSpPr>
      <dsp:spPr>
        <a:xfrm>
          <a:off x="2340257" y="1168951"/>
          <a:ext cx="831949" cy="543749"/>
        </a:xfrm>
        <a:prstGeom prst="roundRect">
          <a:avLst>
            <a:gd name="adj" fmla="val 10000"/>
          </a:avLst>
        </a:prstGeom>
        <a:solidFill>
          <a:srgbClr val="7030A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err="1"/>
            <a:t>Steph</a:t>
          </a:r>
          <a:endParaRPr lang="en-US" sz="2200" kern="1200" dirty="0"/>
        </a:p>
      </dsp:txBody>
      <dsp:txXfrm>
        <a:off x="2356183" y="1184877"/>
        <a:ext cx="800097" cy="5118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232F7-5A8F-4AD9-94E6-06387E7E4363}">
      <dsp:nvSpPr>
        <dsp:cNvPr id="0" name=""/>
        <dsp:cNvSpPr/>
      </dsp:nvSpPr>
      <dsp:spPr>
        <a:xfrm>
          <a:off x="2271712" y="60920"/>
          <a:ext cx="2924175" cy="29241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Individual</a:t>
          </a:r>
        </a:p>
      </dsp:txBody>
      <dsp:txXfrm>
        <a:off x="2661602" y="572650"/>
        <a:ext cx="2144395" cy="1315878"/>
      </dsp:txXfrm>
    </dsp:sp>
    <dsp:sp modelId="{780A6CB3-2701-4FFE-8896-212FF7B7C14B}">
      <dsp:nvSpPr>
        <dsp:cNvPr id="0" name=""/>
        <dsp:cNvSpPr/>
      </dsp:nvSpPr>
      <dsp:spPr>
        <a:xfrm>
          <a:off x="3326852" y="1888529"/>
          <a:ext cx="2924175" cy="29241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a:t>Team</a:t>
          </a:r>
        </a:p>
      </dsp:txBody>
      <dsp:txXfrm>
        <a:off x="4221162" y="2643941"/>
        <a:ext cx="1754505" cy="1608296"/>
      </dsp:txXfrm>
    </dsp:sp>
    <dsp:sp modelId="{5C1DD1FE-CE88-4335-B08B-F78BA660A504}">
      <dsp:nvSpPr>
        <dsp:cNvPr id="0" name=""/>
        <dsp:cNvSpPr/>
      </dsp:nvSpPr>
      <dsp:spPr>
        <a:xfrm>
          <a:off x="1216572" y="1888529"/>
          <a:ext cx="2924175" cy="29241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Workgroup</a:t>
          </a:r>
        </a:p>
      </dsp:txBody>
      <dsp:txXfrm>
        <a:off x="1491932" y="2643941"/>
        <a:ext cx="1754505" cy="16082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D981D-6A48-451E-AD7B-8DCF4ED49A12}">
      <dsp:nvSpPr>
        <dsp:cNvPr id="0" name=""/>
        <dsp:cNvSpPr/>
      </dsp:nvSpPr>
      <dsp:spPr>
        <a:xfrm>
          <a:off x="0" y="103187"/>
          <a:ext cx="7467600" cy="4667249"/>
        </a:xfrm>
        <a:prstGeom prst="swooshArrow">
          <a:avLst>
            <a:gd name="adj1" fmla="val 25000"/>
            <a:gd name="adj2" fmla="val 25000"/>
          </a:avLst>
        </a:prstGeom>
        <a:solidFill>
          <a:schemeClr val="accent5">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5EE2FEF-0DE1-4322-AB4E-A08D718C84FA}">
      <dsp:nvSpPr>
        <dsp:cNvPr id="0" name=""/>
        <dsp:cNvSpPr/>
      </dsp:nvSpPr>
      <dsp:spPr>
        <a:xfrm>
          <a:off x="948385" y="3324523"/>
          <a:ext cx="194157" cy="194157"/>
        </a:xfrm>
        <a:prstGeom prst="ellipse">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9CA7DB-2E09-45A5-8F14-C40D359DD7DD}">
      <dsp:nvSpPr>
        <dsp:cNvPr id="0" name=""/>
        <dsp:cNvSpPr/>
      </dsp:nvSpPr>
      <dsp:spPr>
        <a:xfrm>
          <a:off x="1045464" y="3581385"/>
          <a:ext cx="1739950" cy="91170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288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lumMod val="10000"/>
                </a:schemeClr>
              </a:solidFill>
            </a:rPr>
            <a:t>Is it a team?</a:t>
          </a: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Group?</a:t>
          </a: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Co-located individuals?</a:t>
          </a: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Status mob?</a:t>
          </a:r>
        </a:p>
      </dsp:txBody>
      <dsp:txXfrm>
        <a:off x="1045464" y="3581385"/>
        <a:ext cx="1739950" cy="911704"/>
      </dsp:txXfrm>
    </dsp:sp>
    <dsp:sp modelId="{6CB45ED9-4868-4F0B-BE5E-5740581F6FAF}">
      <dsp:nvSpPr>
        <dsp:cNvPr id="0" name=""/>
        <dsp:cNvSpPr/>
      </dsp:nvSpPr>
      <dsp:spPr>
        <a:xfrm>
          <a:off x="2662199" y="2055964"/>
          <a:ext cx="350977" cy="350977"/>
        </a:xfrm>
        <a:prstGeom prst="ellipse">
          <a:avLst/>
        </a:prstGeom>
        <a:solidFill>
          <a:schemeClr val="accent5">
            <a:hueOff val="-918568"/>
            <a:satOff val="135"/>
            <a:lumOff val="-3236"/>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ADEBE3-64D0-406F-B8B0-C00ADD50FB87}">
      <dsp:nvSpPr>
        <dsp:cNvPr id="0" name=""/>
        <dsp:cNvSpPr/>
      </dsp:nvSpPr>
      <dsp:spPr>
        <a:xfrm>
          <a:off x="2837688" y="1828821"/>
          <a:ext cx="1792224" cy="253898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85976"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lumMod val="10000"/>
                </a:schemeClr>
              </a:solidFill>
            </a:rPr>
            <a:t>Is it successful?</a:t>
          </a:r>
          <a:br>
            <a:rPr lang="en-US" sz="1600" b="1" kern="1200" dirty="0">
              <a:solidFill>
                <a:schemeClr val="bg2">
                  <a:lumMod val="10000"/>
                </a:schemeClr>
              </a:solidFill>
            </a:rPr>
          </a:br>
          <a:br>
            <a:rPr lang="en-US" sz="1600" b="1" kern="1200" dirty="0">
              <a:solidFill>
                <a:schemeClr val="bg2">
                  <a:lumMod val="10000"/>
                </a:schemeClr>
              </a:solidFill>
            </a:rPr>
          </a:br>
          <a:endParaRPr lang="en-US" sz="16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altLang="ja-JP" sz="1200" b="1" kern="1200">
              <a:solidFill>
                <a:schemeClr val="bg2">
                  <a:lumMod val="10000"/>
                </a:schemeClr>
              </a:solidFill>
              <a:ea typeface="ＭＳ Ｐゴシック" charset="-128"/>
            </a:rPr>
            <a:t>Produces what the customers want?</a:t>
          </a:r>
          <a:endParaRPr lang="en-US" sz="12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altLang="ja-JP" sz="1200" b="1" kern="1200">
              <a:solidFill>
                <a:schemeClr val="bg2">
                  <a:lumMod val="10000"/>
                </a:schemeClr>
              </a:solidFill>
              <a:ea typeface="ＭＳ Ｐゴシック" charset="-128"/>
            </a:rPr>
            <a:t>Able to do it again and again; can take their methods and profitably apply them to other tasks?</a:t>
          </a:r>
          <a:endParaRPr lang="en-US" altLang="ja-JP" sz="1200" b="1" kern="1200" dirty="0">
            <a:solidFill>
              <a:schemeClr val="bg2">
                <a:lumMod val="10000"/>
              </a:schemeClr>
            </a:solidFill>
            <a:ea typeface="ＭＳ Ｐゴシック" charset="-128"/>
          </a:endParaRPr>
        </a:p>
        <a:p>
          <a:pPr marL="114300" lvl="1" indent="-114300" algn="l" defTabSz="533400">
            <a:lnSpc>
              <a:spcPct val="90000"/>
            </a:lnSpc>
            <a:spcBef>
              <a:spcPct val="0"/>
            </a:spcBef>
            <a:spcAft>
              <a:spcPct val="15000"/>
            </a:spcAft>
            <a:buChar char="•"/>
          </a:pPr>
          <a:r>
            <a:rPr lang="en-US" altLang="ja-JP" sz="1200" b="1" kern="1200">
              <a:solidFill>
                <a:schemeClr val="bg2">
                  <a:lumMod val="10000"/>
                </a:schemeClr>
              </a:solidFill>
              <a:ea typeface="ＭＳ Ｐゴシック" charset="-128"/>
            </a:rPr>
            <a:t>Does so in a way that makes the members of the team feel good?</a:t>
          </a:r>
          <a:endParaRPr lang="en-US" altLang="ja-JP" sz="1200" b="1" kern="1200" dirty="0">
            <a:solidFill>
              <a:schemeClr val="bg2">
                <a:lumMod val="10000"/>
              </a:schemeClr>
            </a:solidFill>
            <a:ea typeface="ＭＳ Ｐゴシック" charset="-128"/>
          </a:endParaRPr>
        </a:p>
      </dsp:txBody>
      <dsp:txXfrm>
        <a:off x="2837688" y="1828821"/>
        <a:ext cx="1792224" cy="2538984"/>
      </dsp:txXfrm>
    </dsp:sp>
    <dsp:sp modelId="{067F4773-8F20-4CEF-B732-46B66242ACF8}">
      <dsp:nvSpPr>
        <dsp:cNvPr id="0" name=""/>
        <dsp:cNvSpPr/>
      </dsp:nvSpPr>
      <dsp:spPr>
        <a:xfrm>
          <a:off x="4723257" y="1284001"/>
          <a:ext cx="485394" cy="485394"/>
        </a:xfrm>
        <a:prstGeom prst="ellipse">
          <a:avLst/>
        </a:prstGeom>
        <a:solidFill>
          <a:schemeClr val="accent5">
            <a:hueOff val="-1837137"/>
            <a:satOff val="270"/>
            <a:lumOff val="-6471"/>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9930391-EA62-4F9A-B35D-6B8380241613}">
      <dsp:nvSpPr>
        <dsp:cNvPr id="0" name=""/>
        <dsp:cNvSpPr/>
      </dsp:nvSpPr>
      <dsp:spPr>
        <a:xfrm>
          <a:off x="4965954" y="1526698"/>
          <a:ext cx="1792224" cy="3243738"/>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720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lumMod val="10000"/>
                </a:schemeClr>
              </a:solidFill>
            </a:rPr>
            <a:t>Right </a:t>
          </a:r>
          <a:r>
            <a:rPr lang="en-US" sz="1600" b="1" kern="1200">
              <a:solidFill>
                <a:schemeClr val="bg2">
                  <a:lumMod val="10000"/>
                </a:schemeClr>
              </a:solidFill>
            </a:rPr>
            <a:t>conditions?</a:t>
          </a:r>
          <a:br>
            <a:rPr lang="en-US" sz="1600" b="1" kern="1200">
              <a:solidFill>
                <a:schemeClr val="bg2">
                  <a:lumMod val="10000"/>
                </a:schemeClr>
              </a:solidFill>
            </a:rPr>
          </a:br>
          <a:endParaRPr lang="en-US" sz="16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Right People</a:t>
          </a:r>
        </a:p>
        <a:p>
          <a:pPr marL="114300" lvl="1" indent="-114300" algn="l" defTabSz="533400">
            <a:lnSpc>
              <a:spcPct val="90000"/>
            </a:lnSpc>
            <a:spcBef>
              <a:spcPct val="0"/>
            </a:spcBef>
            <a:spcAft>
              <a:spcPct val="15000"/>
            </a:spcAft>
            <a:buChar char="•"/>
          </a:pPr>
          <a:r>
            <a:rPr lang="en-US" sz="1200" b="1" kern="1200">
              <a:solidFill>
                <a:schemeClr val="bg2">
                  <a:lumMod val="10000"/>
                </a:schemeClr>
              </a:solidFill>
            </a:rPr>
            <a:t>Enabling Structure</a:t>
          </a:r>
          <a:endParaRPr lang="en-US" sz="12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sz="1200" b="1" kern="1200">
              <a:solidFill>
                <a:schemeClr val="bg2">
                  <a:lumMod val="10000"/>
                </a:schemeClr>
              </a:solidFill>
            </a:rPr>
            <a:t>Compelling Direction</a:t>
          </a:r>
          <a:endParaRPr lang="en-US" sz="12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Supportive Organizational Context</a:t>
          </a:r>
        </a:p>
      </dsp:txBody>
      <dsp:txXfrm>
        <a:off x="4965954" y="1526698"/>
        <a:ext cx="1792224" cy="32437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D981D-6A48-451E-AD7B-8DCF4ED49A12}">
      <dsp:nvSpPr>
        <dsp:cNvPr id="0" name=""/>
        <dsp:cNvSpPr/>
      </dsp:nvSpPr>
      <dsp:spPr>
        <a:xfrm>
          <a:off x="0" y="103187"/>
          <a:ext cx="7467600" cy="4667249"/>
        </a:xfrm>
        <a:prstGeom prst="swooshArrow">
          <a:avLst>
            <a:gd name="adj1" fmla="val 25000"/>
            <a:gd name="adj2" fmla="val 25000"/>
          </a:avLst>
        </a:prstGeom>
        <a:solidFill>
          <a:schemeClr val="accent5">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5EE2FEF-0DE1-4322-AB4E-A08D718C84FA}">
      <dsp:nvSpPr>
        <dsp:cNvPr id="0" name=""/>
        <dsp:cNvSpPr/>
      </dsp:nvSpPr>
      <dsp:spPr>
        <a:xfrm>
          <a:off x="948385" y="3324523"/>
          <a:ext cx="194157" cy="194157"/>
        </a:xfrm>
        <a:prstGeom prst="ellipse">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9CA7DB-2E09-45A5-8F14-C40D359DD7DD}">
      <dsp:nvSpPr>
        <dsp:cNvPr id="0" name=""/>
        <dsp:cNvSpPr/>
      </dsp:nvSpPr>
      <dsp:spPr>
        <a:xfrm>
          <a:off x="1045464" y="3581385"/>
          <a:ext cx="1739950" cy="91170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288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lumMod val="10000"/>
                </a:schemeClr>
              </a:solidFill>
            </a:rPr>
            <a:t>Is it a team?</a:t>
          </a: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Group?</a:t>
          </a: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Co-located individuals?</a:t>
          </a: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Status mob?</a:t>
          </a:r>
        </a:p>
      </dsp:txBody>
      <dsp:txXfrm>
        <a:off x="1045464" y="3581385"/>
        <a:ext cx="1739950" cy="911704"/>
      </dsp:txXfrm>
    </dsp:sp>
    <dsp:sp modelId="{6CB45ED9-4868-4F0B-BE5E-5740581F6FAF}">
      <dsp:nvSpPr>
        <dsp:cNvPr id="0" name=""/>
        <dsp:cNvSpPr/>
      </dsp:nvSpPr>
      <dsp:spPr>
        <a:xfrm>
          <a:off x="2662199" y="2055964"/>
          <a:ext cx="350977" cy="350977"/>
        </a:xfrm>
        <a:prstGeom prst="ellipse">
          <a:avLst/>
        </a:prstGeom>
        <a:solidFill>
          <a:schemeClr val="accent5">
            <a:hueOff val="-918568"/>
            <a:satOff val="135"/>
            <a:lumOff val="-3236"/>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ADEBE3-64D0-406F-B8B0-C00ADD50FB87}">
      <dsp:nvSpPr>
        <dsp:cNvPr id="0" name=""/>
        <dsp:cNvSpPr/>
      </dsp:nvSpPr>
      <dsp:spPr>
        <a:xfrm>
          <a:off x="2837688" y="1828821"/>
          <a:ext cx="1792224" cy="253898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85976"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lumMod val="10000"/>
                </a:schemeClr>
              </a:solidFill>
            </a:rPr>
            <a:t>Is it successful?</a:t>
          </a:r>
          <a:br>
            <a:rPr lang="en-US" sz="1600" b="1" kern="1200" dirty="0">
              <a:solidFill>
                <a:schemeClr val="bg2">
                  <a:lumMod val="10000"/>
                </a:schemeClr>
              </a:solidFill>
            </a:rPr>
          </a:br>
          <a:br>
            <a:rPr lang="en-US" sz="1600" b="1" kern="1200" dirty="0">
              <a:solidFill>
                <a:schemeClr val="bg2">
                  <a:lumMod val="10000"/>
                </a:schemeClr>
              </a:solidFill>
            </a:rPr>
          </a:br>
          <a:endParaRPr lang="en-US" sz="16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altLang="ja-JP" sz="1200" b="1" kern="1200">
              <a:solidFill>
                <a:schemeClr val="bg2">
                  <a:lumMod val="10000"/>
                </a:schemeClr>
              </a:solidFill>
              <a:ea typeface="ＭＳ Ｐゴシック" charset="-128"/>
            </a:rPr>
            <a:t>Produces what the customers want?</a:t>
          </a:r>
          <a:endParaRPr lang="en-US" sz="12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altLang="ja-JP" sz="1200" b="1" kern="1200">
              <a:solidFill>
                <a:schemeClr val="bg2">
                  <a:lumMod val="10000"/>
                </a:schemeClr>
              </a:solidFill>
              <a:ea typeface="ＭＳ Ｐゴシック" charset="-128"/>
            </a:rPr>
            <a:t>Able to do it again and again; can take their methods and profitably apply them to other tasks?</a:t>
          </a:r>
          <a:endParaRPr lang="en-US" altLang="ja-JP" sz="1200" b="1" kern="1200" dirty="0">
            <a:solidFill>
              <a:schemeClr val="bg2">
                <a:lumMod val="10000"/>
              </a:schemeClr>
            </a:solidFill>
            <a:ea typeface="ＭＳ Ｐゴシック" charset="-128"/>
          </a:endParaRPr>
        </a:p>
        <a:p>
          <a:pPr marL="114300" lvl="1" indent="-114300" algn="l" defTabSz="533400">
            <a:lnSpc>
              <a:spcPct val="90000"/>
            </a:lnSpc>
            <a:spcBef>
              <a:spcPct val="0"/>
            </a:spcBef>
            <a:spcAft>
              <a:spcPct val="15000"/>
            </a:spcAft>
            <a:buChar char="•"/>
          </a:pPr>
          <a:r>
            <a:rPr lang="en-US" altLang="ja-JP" sz="1200" b="1" kern="1200">
              <a:solidFill>
                <a:schemeClr val="bg2">
                  <a:lumMod val="10000"/>
                </a:schemeClr>
              </a:solidFill>
              <a:ea typeface="ＭＳ Ｐゴシック" charset="-128"/>
            </a:rPr>
            <a:t>Does so in a way that makes the members of the team feel good?</a:t>
          </a:r>
          <a:endParaRPr lang="en-US" altLang="ja-JP" sz="1200" b="1" kern="1200" dirty="0">
            <a:solidFill>
              <a:schemeClr val="bg2">
                <a:lumMod val="10000"/>
              </a:schemeClr>
            </a:solidFill>
            <a:ea typeface="ＭＳ Ｐゴシック" charset="-128"/>
          </a:endParaRPr>
        </a:p>
      </dsp:txBody>
      <dsp:txXfrm>
        <a:off x="2837688" y="1828821"/>
        <a:ext cx="1792224" cy="2538984"/>
      </dsp:txXfrm>
    </dsp:sp>
    <dsp:sp modelId="{067F4773-8F20-4CEF-B732-46B66242ACF8}">
      <dsp:nvSpPr>
        <dsp:cNvPr id="0" name=""/>
        <dsp:cNvSpPr/>
      </dsp:nvSpPr>
      <dsp:spPr>
        <a:xfrm>
          <a:off x="4723257" y="1284001"/>
          <a:ext cx="485394" cy="485394"/>
        </a:xfrm>
        <a:prstGeom prst="ellipse">
          <a:avLst/>
        </a:prstGeom>
        <a:solidFill>
          <a:schemeClr val="accent5">
            <a:hueOff val="-1837137"/>
            <a:satOff val="270"/>
            <a:lumOff val="-6471"/>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9930391-EA62-4F9A-B35D-6B8380241613}">
      <dsp:nvSpPr>
        <dsp:cNvPr id="0" name=""/>
        <dsp:cNvSpPr/>
      </dsp:nvSpPr>
      <dsp:spPr>
        <a:xfrm>
          <a:off x="4965954" y="1526698"/>
          <a:ext cx="1792224" cy="3243738"/>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720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lumMod val="10000"/>
                </a:schemeClr>
              </a:solidFill>
            </a:rPr>
            <a:t>Right </a:t>
          </a:r>
          <a:r>
            <a:rPr lang="en-US" sz="1600" b="1" kern="1200">
              <a:solidFill>
                <a:schemeClr val="bg2">
                  <a:lumMod val="10000"/>
                </a:schemeClr>
              </a:solidFill>
            </a:rPr>
            <a:t>conditions?</a:t>
          </a:r>
          <a:br>
            <a:rPr lang="en-US" sz="1600" b="1" kern="1200">
              <a:solidFill>
                <a:schemeClr val="bg2">
                  <a:lumMod val="10000"/>
                </a:schemeClr>
              </a:solidFill>
            </a:rPr>
          </a:br>
          <a:endParaRPr lang="en-US" sz="16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Right People</a:t>
          </a:r>
        </a:p>
        <a:p>
          <a:pPr marL="114300" lvl="1" indent="-114300" algn="l" defTabSz="533400">
            <a:lnSpc>
              <a:spcPct val="90000"/>
            </a:lnSpc>
            <a:spcBef>
              <a:spcPct val="0"/>
            </a:spcBef>
            <a:spcAft>
              <a:spcPct val="15000"/>
            </a:spcAft>
            <a:buChar char="•"/>
          </a:pPr>
          <a:r>
            <a:rPr lang="en-US" sz="1200" b="1" kern="1200">
              <a:solidFill>
                <a:schemeClr val="bg2">
                  <a:lumMod val="10000"/>
                </a:schemeClr>
              </a:solidFill>
            </a:rPr>
            <a:t>Enabling Structure</a:t>
          </a:r>
          <a:endParaRPr lang="en-US" sz="12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sz="1200" b="1" kern="1200">
              <a:solidFill>
                <a:schemeClr val="bg2">
                  <a:lumMod val="10000"/>
                </a:schemeClr>
              </a:solidFill>
            </a:rPr>
            <a:t>Compelling Direction</a:t>
          </a:r>
          <a:endParaRPr lang="en-US" sz="12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Supportive Organizational Context</a:t>
          </a:r>
        </a:p>
      </dsp:txBody>
      <dsp:txXfrm>
        <a:off x="4965954" y="1526698"/>
        <a:ext cx="1792224" cy="32437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D981D-6A48-451E-AD7B-8DCF4ED49A12}">
      <dsp:nvSpPr>
        <dsp:cNvPr id="0" name=""/>
        <dsp:cNvSpPr/>
      </dsp:nvSpPr>
      <dsp:spPr>
        <a:xfrm>
          <a:off x="0" y="103187"/>
          <a:ext cx="7467600" cy="4667249"/>
        </a:xfrm>
        <a:prstGeom prst="swooshArrow">
          <a:avLst>
            <a:gd name="adj1" fmla="val 25000"/>
            <a:gd name="adj2" fmla="val 25000"/>
          </a:avLst>
        </a:prstGeom>
        <a:solidFill>
          <a:schemeClr val="accent5">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5EE2FEF-0DE1-4322-AB4E-A08D718C84FA}">
      <dsp:nvSpPr>
        <dsp:cNvPr id="0" name=""/>
        <dsp:cNvSpPr/>
      </dsp:nvSpPr>
      <dsp:spPr>
        <a:xfrm>
          <a:off x="948385" y="3324523"/>
          <a:ext cx="194157" cy="194157"/>
        </a:xfrm>
        <a:prstGeom prst="ellipse">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9CA7DB-2E09-45A5-8F14-C40D359DD7DD}">
      <dsp:nvSpPr>
        <dsp:cNvPr id="0" name=""/>
        <dsp:cNvSpPr/>
      </dsp:nvSpPr>
      <dsp:spPr>
        <a:xfrm>
          <a:off x="1045464" y="3581385"/>
          <a:ext cx="1739950" cy="91170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288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lumMod val="10000"/>
                </a:schemeClr>
              </a:solidFill>
            </a:rPr>
            <a:t>Is it a team?</a:t>
          </a: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Group?</a:t>
          </a: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Co-located individuals?</a:t>
          </a: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Status mob?</a:t>
          </a:r>
        </a:p>
      </dsp:txBody>
      <dsp:txXfrm>
        <a:off x="1045464" y="3581385"/>
        <a:ext cx="1739950" cy="911704"/>
      </dsp:txXfrm>
    </dsp:sp>
    <dsp:sp modelId="{6CB45ED9-4868-4F0B-BE5E-5740581F6FAF}">
      <dsp:nvSpPr>
        <dsp:cNvPr id="0" name=""/>
        <dsp:cNvSpPr/>
      </dsp:nvSpPr>
      <dsp:spPr>
        <a:xfrm>
          <a:off x="2662199" y="2055964"/>
          <a:ext cx="350977" cy="350977"/>
        </a:xfrm>
        <a:prstGeom prst="ellipse">
          <a:avLst/>
        </a:prstGeom>
        <a:solidFill>
          <a:schemeClr val="accent5">
            <a:hueOff val="-918568"/>
            <a:satOff val="135"/>
            <a:lumOff val="-3236"/>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ADEBE3-64D0-406F-B8B0-C00ADD50FB87}">
      <dsp:nvSpPr>
        <dsp:cNvPr id="0" name=""/>
        <dsp:cNvSpPr/>
      </dsp:nvSpPr>
      <dsp:spPr>
        <a:xfrm>
          <a:off x="2837688" y="1828821"/>
          <a:ext cx="1792224" cy="253898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85976"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lumMod val="10000"/>
                </a:schemeClr>
              </a:solidFill>
            </a:rPr>
            <a:t>Is it successful?</a:t>
          </a:r>
          <a:br>
            <a:rPr lang="en-US" sz="1600" b="1" kern="1200" dirty="0">
              <a:solidFill>
                <a:schemeClr val="bg2">
                  <a:lumMod val="10000"/>
                </a:schemeClr>
              </a:solidFill>
            </a:rPr>
          </a:br>
          <a:br>
            <a:rPr lang="en-US" sz="1600" b="1" kern="1200" dirty="0">
              <a:solidFill>
                <a:schemeClr val="bg2">
                  <a:lumMod val="10000"/>
                </a:schemeClr>
              </a:solidFill>
            </a:rPr>
          </a:br>
          <a:endParaRPr lang="en-US" sz="16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altLang="ja-JP" sz="1200" b="1" kern="1200">
              <a:solidFill>
                <a:schemeClr val="bg2">
                  <a:lumMod val="10000"/>
                </a:schemeClr>
              </a:solidFill>
              <a:ea typeface="ＭＳ Ｐゴシック" charset="-128"/>
            </a:rPr>
            <a:t>Produces what the customers want?</a:t>
          </a:r>
          <a:endParaRPr lang="en-US" sz="12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altLang="ja-JP" sz="1200" b="1" kern="1200">
              <a:solidFill>
                <a:schemeClr val="bg2">
                  <a:lumMod val="10000"/>
                </a:schemeClr>
              </a:solidFill>
              <a:ea typeface="ＭＳ Ｐゴシック" charset="-128"/>
            </a:rPr>
            <a:t>Able to do it again and again; can take their methods and profitably apply them to other tasks?</a:t>
          </a:r>
          <a:endParaRPr lang="en-US" altLang="ja-JP" sz="1200" b="1" kern="1200" dirty="0">
            <a:solidFill>
              <a:schemeClr val="bg2">
                <a:lumMod val="10000"/>
              </a:schemeClr>
            </a:solidFill>
            <a:ea typeface="ＭＳ Ｐゴシック" charset="-128"/>
          </a:endParaRPr>
        </a:p>
        <a:p>
          <a:pPr marL="114300" lvl="1" indent="-114300" algn="l" defTabSz="533400">
            <a:lnSpc>
              <a:spcPct val="90000"/>
            </a:lnSpc>
            <a:spcBef>
              <a:spcPct val="0"/>
            </a:spcBef>
            <a:spcAft>
              <a:spcPct val="15000"/>
            </a:spcAft>
            <a:buChar char="•"/>
          </a:pPr>
          <a:r>
            <a:rPr lang="en-US" altLang="ja-JP" sz="1200" b="1" kern="1200">
              <a:solidFill>
                <a:schemeClr val="bg2">
                  <a:lumMod val="10000"/>
                </a:schemeClr>
              </a:solidFill>
              <a:ea typeface="ＭＳ Ｐゴシック" charset="-128"/>
            </a:rPr>
            <a:t>Does so in a way that makes the members of the team feel good?</a:t>
          </a:r>
          <a:endParaRPr lang="en-US" altLang="ja-JP" sz="1200" b="1" kern="1200" dirty="0">
            <a:solidFill>
              <a:schemeClr val="bg2">
                <a:lumMod val="10000"/>
              </a:schemeClr>
            </a:solidFill>
            <a:ea typeface="ＭＳ Ｐゴシック" charset="-128"/>
          </a:endParaRPr>
        </a:p>
      </dsp:txBody>
      <dsp:txXfrm>
        <a:off x="2837688" y="1828821"/>
        <a:ext cx="1792224" cy="2538984"/>
      </dsp:txXfrm>
    </dsp:sp>
    <dsp:sp modelId="{067F4773-8F20-4CEF-B732-46B66242ACF8}">
      <dsp:nvSpPr>
        <dsp:cNvPr id="0" name=""/>
        <dsp:cNvSpPr/>
      </dsp:nvSpPr>
      <dsp:spPr>
        <a:xfrm>
          <a:off x="4723257" y="1284001"/>
          <a:ext cx="485394" cy="485394"/>
        </a:xfrm>
        <a:prstGeom prst="ellipse">
          <a:avLst/>
        </a:prstGeom>
        <a:solidFill>
          <a:schemeClr val="accent5">
            <a:hueOff val="-1837137"/>
            <a:satOff val="270"/>
            <a:lumOff val="-6471"/>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9930391-EA62-4F9A-B35D-6B8380241613}">
      <dsp:nvSpPr>
        <dsp:cNvPr id="0" name=""/>
        <dsp:cNvSpPr/>
      </dsp:nvSpPr>
      <dsp:spPr>
        <a:xfrm>
          <a:off x="4965954" y="1526698"/>
          <a:ext cx="1792224" cy="3243738"/>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720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lumMod val="10000"/>
                </a:schemeClr>
              </a:solidFill>
            </a:rPr>
            <a:t>Right </a:t>
          </a:r>
          <a:r>
            <a:rPr lang="en-US" sz="1600" b="1" kern="1200">
              <a:solidFill>
                <a:schemeClr val="bg2">
                  <a:lumMod val="10000"/>
                </a:schemeClr>
              </a:solidFill>
            </a:rPr>
            <a:t>conditions?</a:t>
          </a:r>
          <a:br>
            <a:rPr lang="en-US" sz="1600" b="1" kern="1200">
              <a:solidFill>
                <a:schemeClr val="bg2">
                  <a:lumMod val="10000"/>
                </a:schemeClr>
              </a:solidFill>
            </a:rPr>
          </a:br>
          <a:endParaRPr lang="en-US" sz="16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Right People</a:t>
          </a:r>
        </a:p>
        <a:p>
          <a:pPr marL="114300" lvl="1" indent="-114300" algn="l" defTabSz="533400">
            <a:lnSpc>
              <a:spcPct val="90000"/>
            </a:lnSpc>
            <a:spcBef>
              <a:spcPct val="0"/>
            </a:spcBef>
            <a:spcAft>
              <a:spcPct val="15000"/>
            </a:spcAft>
            <a:buChar char="•"/>
          </a:pPr>
          <a:r>
            <a:rPr lang="en-US" sz="1200" b="1" kern="1200">
              <a:solidFill>
                <a:schemeClr val="bg2">
                  <a:lumMod val="10000"/>
                </a:schemeClr>
              </a:solidFill>
            </a:rPr>
            <a:t>Enabling Structure</a:t>
          </a:r>
          <a:endParaRPr lang="en-US" sz="12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sz="1200" b="1" kern="1200">
              <a:solidFill>
                <a:schemeClr val="bg2">
                  <a:lumMod val="10000"/>
                </a:schemeClr>
              </a:solidFill>
            </a:rPr>
            <a:t>Compelling Direction</a:t>
          </a:r>
          <a:endParaRPr lang="en-US" sz="12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Supportive Organizational Context</a:t>
          </a:r>
        </a:p>
      </dsp:txBody>
      <dsp:txXfrm>
        <a:off x="4965954" y="1526698"/>
        <a:ext cx="1792224" cy="32437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D981D-6A48-451E-AD7B-8DCF4ED49A12}">
      <dsp:nvSpPr>
        <dsp:cNvPr id="0" name=""/>
        <dsp:cNvSpPr/>
      </dsp:nvSpPr>
      <dsp:spPr>
        <a:xfrm>
          <a:off x="0" y="103187"/>
          <a:ext cx="7467600" cy="4667249"/>
        </a:xfrm>
        <a:prstGeom prst="swooshArrow">
          <a:avLst>
            <a:gd name="adj1" fmla="val 25000"/>
            <a:gd name="adj2" fmla="val 25000"/>
          </a:avLst>
        </a:prstGeom>
        <a:solidFill>
          <a:schemeClr val="accent5">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5EE2FEF-0DE1-4322-AB4E-A08D718C84FA}">
      <dsp:nvSpPr>
        <dsp:cNvPr id="0" name=""/>
        <dsp:cNvSpPr/>
      </dsp:nvSpPr>
      <dsp:spPr>
        <a:xfrm>
          <a:off x="948385" y="3324523"/>
          <a:ext cx="194157" cy="194157"/>
        </a:xfrm>
        <a:prstGeom prst="ellipse">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9CA7DB-2E09-45A5-8F14-C40D359DD7DD}">
      <dsp:nvSpPr>
        <dsp:cNvPr id="0" name=""/>
        <dsp:cNvSpPr/>
      </dsp:nvSpPr>
      <dsp:spPr>
        <a:xfrm>
          <a:off x="1045464" y="3581385"/>
          <a:ext cx="1739950" cy="91170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288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lumMod val="10000"/>
                </a:schemeClr>
              </a:solidFill>
            </a:rPr>
            <a:t>Is it a team?</a:t>
          </a: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Group?</a:t>
          </a: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Co-located individuals?</a:t>
          </a: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Status mob?</a:t>
          </a:r>
        </a:p>
      </dsp:txBody>
      <dsp:txXfrm>
        <a:off x="1045464" y="3581385"/>
        <a:ext cx="1739950" cy="911704"/>
      </dsp:txXfrm>
    </dsp:sp>
    <dsp:sp modelId="{6CB45ED9-4868-4F0B-BE5E-5740581F6FAF}">
      <dsp:nvSpPr>
        <dsp:cNvPr id="0" name=""/>
        <dsp:cNvSpPr/>
      </dsp:nvSpPr>
      <dsp:spPr>
        <a:xfrm>
          <a:off x="2662199" y="2055964"/>
          <a:ext cx="350977" cy="350977"/>
        </a:xfrm>
        <a:prstGeom prst="ellipse">
          <a:avLst/>
        </a:prstGeom>
        <a:solidFill>
          <a:schemeClr val="accent5">
            <a:hueOff val="-918568"/>
            <a:satOff val="135"/>
            <a:lumOff val="-3236"/>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ADEBE3-64D0-406F-B8B0-C00ADD50FB87}">
      <dsp:nvSpPr>
        <dsp:cNvPr id="0" name=""/>
        <dsp:cNvSpPr/>
      </dsp:nvSpPr>
      <dsp:spPr>
        <a:xfrm>
          <a:off x="2837688" y="1828821"/>
          <a:ext cx="1792224" cy="253898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85976"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lumMod val="10000"/>
                </a:schemeClr>
              </a:solidFill>
            </a:rPr>
            <a:t>Is it successful?</a:t>
          </a:r>
          <a:br>
            <a:rPr lang="en-US" sz="1600" b="1" kern="1200" dirty="0">
              <a:solidFill>
                <a:schemeClr val="bg2">
                  <a:lumMod val="10000"/>
                </a:schemeClr>
              </a:solidFill>
            </a:rPr>
          </a:br>
          <a:br>
            <a:rPr lang="en-US" sz="1600" b="1" kern="1200" dirty="0">
              <a:solidFill>
                <a:schemeClr val="bg2">
                  <a:lumMod val="10000"/>
                </a:schemeClr>
              </a:solidFill>
            </a:rPr>
          </a:br>
          <a:endParaRPr lang="en-US" sz="16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altLang="ja-JP" sz="1200" b="1" kern="1200">
              <a:solidFill>
                <a:schemeClr val="bg2">
                  <a:lumMod val="10000"/>
                </a:schemeClr>
              </a:solidFill>
              <a:ea typeface="ＭＳ Ｐゴシック" charset="-128"/>
            </a:rPr>
            <a:t>Produces what the customers want?</a:t>
          </a:r>
          <a:endParaRPr lang="en-US" sz="12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altLang="ja-JP" sz="1200" b="1" kern="1200">
              <a:solidFill>
                <a:schemeClr val="bg2">
                  <a:lumMod val="10000"/>
                </a:schemeClr>
              </a:solidFill>
              <a:ea typeface="ＭＳ Ｐゴシック" charset="-128"/>
            </a:rPr>
            <a:t>Able to do it again and again; can take their methods and profitably apply them to other tasks?</a:t>
          </a:r>
          <a:endParaRPr lang="en-US" altLang="ja-JP" sz="1200" b="1" kern="1200" dirty="0">
            <a:solidFill>
              <a:schemeClr val="bg2">
                <a:lumMod val="10000"/>
              </a:schemeClr>
            </a:solidFill>
            <a:ea typeface="ＭＳ Ｐゴシック" charset="-128"/>
          </a:endParaRPr>
        </a:p>
        <a:p>
          <a:pPr marL="114300" lvl="1" indent="-114300" algn="l" defTabSz="533400">
            <a:lnSpc>
              <a:spcPct val="90000"/>
            </a:lnSpc>
            <a:spcBef>
              <a:spcPct val="0"/>
            </a:spcBef>
            <a:spcAft>
              <a:spcPct val="15000"/>
            </a:spcAft>
            <a:buChar char="•"/>
          </a:pPr>
          <a:r>
            <a:rPr lang="en-US" altLang="ja-JP" sz="1200" b="1" kern="1200">
              <a:solidFill>
                <a:schemeClr val="bg2">
                  <a:lumMod val="10000"/>
                </a:schemeClr>
              </a:solidFill>
              <a:ea typeface="ＭＳ Ｐゴシック" charset="-128"/>
            </a:rPr>
            <a:t>Does so in a way that makes the members of the team feel good?</a:t>
          </a:r>
          <a:endParaRPr lang="en-US" altLang="ja-JP" sz="1200" b="1" kern="1200" dirty="0">
            <a:solidFill>
              <a:schemeClr val="bg2">
                <a:lumMod val="10000"/>
              </a:schemeClr>
            </a:solidFill>
            <a:ea typeface="ＭＳ Ｐゴシック" charset="-128"/>
          </a:endParaRPr>
        </a:p>
      </dsp:txBody>
      <dsp:txXfrm>
        <a:off x="2837688" y="1828821"/>
        <a:ext cx="1792224" cy="2538984"/>
      </dsp:txXfrm>
    </dsp:sp>
    <dsp:sp modelId="{067F4773-8F20-4CEF-B732-46B66242ACF8}">
      <dsp:nvSpPr>
        <dsp:cNvPr id="0" name=""/>
        <dsp:cNvSpPr/>
      </dsp:nvSpPr>
      <dsp:spPr>
        <a:xfrm>
          <a:off x="4723257" y="1284001"/>
          <a:ext cx="485394" cy="485394"/>
        </a:xfrm>
        <a:prstGeom prst="ellipse">
          <a:avLst/>
        </a:prstGeom>
        <a:solidFill>
          <a:schemeClr val="accent5">
            <a:hueOff val="-1837137"/>
            <a:satOff val="270"/>
            <a:lumOff val="-6471"/>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9930391-EA62-4F9A-B35D-6B8380241613}">
      <dsp:nvSpPr>
        <dsp:cNvPr id="0" name=""/>
        <dsp:cNvSpPr/>
      </dsp:nvSpPr>
      <dsp:spPr>
        <a:xfrm>
          <a:off x="4965954" y="1526698"/>
          <a:ext cx="1792224" cy="3243738"/>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720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lumMod val="10000"/>
                </a:schemeClr>
              </a:solidFill>
            </a:rPr>
            <a:t>Right </a:t>
          </a:r>
          <a:r>
            <a:rPr lang="en-US" sz="1600" b="1" kern="1200">
              <a:solidFill>
                <a:schemeClr val="bg2">
                  <a:lumMod val="10000"/>
                </a:schemeClr>
              </a:solidFill>
            </a:rPr>
            <a:t>conditions?</a:t>
          </a:r>
          <a:br>
            <a:rPr lang="en-US" sz="1600" b="1" kern="1200">
              <a:solidFill>
                <a:schemeClr val="bg2">
                  <a:lumMod val="10000"/>
                </a:schemeClr>
              </a:solidFill>
            </a:rPr>
          </a:br>
          <a:endParaRPr lang="en-US" sz="16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Right People</a:t>
          </a:r>
        </a:p>
        <a:p>
          <a:pPr marL="114300" lvl="1" indent="-114300" algn="l" defTabSz="533400">
            <a:lnSpc>
              <a:spcPct val="90000"/>
            </a:lnSpc>
            <a:spcBef>
              <a:spcPct val="0"/>
            </a:spcBef>
            <a:spcAft>
              <a:spcPct val="15000"/>
            </a:spcAft>
            <a:buChar char="•"/>
          </a:pPr>
          <a:r>
            <a:rPr lang="en-US" sz="1200" b="1" kern="1200">
              <a:solidFill>
                <a:schemeClr val="bg2">
                  <a:lumMod val="10000"/>
                </a:schemeClr>
              </a:solidFill>
            </a:rPr>
            <a:t>Enabling Structure</a:t>
          </a:r>
          <a:endParaRPr lang="en-US" sz="12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sz="1200" b="1" kern="1200">
              <a:solidFill>
                <a:schemeClr val="bg2">
                  <a:lumMod val="10000"/>
                </a:schemeClr>
              </a:solidFill>
            </a:rPr>
            <a:t>Compelling Direction</a:t>
          </a:r>
          <a:endParaRPr lang="en-US" sz="1200" b="1" kern="1200" dirty="0">
            <a:solidFill>
              <a:schemeClr val="bg2">
                <a:lumMod val="10000"/>
              </a:schemeClr>
            </a:solidFill>
          </a:endParaRPr>
        </a:p>
        <a:p>
          <a:pPr marL="114300" lvl="1" indent="-114300" algn="l" defTabSz="533400">
            <a:lnSpc>
              <a:spcPct val="90000"/>
            </a:lnSpc>
            <a:spcBef>
              <a:spcPct val="0"/>
            </a:spcBef>
            <a:spcAft>
              <a:spcPct val="15000"/>
            </a:spcAft>
            <a:buChar char="•"/>
          </a:pPr>
          <a:r>
            <a:rPr lang="en-US" sz="1200" b="1" kern="1200" dirty="0">
              <a:solidFill>
                <a:schemeClr val="bg2">
                  <a:lumMod val="10000"/>
                </a:schemeClr>
              </a:solidFill>
            </a:rPr>
            <a:t>Supportive Organizational Context</a:t>
          </a:r>
        </a:p>
      </dsp:txBody>
      <dsp:txXfrm>
        <a:off x="4965954" y="1526698"/>
        <a:ext cx="1792224" cy="324373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CDBA65-D1BB-426E-8569-8FC40A718455}" type="datetimeFigureOut">
              <a:rPr lang="en-US" smtClean="0"/>
              <a:pPr/>
              <a:t>1/19/2023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E1C4E9-C052-46E0-8240-804502BB7451}" type="slidenum">
              <a:rPr lang="en-US" smtClean="0"/>
              <a:pPr/>
              <a:t>‹#›</a:t>
            </a:fld>
            <a:endParaRPr lang="en-US"/>
          </a:p>
        </p:txBody>
      </p:sp>
    </p:spTree>
    <p:extLst>
      <p:ext uri="{BB962C8B-B14F-4D97-AF65-F5344CB8AC3E}">
        <p14:creationId xmlns:p14="http://schemas.microsoft.com/office/powerpoint/2010/main" val="3171367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7266E6-D9FA-4A6C-8F6D-9AE668498F59}" type="datetimeFigureOut">
              <a:rPr lang="en-US" smtClean="0"/>
              <a:pPr/>
              <a:t>1/19/2023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CB53F9-58F3-4BBF-B4A6-47CC66C89BE6}" type="slidenum">
              <a:rPr lang="en-US" smtClean="0"/>
              <a:pPr/>
              <a:t>‹#›</a:t>
            </a:fld>
            <a:endParaRPr lang="en-US" dirty="0"/>
          </a:p>
        </p:txBody>
      </p:sp>
    </p:spTree>
    <p:extLst>
      <p:ext uri="{BB962C8B-B14F-4D97-AF65-F5344CB8AC3E}">
        <p14:creationId xmlns:p14="http://schemas.microsoft.com/office/powerpoint/2010/main" val="2356943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team-diagnostics.com/the-model.php"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hbswk.hbs.edu/archive/2996.html"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mckinseyquarterly.com/article_page.aspx?ar=2557"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s://www.mckinseyquarterly.com/article_page.aspx?ar=2541&amp;pagenum=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Gap analysis identifies the factors that require intervention in order for your ‘as is’ state to approach the desired ‘to be’ state. The primary source for this session is the books of Jim</a:t>
            </a:r>
            <a:r>
              <a:rPr lang="en-US" baseline="0" dirty="0"/>
              <a:t> and Dana Gaines Robinson</a:t>
            </a:r>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5</a:t>
            </a:fld>
            <a:endParaRPr lang="en-US" dirty="0"/>
          </a:p>
        </p:txBody>
      </p:sp>
    </p:spTree>
    <p:extLst>
      <p:ext uri="{BB962C8B-B14F-4D97-AF65-F5344CB8AC3E}">
        <p14:creationId xmlns:p14="http://schemas.microsoft.com/office/powerpoint/2010/main" val="102486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Hackman in HBR May 2009</a:t>
            </a:r>
          </a:p>
        </p:txBody>
      </p:sp>
      <p:sp>
        <p:nvSpPr>
          <p:cNvPr id="4" name="Slide Number Placeholder 3"/>
          <p:cNvSpPr>
            <a:spLocks noGrp="1"/>
          </p:cNvSpPr>
          <p:nvPr>
            <p:ph type="sldNum" sz="quarter" idx="10"/>
          </p:nvPr>
        </p:nvSpPr>
        <p:spPr/>
        <p:txBody>
          <a:bodyPr/>
          <a:lstStyle/>
          <a:p>
            <a:fld id="{02CB53F9-58F3-4BBF-B4A6-47CC66C89BE6}" type="slidenum">
              <a:rPr lang="en-US" smtClean="0"/>
              <a:pPr/>
              <a:t>25</a:t>
            </a:fld>
            <a:endParaRPr lang="en-US" dirty="0"/>
          </a:p>
        </p:txBody>
      </p:sp>
    </p:spTree>
    <p:extLst>
      <p:ext uri="{BB962C8B-B14F-4D97-AF65-F5344CB8AC3E}">
        <p14:creationId xmlns:p14="http://schemas.microsoft.com/office/powerpoint/2010/main" val="93002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Katzenbach</a:t>
            </a:r>
            <a:r>
              <a:rPr lang="en-US" baseline="0" dirty="0"/>
              <a:t> and Smith</a:t>
            </a:r>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27</a:t>
            </a:fld>
            <a:endParaRPr lang="en-US" dirty="0"/>
          </a:p>
        </p:txBody>
      </p:sp>
    </p:spTree>
    <p:extLst>
      <p:ext uri="{BB962C8B-B14F-4D97-AF65-F5344CB8AC3E}">
        <p14:creationId xmlns:p14="http://schemas.microsoft.com/office/powerpoint/2010/main" val="333917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 You Really Need a Team?</a:t>
            </a:r>
            <a:br>
              <a:rPr lang="en-US" dirty="0"/>
            </a:br>
            <a:r>
              <a:rPr lang="en-US" dirty="0" err="1"/>
              <a:t>Kossler</a:t>
            </a:r>
            <a:r>
              <a:rPr lang="en-US" dirty="0"/>
              <a:t>, Michael E. </a:t>
            </a:r>
            <a:r>
              <a:rPr lang="en-US" dirty="0" err="1"/>
              <a:t>Kanaga</a:t>
            </a:r>
            <a:r>
              <a:rPr lang="en-US" dirty="0"/>
              <a:t>, Kim Center for Creative Leadership </a:t>
            </a:r>
          </a:p>
          <a:p>
            <a:endParaRPr lang="en-US" dirty="0"/>
          </a:p>
          <a:p>
            <a:r>
              <a:rPr lang="en-US" dirty="0"/>
              <a:t>Well-functioning collaborative workgroups may look like teams, but they differ in that each individual is accountable for his</a:t>
            </a:r>
          </a:p>
          <a:p>
            <a:r>
              <a:rPr lang="en-US" dirty="0" err="1"/>
              <a:t>Kossler</a:t>
            </a:r>
            <a:r>
              <a:rPr lang="en-US" dirty="0"/>
              <a:t>, Michael E.; </a:t>
            </a:r>
            <a:r>
              <a:rPr lang="en-US" dirty="0" err="1"/>
              <a:t>Kanaga</a:t>
            </a:r>
            <a:r>
              <a:rPr lang="en-US" dirty="0"/>
              <a:t>, Kim; Center for Creative Leadership. Do You Really Need a Team?.Greensboro, NC, USA: Center for Creative Leadership, 2001. p 12.http://</a:t>
            </a:r>
            <a:r>
              <a:rPr lang="en-US" dirty="0" err="1"/>
              <a:t>site.ebrary.com</a:t>
            </a:r>
            <a:r>
              <a:rPr lang="en-US" dirty="0"/>
              <a:t>/lib/</a:t>
            </a:r>
            <a:r>
              <a:rPr lang="en-US" dirty="0" err="1"/>
              <a:t>ets</a:t>
            </a:r>
            <a:r>
              <a:rPr lang="en-US" dirty="0"/>
              <a:t>/</a:t>
            </a:r>
            <a:r>
              <a:rPr lang="en-US" dirty="0" err="1"/>
              <a:t>Doc?id</a:t>
            </a:r>
            <a:r>
              <a:rPr lang="en-US" dirty="0"/>
              <a:t>=10185409&amp;ppg=13Copyright © 2001. Center for Creative Leadership. All rights reserved.  </a:t>
            </a:r>
            <a:br>
              <a:rPr lang="en-US" dirty="0"/>
            </a:br>
            <a:r>
              <a:rPr lang="en-US" dirty="0"/>
              <a:t>Pages: 28 </a:t>
            </a:r>
            <a:br>
              <a:rPr lang="en-US" dirty="0"/>
            </a:br>
            <a:r>
              <a:rPr lang="en-US" dirty="0"/>
              <a:t>Publisher: Center for Creative Leadership </a:t>
            </a:r>
            <a:br>
              <a:rPr lang="en-US" dirty="0"/>
            </a:br>
            <a:r>
              <a:rPr lang="en-US" dirty="0"/>
              <a:t>Location: Greensboro, NC, USA </a:t>
            </a:r>
            <a:br>
              <a:rPr lang="en-US" dirty="0"/>
            </a:br>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28</a:t>
            </a:fld>
            <a:endParaRPr lang="en-US" dirty="0"/>
          </a:p>
        </p:txBody>
      </p:sp>
    </p:spTree>
    <p:extLst>
      <p:ext uri="{BB962C8B-B14F-4D97-AF65-F5344CB8AC3E}">
        <p14:creationId xmlns:p14="http://schemas.microsoft.com/office/powerpoint/2010/main" val="1253494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4DEEA-D0F4-4130-A7A5-451E5A47E898}" type="slidenum">
              <a:rPr lang="en-US"/>
              <a:pPr/>
              <a:t>32</a:t>
            </a:fld>
            <a:endParaRPr lang="en-US"/>
          </a:p>
        </p:txBody>
      </p:sp>
      <p:sp>
        <p:nvSpPr>
          <p:cNvPr id="574466" name="Rectangle 2"/>
          <p:cNvSpPr>
            <a:spLocks noGrp="1" noRot="1" noChangeAspect="1" noChangeArrowheads="1" noTextEdit="1"/>
          </p:cNvSpPr>
          <p:nvPr>
            <p:ph type="sldImg"/>
          </p:nvPr>
        </p:nvSpPr>
        <p:spPr>
          <a:xfrm>
            <a:off x="1198563" y="717550"/>
            <a:ext cx="4614862" cy="3460750"/>
          </a:xfrm>
          <a:ln/>
        </p:spPr>
      </p:sp>
      <p:sp>
        <p:nvSpPr>
          <p:cNvPr id="574467" name="Rectangle 3"/>
          <p:cNvSpPr>
            <a:spLocks noGrp="1" noChangeArrowheads="1"/>
          </p:cNvSpPr>
          <p:nvPr>
            <p:ph type="body" idx="1"/>
          </p:nvPr>
        </p:nvSpPr>
        <p:spPr>
          <a:xfrm>
            <a:off x="934828" y="4416430"/>
            <a:ext cx="5140746" cy="4167076"/>
          </a:xfrm>
        </p:spPr>
        <p:txBody>
          <a:bodyPr/>
          <a:lstStyle/>
          <a:p>
            <a:r>
              <a:rPr lang="ja-JP" altLang="en-US"/>
              <a:t>	</a:t>
            </a:r>
            <a:r>
              <a:rPr lang="en-US" altLang="ja-JP" dirty="0"/>
              <a:t>Hackman studied 1000’s of teams.  He arrived at these premises.</a:t>
            </a:r>
          </a:p>
          <a:p>
            <a:r>
              <a:rPr lang="en-US" altLang="ja-JP" dirty="0"/>
              <a:t>	You cannot get #2 without learning.  In fact, #2 is all about Action Learning, learning by doing </a:t>
            </a:r>
            <a:r>
              <a:rPr lang="en-US" altLang="ja-JP" u="sng" dirty="0"/>
              <a:t>and</a:t>
            </a:r>
            <a:r>
              <a:rPr lang="en-US" altLang="ja-JP" dirty="0"/>
              <a:t> reflecting on the doing.</a:t>
            </a:r>
          </a:p>
        </p:txBody>
      </p:sp>
    </p:spTree>
    <p:extLst>
      <p:ext uri="{BB962C8B-B14F-4D97-AF65-F5344CB8AC3E}">
        <p14:creationId xmlns:p14="http://schemas.microsoft.com/office/powerpoint/2010/main" val="1942015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Research has shown that teams work better when they are both well bounded (that is, the membership is clear) and reasonably stable over time. But in contemporary work organizations a new kind of team seems to defy that rule. I call it the sand dune team, and it is not in any traditional sense a bounded team. Just as sand dunes alter in number and shape as winds and tides shift, so teams of various sizes and kinds form and re-form within an organization as external demands and requirements change. </a:t>
            </a:r>
          </a:p>
          <a:p>
            <a:r>
              <a:rPr lang="en-US" dirty="0"/>
              <a:t>Because sand dune teams assume different forms for different tasks, they are especially well suited to fast-changing contexts in which surprise is the rule. They also increasingly arise when people who do not collaborate regularly (and may not even know one another) must come together quickly and start work immediately—for example, in crisis-management centers and hospital emergency rooms. The potential exists for sand dune teams to contribute more to intelligence work—especially in dealing with terrorist threats. If well managed, they make it possible to maintain momentum on a project even as individual members come and go—which they tend to do on research and development teams.</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38</a:t>
            </a:fld>
            <a:endParaRPr lang="en-US" dirty="0"/>
          </a:p>
        </p:txBody>
      </p:sp>
    </p:spTree>
    <p:extLst>
      <p:ext uri="{BB962C8B-B14F-4D97-AF65-F5344CB8AC3E}">
        <p14:creationId xmlns:p14="http://schemas.microsoft.com/office/powerpoint/2010/main" val="3140987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HBR Hackman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longer members stay together as an intact group, the better they do. As unreasonable as this may seem, the research evidence is unambiguous. Whether it is a basketball team or a string quartet, teams that stay together longer play together better. </a:t>
            </a:r>
          </a:p>
          <a:p>
            <a:r>
              <a:rPr lang="en-US" dirty="0"/>
              <a:t>HBR Hackman</a:t>
            </a:r>
          </a:p>
          <a:p>
            <a:r>
              <a:rPr lang="en-US" dirty="0"/>
              <a:t>But don’t you want new perspectives? Here’s how Hackman answers the paradox: “It does seem like a tension, and fresh ideas and perspectives always are needed, especially in fast-changing environments.  But often those can be obtained by activating external network links, which allows new ideas/perspectives to flow in while keeping the core team stable.”</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39</a:t>
            </a:fld>
            <a:endParaRPr lang="en-US" dirty="0"/>
          </a:p>
        </p:txBody>
      </p:sp>
    </p:spTree>
    <p:extLst>
      <p:ext uri="{BB962C8B-B14F-4D97-AF65-F5344CB8AC3E}">
        <p14:creationId xmlns:p14="http://schemas.microsoft.com/office/powerpoint/2010/main" val="2358326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HBR Hackman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Excessive size is one of the most common--and also one of the worst--impediments to effective collaboration. The larger the group, the higher the likelihood of social loafing (sometimes called free riding), and the more effort it takes to keep members' activities coordinated. Small teams are more efficient--and far less frustrating.</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40</a:t>
            </a:fld>
            <a:endParaRPr lang="en-US" dirty="0"/>
          </a:p>
        </p:txBody>
      </p:sp>
    </p:spTree>
    <p:extLst>
      <p:ext uri="{BB962C8B-B14F-4D97-AF65-F5344CB8AC3E}">
        <p14:creationId xmlns:p14="http://schemas.microsoft.com/office/powerpoint/2010/main" val="36481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fallacy is the bigger teams are better than small ones because they have more resources to draw upon. A colleague and I once did some research showing that as the team gets bigger, the number of links that need to be managed among members goes up at an accelerating, almost exponential rate. It’s managing the links between members that gets teams into trouble. My rule of thumb is no double digits…. Big teams usually wind up just wasting everybody’s time.”</a:t>
            </a:r>
          </a:p>
          <a:p>
            <a:r>
              <a:rPr lang="en-US" dirty="0"/>
              <a:t>Hackman</a:t>
            </a:r>
          </a:p>
        </p:txBody>
      </p:sp>
      <p:sp>
        <p:nvSpPr>
          <p:cNvPr id="4" name="Slide Number Placeholder 3"/>
          <p:cNvSpPr>
            <a:spLocks noGrp="1"/>
          </p:cNvSpPr>
          <p:nvPr>
            <p:ph type="sldNum" sz="quarter" idx="10"/>
          </p:nvPr>
        </p:nvSpPr>
        <p:spPr/>
        <p:txBody>
          <a:bodyPr/>
          <a:lstStyle/>
          <a:p>
            <a:fld id="{02CB53F9-58F3-4BBF-B4A6-47CC66C89BE6}" type="slidenum">
              <a:rPr lang="en-US" smtClean="0"/>
              <a:pPr/>
              <a:t>41</a:t>
            </a:fld>
            <a:endParaRPr lang="en-US" dirty="0"/>
          </a:p>
        </p:txBody>
      </p:sp>
    </p:spTree>
    <p:extLst>
      <p:ext uri="{BB962C8B-B14F-4D97-AF65-F5344CB8AC3E}">
        <p14:creationId xmlns:p14="http://schemas.microsoft.com/office/powerpoint/2010/main" val="3210895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HBR Hackman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Teams working remotely are at a considerable disadvantage. There really are benefits to sizing up your teammates face-to-face. A number of organizations that rely heavily on distributed teams have found that it is well worth the time and expense to get members together when the team is launched, again around the midpoint of the team's work, and yet again when the work has been completed.</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43</a:t>
            </a:fld>
            <a:endParaRPr lang="en-US" dirty="0"/>
          </a:p>
        </p:txBody>
      </p:sp>
    </p:spTree>
    <p:extLst>
      <p:ext uri="{BB962C8B-B14F-4D97-AF65-F5344CB8AC3E}">
        <p14:creationId xmlns:p14="http://schemas.microsoft.com/office/powerpoint/2010/main" val="2487429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HBR Hackman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Quite the opposite, research shows. Conflict, when well managed and focused on a team's objectives, can generate more creative solutions than one sees in conflict-free groups. So long as it is about the work itself, disagreements can be good for a team. Indeed, we found in our earlier research on symphony orchestras that slightly grumpy orchestras played a little better as ensembles than those whose members worked together especially harmoniously. </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46</a:t>
            </a:fld>
            <a:endParaRPr lang="en-US" dirty="0"/>
          </a:p>
        </p:txBody>
      </p:sp>
    </p:spTree>
    <p:extLst>
      <p:ext uri="{BB962C8B-B14F-4D97-AF65-F5344CB8AC3E}">
        <p14:creationId xmlns:p14="http://schemas.microsoft.com/office/powerpoint/2010/main" val="159871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10 tools are a set of ways of looking at the world in situations so as to be more effective. All of us at work are confronted with questions – if we bothered to be aware and we care about being successful – that need answers. And those answers must</a:t>
            </a:r>
            <a:r>
              <a:rPr lang="en-US" baseline="0" dirty="0"/>
              <a:t> be more than mere prescriptions; those answers must contain within them the means by which we can make things different. The 10 tools are way for us to know more clearly what to do, to get things done more efficiently and more effectively with less breakdowns, to improve and strengthen our relationships that are critical to the success of any individual in any enterprise, to allow us to do capital C. change management, to lead teams to produce their objectives, and to solve problems.</a:t>
            </a:r>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6</a:t>
            </a:fld>
            <a:endParaRPr lang="en-US" dirty="0"/>
          </a:p>
        </p:txBody>
      </p:sp>
    </p:spTree>
    <p:extLst>
      <p:ext uri="{BB962C8B-B14F-4D97-AF65-F5344CB8AC3E}">
        <p14:creationId xmlns:p14="http://schemas.microsoft.com/office/powerpoint/2010/main" val="3212728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http://www.nytimes.com/2008/01/08/science/08conv.html </a:t>
            </a:r>
          </a:p>
          <a:p>
            <a:endParaRPr lang="en-US" dirty="0"/>
          </a:p>
          <a:p>
            <a:r>
              <a:rPr lang="en-US" sz="1200" kern="1200" dirty="0">
                <a:solidFill>
                  <a:schemeClr val="tx1"/>
                </a:solidFill>
                <a:latin typeface="+mn-lt"/>
                <a:ea typeface="+mn-ea"/>
                <a:cs typeface="+mn-cs"/>
              </a:rPr>
              <a:t>In your book you posit that organizations made up of different types of people are more productive than homogenous ones. Why do you say that?</a:t>
            </a:r>
          </a:p>
          <a:p>
            <a:r>
              <a:rPr lang="en-US" sz="1200" kern="1200" dirty="0">
                <a:solidFill>
                  <a:schemeClr val="tx1"/>
                </a:solidFill>
                <a:latin typeface="+mn-lt"/>
                <a:ea typeface="+mn-ea"/>
                <a:cs typeface="+mn-cs"/>
              </a:rPr>
              <a:t>A. Because diverse groups of people bring to organizations more and different ways of seeing a problem and, thus, faster/better ways of solving it. </a:t>
            </a:r>
          </a:p>
          <a:p>
            <a:r>
              <a:rPr lang="en-US" sz="1200" kern="1200" dirty="0">
                <a:solidFill>
                  <a:schemeClr val="tx1"/>
                </a:solidFill>
                <a:latin typeface="+mn-lt"/>
                <a:ea typeface="+mn-ea"/>
                <a:cs typeface="+mn-cs"/>
              </a:rPr>
              <a:t>People from different backgrounds have varying ways of looking at problems, what I call “tools.” The sum of these tools is far more powerful in organizations with diversity than in ones where everyone has gone to the same schools, been trained in the same mold and thinks in almost identical ways.</a:t>
            </a:r>
          </a:p>
          <a:p>
            <a:r>
              <a:rPr lang="en-US" sz="1200" kern="1200" dirty="0">
                <a:solidFill>
                  <a:schemeClr val="tx1"/>
                </a:solidFill>
                <a:latin typeface="+mn-lt"/>
                <a:ea typeface="+mn-ea"/>
                <a:cs typeface="+mn-cs"/>
              </a:rPr>
              <a:t>The problems we face in the world are very complicated. Any one of us can get stuck. If we’re in an organization where everyone thinks in the same way, everyone will get stuck in the same place. </a:t>
            </a:r>
          </a:p>
          <a:p>
            <a:r>
              <a:rPr lang="en-US" sz="1200" kern="1200" dirty="0">
                <a:solidFill>
                  <a:schemeClr val="tx1"/>
                </a:solidFill>
                <a:latin typeface="+mn-lt"/>
                <a:ea typeface="+mn-ea"/>
                <a:cs typeface="+mn-cs"/>
              </a:rPr>
              <a:t>But if we have people with diverse tools, they’ll get stuck in different places. One person can do their best, and then someone else can come in and improve on it. There’s a lot of empirical data to show that diverse cities are more productive, diverse boards of directors make better decisions, the most innovative companies are diverse. </a:t>
            </a:r>
          </a:p>
          <a:p>
            <a:r>
              <a:rPr lang="en-US" sz="1200" kern="1200" dirty="0">
                <a:solidFill>
                  <a:schemeClr val="tx1"/>
                </a:solidFill>
                <a:latin typeface="+mn-lt"/>
                <a:ea typeface="+mn-ea"/>
                <a:cs typeface="+mn-cs"/>
              </a:rPr>
              <a:t>Breakthroughs in science increasingly come from teams of bright, diverse people. That’s why interdisciplinary work is the biggest trend in scientific research.</a:t>
            </a:r>
          </a:p>
          <a:p>
            <a:r>
              <a:rPr lang="en-US" sz="1200" kern="1200" dirty="0">
                <a:solidFill>
                  <a:schemeClr val="tx1"/>
                </a:solidFill>
                <a:latin typeface="+mn-lt"/>
                <a:ea typeface="+mn-ea"/>
                <a:cs typeface="+mn-cs"/>
              </a:rPr>
              <a:t>The term “diversity” has become a code word for inclusion of racial, ethnic and sexual minorities. Is that what you’re talking about? </a:t>
            </a:r>
          </a:p>
          <a:p>
            <a:r>
              <a:rPr lang="en-US" sz="1200" kern="1200" dirty="0">
                <a:solidFill>
                  <a:schemeClr val="tx1"/>
                </a:solidFill>
                <a:latin typeface="+mn-lt"/>
                <a:ea typeface="+mn-ea"/>
                <a:cs typeface="+mn-cs"/>
              </a:rPr>
              <a:t>Scott Page</a:t>
            </a:r>
          </a:p>
          <a:p>
            <a:r>
              <a:rPr lang="en-US" sz="1200" kern="1200" dirty="0">
                <a:solidFill>
                  <a:schemeClr val="tx1"/>
                </a:solidFill>
                <a:latin typeface="+mn-lt"/>
                <a:ea typeface="+mn-ea"/>
                <a:cs typeface="+mn-cs"/>
              </a:rPr>
              <a:t>Then from Hackman in http://bklists.blogspot.com/2011/04/five-collaborative-tactics-that-dont.html </a:t>
            </a:r>
          </a:p>
          <a:p>
            <a:r>
              <a:rPr lang="en-US" sz="1200" i="1" kern="1200" dirty="0">
                <a:solidFill>
                  <a:schemeClr val="tx1"/>
                </a:solidFill>
                <a:latin typeface="+mn-lt"/>
                <a:ea typeface="+mn-ea"/>
                <a:cs typeface="+mn-cs"/>
              </a:rPr>
              <a:t>Expertise by itself is insufficient. If a team is to be successful, all members need to have at least modest capability in working collaboratively with others. Besides, if needed expertise does not exist within the team, members always can seek it from outsiders. </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I mean differences in how people think. Two people can look quite different and think similarly. Having said that, there’s certainly a lot of evidence that people’s identity groups — ethnic, racial, sexual, age — matter when it comes to diversity in thinking.</a:t>
            </a:r>
          </a:p>
          <a:p>
            <a:r>
              <a:rPr lang="en-US" sz="1200" kern="1200" dirty="0">
                <a:solidFill>
                  <a:schemeClr val="tx1"/>
                </a:solidFill>
                <a:latin typeface="+mn-lt"/>
                <a:ea typeface="+mn-ea"/>
                <a:cs typeface="+mn-cs"/>
              </a:rPr>
              <a:t>Here’s the bottom line: I myself am an affirmative action child. I got into the University of Michigan in the 1980s on a program. I’m from a rural part of Michigan. No calculus in high school. So I was given bonus points toward undergraduate admissions. </a:t>
            </a:r>
          </a:p>
          <a:p>
            <a:r>
              <a:rPr lang="en-US" sz="1200" kern="1200" dirty="0">
                <a:solidFill>
                  <a:schemeClr val="tx1"/>
                </a:solidFill>
                <a:latin typeface="+mn-lt"/>
                <a:ea typeface="+mn-ea"/>
                <a:cs typeface="+mn-cs"/>
              </a:rPr>
              <a:t>If the policy had been to consider mainly grades and SATs and not to make room for some geographic diversity, maybe I wouldn’t have gotten in.</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48</a:t>
            </a:fld>
            <a:endParaRPr lang="en-US" dirty="0"/>
          </a:p>
        </p:txBody>
      </p:sp>
    </p:spTree>
    <p:extLst>
      <p:ext uri="{BB962C8B-B14F-4D97-AF65-F5344CB8AC3E}">
        <p14:creationId xmlns:p14="http://schemas.microsoft.com/office/powerpoint/2010/main" val="3332486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HBR</a:t>
            </a:r>
          </a:p>
          <a:p>
            <a:r>
              <a:rPr lang="en-US" dirty="0"/>
              <a:t>The main point of this post is that </a:t>
            </a:r>
            <a:r>
              <a:rPr lang="en-US" i="1" dirty="0"/>
              <a:t>any</a:t>
            </a:r>
            <a:r>
              <a:rPr lang="en-US" dirty="0"/>
              <a:t> breakthrough innovation, reverse or otherwise, requires special teams that are custom-built from scratch. When building such a team, be sure to:</a:t>
            </a:r>
          </a:p>
          <a:p>
            <a:r>
              <a:rPr lang="en-US" dirty="0"/>
              <a:t>Start hiring by asking </a:t>
            </a:r>
            <a:r>
              <a:rPr lang="en-US" i="1" dirty="0"/>
              <a:t>What skills do we need</a:t>
            </a:r>
            <a:r>
              <a:rPr lang="en-US" dirty="0"/>
              <a:t>?, not </a:t>
            </a:r>
            <a:r>
              <a:rPr lang="en-US" i="1" dirty="0"/>
              <a:t>Who do we know</a:t>
            </a:r>
            <a:r>
              <a:rPr lang="en-US" dirty="0"/>
              <a:t>? or </a:t>
            </a:r>
            <a:r>
              <a:rPr lang="en-US" i="1" dirty="0"/>
              <a:t>Who is available</a:t>
            </a:r>
            <a:r>
              <a:rPr lang="en-US" dirty="0"/>
              <a:t>?</a:t>
            </a:r>
          </a:p>
          <a:p>
            <a:r>
              <a:rPr lang="en-US" dirty="0"/>
              <a:t>Create custom titles and job descriptions, tailored to the task at hand.</a:t>
            </a:r>
          </a:p>
          <a:p>
            <a:r>
              <a:rPr lang="en-US" dirty="0"/>
              <a:t>Deliberately shift the power structure, as the task at hand requires.</a:t>
            </a:r>
          </a:p>
          <a:p>
            <a:r>
              <a:rPr lang="en-US" dirty="0"/>
              <a:t>Breakthrough innovation is not just about ideas. It's about getting unfamiliar work done, and unfamiliar work requires unfamiliar teams.</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50</a:t>
            </a:fld>
            <a:endParaRPr lang="en-US" dirty="0"/>
          </a:p>
        </p:txBody>
      </p:sp>
    </p:spTree>
    <p:extLst>
      <p:ext uri="{BB962C8B-B14F-4D97-AF65-F5344CB8AC3E}">
        <p14:creationId xmlns:p14="http://schemas.microsoft.com/office/powerpoint/2010/main" val="438207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HBR Hackman</a:t>
            </a:r>
          </a:p>
          <a:p>
            <a:r>
              <a:rPr lang="en-US" sz="1200" i="1" kern="1200" dirty="0">
                <a:solidFill>
                  <a:schemeClr val="tx1"/>
                </a:solidFill>
                <a:latin typeface="+mn-lt"/>
                <a:ea typeface="+mn-ea"/>
                <a:cs typeface="+mn-cs"/>
              </a:rPr>
              <a:t>Teams sometimes drown in data. Large quantities of information don’t always help clarify a murky situation. Indeed, more data sometimes actually makes it harder to figure things out. It’s not the amount of information that counts, it is the choice about what information the team gets and uses that can spell the difference between success and failure.</a:t>
            </a:r>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52</a:t>
            </a:fld>
            <a:endParaRPr lang="en-US" dirty="0"/>
          </a:p>
        </p:txBody>
      </p:sp>
    </p:spTree>
    <p:extLst>
      <p:ext uri="{BB962C8B-B14F-4D97-AF65-F5344CB8AC3E}">
        <p14:creationId xmlns:p14="http://schemas.microsoft.com/office/powerpoint/2010/main" val="108402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HBR Hackman</a:t>
            </a:r>
          </a:p>
          <a:p>
            <a:r>
              <a:rPr lang="en-US" dirty="0"/>
              <a:t>It takes careful thought and no small about amount of preparation to stack the deck for success. The best leaders provide a clear statement of just what the team is to accomplish, and they make sure that the team has all the resources and supports it will need to succeed. Although you may have to do a bit of political maneuvering to get what is needed for effective collaboration from the broader organization, it is well worth the </a:t>
            </a:r>
            <a:r>
              <a:rPr lang="en-US" dirty="0" err="1"/>
              <a:t>trou</a:t>
            </a:r>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53</a:t>
            </a:fld>
            <a:endParaRPr lang="en-US" dirty="0"/>
          </a:p>
        </p:txBody>
      </p:sp>
    </p:spTree>
    <p:extLst>
      <p:ext uri="{BB962C8B-B14F-4D97-AF65-F5344CB8AC3E}">
        <p14:creationId xmlns:p14="http://schemas.microsoft.com/office/powerpoint/2010/main" val="1641224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HBR Hackman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hands-on activities of group leaders do make a difference. But the most powerful thing a leader can do to foster effective collaboration is to create conditions that help members competently manage </a:t>
            </a:r>
            <a:r>
              <a:rPr lang="en-US" i="1" dirty="0"/>
              <a:t>themselves</a:t>
            </a:r>
            <a:r>
              <a:rPr lang="en-US" dirty="0"/>
              <a:t>. The second most powerful thing is to launch the team well. And then, third, is the hands-on teaching and coaching that leaders do after the work is underway. Our research suggests that condition-creating accounts for about 60% of the variation in how well a team eventually performs; that the quality of the team launch accounts for another 30%; and that real-time coaching accounts for only about 10%. Leaders are indeed important in collaborative work, but not in the ways we usually think. </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54</a:t>
            </a:fld>
            <a:endParaRPr lang="en-US" dirty="0"/>
          </a:p>
        </p:txBody>
      </p:sp>
    </p:spTree>
    <p:extLst>
      <p:ext uri="{BB962C8B-B14F-4D97-AF65-F5344CB8AC3E}">
        <p14:creationId xmlns:p14="http://schemas.microsoft.com/office/powerpoint/2010/main" val="411285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u="sng" dirty="0">
                <a:hlinkClick r:id="rId3"/>
              </a:rPr>
              <a:t>http://team-diagnostics.com/the-model.php</a:t>
            </a:r>
            <a:endParaRPr lang="en-US" u="sng" dirty="0"/>
          </a:p>
          <a:p>
            <a:pPr defTabSz="931774">
              <a:defRPr/>
            </a:pPr>
            <a:endParaRPr lang="en-US" u="sng" dirty="0"/>
          </a:p>
          <a:p>
            <a:pPr defTabSz="931774">
              <a:defRPr/>
            </a:pPr>
            <a:r>
              <a:rPr lang="en-US" i="1" dirty="0"/>
              <a:t>The team must be a real team, rather than a team in name only; it has compelling direction for its work; it has an enabling structure that facilitates teamwork; it operates within a supportive organizational context; and it has expert teamwork coaching.</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56</a:t>
            </a:fld>
            <a:endParaRPr lang="en-US" dirty="0"/>
          </a:p>
        </p:txBody>
      </p:sp>
    </p:spTree>
    <p:extLst>
      <p:ext uri="{BB962C8B-B14F-4D97-AF65-F5344CB8AC3E}">
        <p14:creationId xmlns:p14="http://schemas.microsoft.com/office/powerpoint/2010/main" val="3568826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Wageman</a:t>
            </a:r>
            <a:r>
              <a:rPr lang="en-US" dirty="0"/>
              <a:t>, R. (2001). How leaders foster self-managing team effectiveness: Design choices </a:t>
            </a:r>
          </a:p>
          <a:p>
            <a:r>
              <a:rPr lang="en-US" dirty="0"/>
              <a:t>versus hands-on coaching. Organization Science, 12, 559-577.</a:t>
            </a:r>
          </a:p>
          <a:p>
            <a:r>
              <a:rPr lang="en-US" dirty="0"/>
              <a:t>31</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61</a:t>
            </a:fld>
            <a:endParaRPr lang="en-US" dirty="0"/>
          </a:p>
        </p:txBody>
      </p:sp>
    </p:spTree>
    <p:extLst>
      <p:ext uri="{BB962C8B-B14F-4D97-AF65-F5344CB8AC3E}">
        <p14:creationId xmlns:p14="http://schemas.microsoft.com/office/powerpoint/2010/main" val="3195737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774">
              <a:defRPr/>
            </a:pPr>
            <a:r>
              <a:rPr lang="en-US" u="sng" dirty="0">
                <a:hlinkClick r:id="rId3"/>
              </a:rPr>
              <a:t>http://hbswk.hbs.edu/archive/2996.html</a:t>
            </a:r>
            <a:endParaRPr lang="en-US" u="sng" dirty="0"/>
          </a:p>
          <a:p>
            <a:r>
              <a:rPr lang="en-US" dirty="0"/>
              <a:t>Leaders who succeed in creating conditions for team effectiveness, one, need to know some things; two, need to know how to </a:t>
            </a:r>
            <a:r>
              <a:rPr lang="en-US" i="1" dirty="0"/>
              <a:t>do</a:t>
            </a:r>
            <a:r>
              <a:rPr lang="en-US" dirty="0"/>
              <a:t> some things; and three, need an above-average level of emotional maturity and political acumen.</a:t>
            </a:r>
          </a:p>
          <a:p>
            <a:r>
              <a:rPr lang="en-US" b="1" dirty="0"/>
              <a:t>J. Richard Hackman Need to know some things</a:t>
            </a:r>
            <a:r>
              <a:rPr lang="en-US" dirty="0"/>
              <a:t>. As I point out in my book, a great deal of conventional wisdom about what it takes to foster team effectiveness is, to put it bluntly, wrong. Most of us believe that "harmony helps performance," for example, or that "bigger is better," or that "teams need a constant flow-through of new members to stay fresh." Our research findings provide an alternative to conventional wisdom, one that views the leader's job as, first of all, getting those five conditions in place, and then doing whatever the leader can do to strengthen them and to help teams take good advantage of them.</a:t>
            </a:r>
          </a:p>
          <a:p>
            <a:r>
              <a:rPr lang="en-US" dirty="0"/>
              <a:t>This requires some depth of knowledge about what those conditions are and why they provide a solid platform for group development and performance.</a:t>
            </a:r>
          </a:p>
          <a:p>
            <a:r>
              <a:rPr lang="en-US" b="1" dirty="0"/>
              <a:t>Need to know how to </a:t>
            </a:r>
            <a:r>
              <a:rPr lang="en-US" b="1" i="1" dirty="0"/>
              <a:t>do</a:t>
            </a:r>
            <a:r>
              <a:rPr lang="en-US" b="1" dirty="0"/>
              <a:t> some things</a:t>
            </a:r>
            <a:r>
              <a:rPr lang="en-US" dirty="0"/>
              <a:t>. There are real skills involved in creating the key conditions for effectiveness. For example, take "establish a compelling direction for the team." Creating this condition requires much more than merely writing out a vision statement and giving it to the team. Leaders often err either by giving teams too much direction (for example, telling them not only what they are to accomplish but all the details about how they are to go about accomplishing it) or too little (for example, giving merely a vague description of the team's purposes and leaving it to the team to "work out the details"). Setting good direction for a team means being authoritative and insistent about desired end states, but being equally insistent about </a:t>
            </a:r>
            <a:r>
              <a:rPr lang="en-US" i="1" dirty="0"/>
              <a:t>not</a:t>
            </a:r>
            <a:r>
              <a:rPr lang="en-US" dirty="0"/>
              <a:t> specifying how the team should go about achieving those end-states. This requires some skill and, unfortunately, it is not the kind of skill commonly taught in MBA classrooms or executive leadership programs. Similar skill requirements also hold for the other four conditions.</a:t>
            </a:r>
          </a:p>
          <a:p>
            <a:r>
              <a:rPr lang="en-US" b="1" dirty="0"/>
              <a:t>Emotional maturity and political acumen</a:t>
            </a:r>
            <a:r>
              <a:rPr lang="en-US" dirty="0"/>
              <a:t>. One usually cannot establish the conditions for effectiveness on the leader's own schedule. Trying to force a condition when the time is not right almost never works. This means that leaders, like hungry lions, must lie in wait for the right time—and then, when it is right, pounce. To wait for the right time, especially when things seem to be getting worse rather than better, requires no small measure of emotional maturity. </a:t>
            </a:r>
          </a:p>
          <a:p>
            <a:r>
              <a:rPr lang="en-US" dirty="0"/>
              <a:t>Sometimes there is no prospect that organizational circumstances will become more amenable to creating the key conditions. In those circumstances, leaders must draw on their political skills—identifying the people or groups whose cooperation is needed to move forward, and then finding ways to get their interests aligned with the leader's own so that constructive change can begin. In the book, I give lots of examples of how leaders in various industries have done this while still maintaining their personal and professional integrity.</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62</a:t>
            </a:fld>
            <a:endParaRPr lang="en-US" dirty="0"/>
          </a:p>
        </p:txBody>
      </p:sp>
    </p:spTree>
    <p:extLst>
      <p:ext uri="{BB962C8B-B14F-4D97-AF65-F5344CB8AC3E}">
        <p14:creationId xmlns:p14="http://schemas.microsoft.com/office/powerpoint/2010/main" val="1316997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 case, you are unfamiliar with Hackman, his model sets  the five necessary conditions for team effectiveness as follows:</a:t>
            </a:r>
          </a:p>
          <a:p>
            <a:pPr lvl="1"/>
            <a:r>
              <a:rPr lang="en-US" b="1" dirty="0"/>
              <a:t>A so-called real team has these four features: a team task, clear boundaries, clearly assigned authority to make team decisions, and membership stability.</a:t>
            </a:r>
          </a:p>
          <a:p>
            <a:pPr lvl="1"/>
            <a:r>
              <a:rPr lang="en-US" b="1" dirty="0"/>
              <a:t>Possessing a compelling direction refers to whether the team has clear, challenging, and consequential goals that focus on the ends to be accomplished rather than the means the team must use to pursue them.</a:t>
            </a:r>
          </a:p>
          <a:p>
            <a:pPr lvl="1"/>
            <a:r>
              <a:rPr lang="en-US" b="1" dirty="0"/>
              <a:t>An enabling structure refers to whether the team’s task, composition, and norms of conduct enable rather than impede teamwork.</a:t>
            </a:r>
          </a:p>
          <a:p>
            <a:pPr lvl="2"/>
            <a:r>
              <a:rPr kumimoji="0" lang="en-US" sz="1800" kern="1200" baseline="0" dirty="0">
                <a:solidFill>
                  <a:schemeClr val="tx1"/>
                </a:solidFill>
                <a:latin typeface="+mn-lt"/>
                <a:ea typeface="+mn-ea"/>
                <a:cs typeface="+mn-cs"/>
              </a:rPr>
              <a:t>“People have internal motivation when they view their work as meaningful </a:t>
            </a:r>
            <a:r>
              <a:rPr kumimoji="0" lang="en-US" sz="1800" i="1" kern="1200" baseline="0" dirty="0">
                <a:solidFill>
                  <a:schemeClr val="tx1"/>
                </a:solidFill>
                <a:latin typeface="+mn-lt"/>
                <a:ea typeface="+mn-ea"/>
                <a:cs typeface="+mn-cs"/>
              </a:rPr>
              <a:t>and feel personally responsible </a:t>
            </a:r>
            <a:r>
              <a:rPr kumimoji="0" lang="en-US" sz="1800" kern="1200" baseline="0" dirty="0">
                <a:solidFill>
                  <a:schemeClr val="tx1"/>
                </a:solidFill>
                <a:latin typeface="+mn-lt"/>
                <a:ea typeface="+mn-ea"/>
                <a:cs typeface="+mn-cs"/>
              </a:rPr>
              <a:t>for work outcomes </a:t>
            </a:r>
            <a:r>
              <a:rPr kumimoji="0" lang="en-US" sz="1800" i="1" kern="1200" baseline="0" dirty="0">
                <a:solidFill>
                  <a:schemeClr val="tx1"/>
                </a:solidFill>
                <a:latin typeface="+mn-lt"/>
                <a:ea typeface="+mn-ea"/>
                <a:cs typeface="+mn-cs"/>
              </a:rPr>
              <a:t>and receive trustworthy knowledge of the results of </a:t>
            </a:r>
            <a:r>
              <a:rPr kumimoji="0" lang="en-US" sz="1800" kern="1200" baseline="0" dirty="0">
                <a:solidFill>
                  <a:schemeClr val="tx1"/>
                </a:solidFill>
                <a:latin typeface="+mn-lt"/>
                <a:ea typeface="+mn-ea"/>
                <a:cs typeface="+mn-cs"/>
              </a:rPr>
              <a:t>their efforts.”</a:t>
            </a:r>
            <a:endParaRPr lang="en-US" b="1" dirty="0"/>
          </a:p>
          <a:p>
            <a:pPr lvl="1"/>
            <a:r>
              <a:rPr lang="en-US" b="1" dirty="0"/>
              <a:t>Supportive organizational context refers to whether the team receives adequate resources, rewards, information, education, intergroup cooperation, and support that members need to accomplish their tasks.</a:t>
            </a:r>
          </a:p>
          <a:p>
            <a:pPr lvl="1"/>
            <a:r>
              <a:rPr lang="en-US" b="1" dirty="0"/>
              <a:t>And the sixth is the right people</a:t>
            </a:r>
          </a:p>
          <a:p>
            <a:endParaRPr lang="en-US" dirty="0"/>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64</a:t>
            </a:fld>
            <a:endParaRPr lang="en-US" dirty="0"/>
          </a:p>
        </p:txBody>
      </p:sp>
    </p:spTree>
    <p:extLst>
      <p:ext uri="{BB962C8B-B14F-4D97-AF65-F5344CB8AC3E}">
        <p14:creationId xmlns:p14="http://schemas.microsoft.com/office/powerpoint/2010/main" val="1826955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Manage the debate is from https://www.mckinseyquarterly.com/Taking_the_bias_out_of_meetings_2561 </a:t>
            </a:r>
          </a:p>
          <a:p>
            <a:endParaRPr lang="en-US" dirty="0"/>
          </a:p>
          <a:p>
            <a:r>
              <a:rPr lang="en-US" b="1" dirty="0"/>
              <a:t>Manage the debate</a:t>
            </a:r>
          </a:p>
          <a:p>
            <a:r>
              <a:rPr lang="en-US" dirty="0"/>
              <a:t>Before you get going, make sure everyone knows the meeting’s purpose (making a decision) and the criteria you will be using to make that decision. For recurring decisions (such as R&amp;D portfolio reviews), make it clear to everyone that those criteria include “forcing devices” (such as comparing projects against one another).</a:t>
            </a:r>
          </a:p>
          <a:p>
            <a:r>
              <a:rPr lang="en-US" dirty="0"/>
              <a:t>Take the pulse of the room: ask participants to write down their initial positions, use voting devices, or ask participants for their “balance sheets” of pros and cons.</a:t>
            </a:r>
          </a:p>
          <a:p>
            <a:r>
              <a:rPr lang="en-US" dirty="0"/>
              <a:t>     </a:t>
            </a:r>
            <a:r>
              <a:rPr lang="en-US" i="1" dirty="0"/>
              <a:t>“Frankly, I’m surprised that when you have a reasonably well-informed group it isn’t more common to begin by having everyone write their conclusions on a slip of paper,” remarks Nobel laureate Daniel </a:t>
            </a:r>
            <a:r>
              <a:rPr lang="en-US" i="1" dirty="0" err="1"/>
              <a:t>Kahneman</a:t>
            </a:r>
            <a:r>
              <a:rPr lang="en-US" i="1" dirty="0"/>
              <a:t>. “If you don’t do that, the discussion will create an enormous amount of conformity.” (See “</a:t>
            </a:r>
            <a:r>
              <a:rPr lang="en-US" i="1" dirty="0">
                <a:hlinkClick r:id="rId3"/>
              </a:rPr>
              <a:t>Strategic decisions: When can you trust your gut?</a:t>
            </a:r>
            <a:r>
              <a:rPr lang="en-US" dirty="0"/>
              <a:t>”)</a:t>
            </a:r>
          </a:p>
          <a:p>
            <a:r>
              <a:rPr lang="en-US" dirty="0"/>
              <a:t>     </a:t>
            </a:r>
            <a:r>
              <a:rPr lang="en-US" i="1" dirty="0"/>
              <a:t>“Put together a simple balance sheet where everybody around the table is asked to list points on both sides: ‘Tell me what is good about this opportunity; tell me what is bad about it. Do not tell me your judgment yet. I don’t want to know,’” says Randy </a:t>
            </a:r>
            <a:r>
              <a:rPr lang="en-US" i="1" dirty="0" err="1"/>
              <a:t>Komisar</a:t>
            </a:r>
            <a:r>
              <a:rPr lang="en-US" i="1" dirty="0"/>
              <a:t>, partner at </a:t>
            </a:r>
            <a:r>
              <a:rPr lang="en-US" i="1" dirty="0" err="1"/>
              <a:t>Kleiner</a:t>
            </a:r>
            <a:r>
              <a:rPr lang="en-US" i="1" dirty="0"/>
              <a:t> Perkins </a:t>
            </a:r>
            <a:r>
              <a:rPr lang="en-US" i="1" dirty="0" err="1"/>
              <a:t>Caufield</a:t>
            </a:r>
            <a:r>
              <a:rPr lang="en-US" i="1" dirty="0"/>
              <a:t> &amp; Byers. “The balance sheet process mitigates a lot of the friction that typically arises when people marshal the facts that support their case while ignoring those that don’t. </a:t>
            </a:r>
            <a:r>
              <a:rPr lang="en-US" dirty="0"/>
              <a:t>(See “</a:t>
            </a:r>
            <a:r>
              <a:rPr lang="en-US" i="1" dirty="0" err="1">
                <a:hlinkClick r:id="rId4"/>
              </a:rPr>
              <a:t>Kleiner</a:t>
            </a:r>
            <a:r>
              <a:rPr lang="en-US" i="1" dirty="0">
                <a:hlinkClick r:id="rId4"/>
              </a:rPr>
              <a:t> Perkins’ Randy </a:t>
            </a:r>
            <a:r>
              <a:rPr lang="en-US" i="1" dirty="0" err="1">
                <a:hlinkClick r:id="rId4"/>
              </a:rPr>
              <a:t>Komisar</a:t>
            </a:r>
            <a:r>
              <a:rPr lang="en-US" i="1" dirty="0">
                <a:hlinkClick r:id="rId4"/>
              </a:rPr>
              <a:t>: ‘Balance out biases</a:t>
            </a:r>
            <a:r>
              <a:rPr lang="en-US" dirty="0"/>
              <a:t>.’”)</a:t>
            </a:r>
          </a:p>
          <a:p>
            <a:r>
              <a:rPr lang="en-US" dirty="0"/>
              <a:t>Use the </a:t>
            </a:r>
            <a:r>
              <a:rPr lang="en-US" dirty="0" err="1"/>
              <a:t>premortem</a:t>
            </a:r>
            <a:r>
              <a:rPr lang="en-US" dirty="0"/>
              <a:t> technique to expand the debate.</a:t>
            </a:r>
          </a:p>
          <a:p>
            <a:r>
              <a:rPr lang="en-US" dirty="0"/>
              <a:t>     </a:t>
            </a:r>
            <a:r>
              <a:rPr lang="en-US" i="1" dirty="0"/>
              <a:t>“The </a:t>
            </a:r>
            <a:r>
              <a:rPr lang="en-US" i="1" dirty="0" err="1"/>
              <a:t>premortem</a:t>
            </a:r>
            <a:r>
              <a:rPr lang="en-US" i="1" dirty="0"/>
              <a:t> technique is a sneaky way to get people to do contrarian, devil’s advocate thinking,” explains psychologist Gary Klein. “Before a project starts, say, ‘We’re looking in a crystal ball, and this project has failed; it’s a fiasco. Now, everybody, take two minutes and write down all the reasons why you think the project has failed.” (See “</a:t>
            </a:r>
            <a:r>
              <a:rPr lang="en-US" i="1" dirty="0">
                <a:hlinkClick r:id="rId3"/>
              </a:rPr>
              <a:t>Strategic decisions: When can you trust your gut?</a:t>
            </a:r>
            <a:r>
              <a:rPr lang="en-US" i="1" dirty="0"/>
              <a:t>”)</a:t>
            </a:r>
            <a:endParaRPr lang="en-US" dirty="0"/>
          </a:p>
          <a:p>
            <a:r>
              <a:rPr lang="en-US" dirty="0"/>
              <a:t>Counter anchoring: postpone the introduction of numbers if possible; “reframe” alternative courses of action as they emerge by making explicit “what you have to believe” to support each of the alternatives.</a:t>
            </a:r>
          </a:p>
          <a:p>
            <a:r>
              <a:rPr lang="en-US" dirty="0"/>
              <a:t>     </a:t>
            </a:r>
            <a:r>
              <a:rPr lang="en-US" i="1" dirty="0"/>
              <a:t>“It’s easy for people to lose track of how much they’ve explained away,” notes Klein. “So one possibility is to try to surface this for them—to show them the list of things they’ve explained away.” (See “</a:t>
            </a:r>
            <a:r>
              <a:rPr lang="en-US" i="1" dirty="0">
                <a:hlinkClick r:id="rId3"/>
              </a:rPr>
              <a:t>Strategic decisions: When can you trust your gut?</a:t>
            </a:r>
            <a:r>
              <a:rPr lang="en-US" dirty="0"/>
              <a:t>”)</a:t>
            </a:r>
          </a:p>
          <a:p>
            <a:r>
              <a:rPr lang="en-US" dirty="0"/>
              <a:t>Pay attention to the use of comparisons and analogies: limit the use of inappropriate ones (“inadmissible evidence”) by asking for alternatives and suggesting or requesting additional analogies.</a:t>
            </a:r>
          </a:p>
          <a:p>
            <a:r>
              <a:rPr lang="en-US" dirty="0"/>
              <a:t>Force the room to consider opposing views. For vital decisions, create an explicit role for one or two people—the “decision challengers.”</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73</a:t>
            </a:fld>
            <a:endParaRPr lang="en-US" dirty="0"/>
          </a:p>
        </p:txBody>
      </p:sp>
    </p:spTree>
    <p:extLst>
      <p:ext uri="{BB962C8B-B14F-4D97-AF65-F5344CB8AC3E}">
        <p14:creationId xmlns:p14="http://schemas.microsoft.com/office/powerpoint/2010/main" val="60531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8</a:t>
            </a:fld>
            <a:endParaRPr lang="en-US" dirty="0"/>
          </a:p>
        </p:txBody>
      </p:sp>
    </p:spTree>
    <p:extLst>
      <p:ext uri="{BB962C8B-B14F-4D97-AF65-F5344CB8AC3E}">
        <p14:creationId xmlns:p14="http://schemas.microsoft.com/office/powerpoint/2010/main" val="345617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83</a:t>
            </a:fld>
            <a:endParaRPr lang="en-US" dirty="0"/>
          </a:p>
        </p:txBody>
      </p:sp>
    </p:spTree>
    <p:extLst>
      <p:ext uri="{BB962C8B-B14F-4D97-AF65-F5344CB8AC3E}">
        <p14:creationId xmlns:p14="http://schemas.microsoft.com/office/powerpoint/2010/main" val="2187141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Motivation note is from http://www.leadingteams.org/pdfs/chpt04C.pdf</a:t>
            </a:r>
          </a:p>
        </p:txBody>
      </p:sp>
      <p:sp>
        <p:nvSpPr>
          <p:cNvPr id="4" name="Slide Number Placeholder 3"/>
          <p:cNvSpPr>
            <a:spLocks noGrp="1"/>
          </p:cNvSpPr>
          <p:nvPr>
            <p:ph type="sldNum" sz="quarter" idx="10"/>
          </p:nvPr>
        </p:nvSpPr>
        <p:spPr/>
        <p:txBody>
          <a:bodyPr/>
          <a:lstStyle/>
          <a:p>
            <a:fld id="{02CB53F9-58F3-4BBF-B4A6-47CC66C89BE6}" type="slidenum">
              <a:rPr lang="en-US" smtClean="0"/>
              <a:pPr/>
              <a:t>85</a:t>
            </a:fld>
            <a:endParaRPr lang="en-US" dirty="0"/>
          </a:p>
        </p:txBody>
      </p:sp>
    </p:spTree>
    <p:extLst>
      <p:ext uri="{BB962C8B-B14F-4D97-AF65-F5344CB8AC3E}">
        <p14:creationId xmlns:p14="http://schemas.microsoft.com/office/powerpoint/2010/main" val="391327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9</a:t>
            </a:fld>
            <a:endParaRPr lang="en-US" dirty="0"/>
          </a:p>
        </p:txBody>
      </p:sp>
    </p:spTree>
    <p:extLst>
      <p:ext uri="{BB962C8B-B14F-4D97-AF65-F5344CB8AC3E}">
        <p14:creationId xmlns:p14="http://schemas.microsoft.com/office/powerpoint/2010/main" val="212549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Hackman Uses this schema; you will see some other similar formats. What do you think that we mean when we say team? Take a moment and discuss it at your table.</a:t>
            </a:r>
          </a:p>
        </p:txBody>
      </p:sp>
      <p:sp>
        <p:nvSpPr>
          <p:cNvPr id="4" name="Slide Number Placeholder 3"/>
          <p:cNvSpPr>
            <a:spLocks noGrp="1"/>
          </p:cNvSpPr>
          <p:nvPr>
            <p:ph type="sldNum" sz="quarter" idx="10"/>
          </p:nvPr>
        </p:nvSpPr>
        <p:spPr/>
        <p:txBody>
          <a:bodyPr/>
          <a:lstStyle/>
          <a:p>
            <a:fld id="{02CB53F9-58F3-4BBF-B4A6-47CC66C89BE6}" type="slidenum">
              <a:rPr lang="en-US" smtClean="0"/>
              <a:pPr/>
              <a:t>17</a:t>
            </a:fld>
            <a:endParaRPr lang="en-US" dirty="0"/>
          </a:p>
        </p:txBody>
      </p:sp>
    </p:spTree>
    <p:extLst>
      <p:ext uri="{BB962C8B-B14F-4D97-AF65-F5344CB8AC3E}">
        <p14:creationId xmlns:p14="http://schemas.microsoft.com/office/powerpoint/2010/main" val="393933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Hackman</a:t>
            </a:r>
          </a:p>
        </p:txBody>
      </p:sp>
      <p:sp>
        <p:nvSpPr>
          <p:cNvPr id="4" name="Slide Number Placeholder 3"/>
          <p:cNvSpPr>
            <a:spLocks noGrp="1"/>
          </p:cNvSpPr>
          <p:nvPr>
            <p:ph type="sldNum" sz="quarter" idx="10"/>
          </p:nvPr>
        </p:nvSpPr>
        <p:spPr/>
        <p:txBody>
          <a:bodyPr/>
          <a:lstStyle/>
          <a:p>
            <a:fld id="{02CB53F9-58F3-4BBF-B4A6-47CC66C89BE6}" type="slidenum">
              <a:rPr lang="en-US" smtClean="0"/>
              <a:pPr/>
              <a:t>21</a:t>
            </a:fld>
            <a:endParaRPr lang="en-US" dirty="0"/>
          </a:p>
        </p:txBody>
      </p:sp>
    </p:spTree>
    <p:extLst>
      <p:ext uri="{BB962C8B-B14F-4D97-AF65-F5344CB8AC3E}">
        <p14:creationId xmlns:p14="http://schemas.microsoft.com/office/powerpoint/2010/main" val="160327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Individual Some kinds of work can and should be handled by a single person. That individual has all the expertise, knowledge, and skills needed to do the job and is solely accountable for getting the job done. If the workload increases so that one person can no longer handle it, the company can create additional positions. Workgroup This work unit consists of a group of people who may work together and may all do essentially the same kind of work but who are not dependent on each other for information and skills needed to accomplish the job. For instance, the regional sales managers of a large national company would constitute a workgroup, even though they aren’t located in the same office. In a human resources department of a large organization, all staff members with responsibilities for administering benefits could be considered a workgroup. They all perform similar or related tasks, but the amount of work is too large for one person. Collaborative Workgroup This is a common work unit category. Individuals in such a group need information from one another in order to achieve results. The work might be handed off from one individual to another, as in a manufacturing system. Each individual completes one step in a complex process that leads to a finished product. In collaborative workgroups, one person’s errors in execution affect the ability of others in the group to do their work.</a:t>
            </a:r>
          </a:p>
          <a:p>
            <a:r>
              <a:rPr lang="en-US" dirty="0" err="1"/>
              <a:t>Kossler</a:t>
            </a:r>
            <a:r>
              <a:rPr lang="en-US" dirty="0"/>
              <a:t>, Michael E.; </a:t>
            </a:r>
            <a:r>
              <a:rPr lang="en-US" dirty="0" err="1"/>
              <a:t>Kanaga</a:t>
            </a:r>
            <a:r>
              <a:rPr lang="en-US" dirty="0"/>
              <a:t>, Kim; Center for Creative Leadership. Do You Really Need a Team?.Greensboro, NC, USA: Center for Creative Leadership, 2001. p 12.http://</a:t>
            </a:r>
            <a:r>
              <a:rPr lang="en-US" dirty="0" err="1"/>
              <a:t>site.ebrary.com</a:t>
            </a:r>
            <a:r>
              <a:rPr lang="en-US" dirty="0"/>
              <a:t>/lib/</a:t>
            </a:r>
            <a:r>
              <a:rPr lang="en-US" dirty="0" err="1"/>
              <a:t>ets</a:t>
            </a:r>
            <a:r>
              <a:rPr lang="en-US" dirty="0"/>
              <a:t>/</a:t>
            </a:r>
            <a:r>
              <a:rPr lang="en-US" dirty="0" err="1"/>
              <a:t>Doc?id</a:t>
            </a:r>
            <a:r>
              <a:rPr lang="en-US" dirty="0"/>
              <a:t>=10185409&amp;ppg=13Copyright © 2001. Center for Creative Leadership. All rights reserved. </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22</a:t>
            </a:fld>
            <a:endParaRPr lang="en-US" dirty="0"/>
          </a:p>
        </p:txBody>
      </p:sp>
    </p:spTree>
    <p:extLst>
      <p:ext uri="{BB962C8B-B14F-4D97-AF65-F5344CB8AC3E}">
        <p14:creationId xmlns:p14="http://schemas.microsoft.com/office/powerpoint/2010/main" val="225047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Katzenbach</a:t>
            </a:r>
            <a:r>
              <a:rPr lang="en-US" dirty="0"/>
              <a:t> and Smith</a:t>
            </a:r>
          </a:p>
        </p:txBody>
      </p:sp>
      <p:sp>
        <p:nvSpPr>
          <p:cNvPr id="4" name="Slide Number Placeholder 3"/>
          <p:cNvSpPr>
            <a:spLocks noGrp="1"/>
          </p:cNvSpPr>
          <p:nvPr>
            <p:ph type="sldNum" sz="quarter" idx="10"/>
          </p:nvPr>
        </p:nvSpPr>
        <p:spPr/>
        <p:txBody>
          <a:bodyPr/>
          <a:lstStyle/>
          <a:p>
            <a:fld id="{02CB53F9-58F3-4BBF-B4A6-47CC66C89BE6}" type="slidenum">
              <a:rPr lang="en-US" smtClean="0"/>
              <a:pPr/>
              <a:t>23</a:t>
            </a:fld>
            <a:endParaRPr lang="en-US" dirty="0"/>
          </a:p>
        </p:txBody>
      </p:sp>
    </p:spTree>
    <p:extLst>
      <p:ext uri="{BB962C8B-B14F-4D97-AF65-F5344CB8AC3E}">
        <p14:creationId xmlns:p14="http://schemas.microsoft.com/office/powerpoint/2010/main" val="3449972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Canal Tug Boat Lesson: I visited the Panama Canal this week for the first time in 20 years. One big learning lesson happened while taking a 1/2 day transit of this amazing engineering site linking the Pacific to the Atlantic.</a:t>
            </a:r>
          </a:p>
          <a:p>
            <a:r>
              <a:rPr lang="en-US" dirty="0"/>
              <a:t>As each of the huge boats moves through the locks, the clearances are tight. So, a special pilot boards the ship, taking over control from the captain. As they move into a lock, there are electric rail tugs on either side of the canal with steel cables to keep the boat in the middle of the canal. Some have only 6” clearance. The drivers of these tugs receive precise instructions to move forward or tighten the cable from the pilot.</a:t>
            </a:r>
          </a:p>
          <a:p>
            <a:r>
              <a:rPr lang="en-US" dirty="0"/>
              <a:t>They recently upgraded the tugs and added two-way radios between the tugs (4 to 8 per boat) and the pilot to increase communication. But, it actually led to more scrapes of the boats against the walls and a much slower transit time. It turned out that the tug boat drivers were second guessing the pilot and arguing about the “commands”. After much consideration, the two-way radios were replaced by one way radios and they returned to an old fashioned bell system. After each command is radioed from the ship to the tug drivers, they confirm that they have received and are executing the command by ringing a bell on the tug. </a:t>
            </a:r>
          </a:p>
          <a:p>
            <a:r>
              <a:rPr lang="en-US" dirty="0"/>
              <a:t>While we all love collaboration, some situations call for trust in command and control.</a:t>
            </a:r>
          </a:p>
          <a:p>
            <a:r>
              <a:rPr lang="en-US" dirty="0"/>
              <a:t>From Elliott Masie</a:t>
            </a:r>
          </a:p>
        </p:txBody>
      </p:sp>
      <p:sp>
        <p:nvSpPr>
          <p:cNvPr id="4" name="Slide Number Placeholder 3"/>
          <p:cNvSpPr>
            <a:spLocks noGrp="1"/>
          </p:cNvSpPr>
          <p:nvPr>
            <p:ph type="sldNum" sz="quarter" idx="10"/>
          </p:nvPr>
        </p:nvSpPr>
        <p:spPr/>
        <p:txBody>
          <a:bodyPr/>
          <a:lstStyle/>
          <a:p>
            <a:fld id="{02CB53F9-58F3-4BBF-B4A6-47CC66C89BE6}" type="slidenum">
              <a:rPr lang="en-US" smtClean="0"/>
              <a:pPr/>
              <a:t>24</a:t>
            </a:fld>
            <a:endParaRPr lang="en-US" dirty="0"/>
          </a:p>
        </p:txBody>
      </p:sp>
    </p:spTree>
    <p:extLst>
      <p:ext uri="{BB962C8B-B14F-4D97-AF65-F5344CB8AC3E}">
        <p14:creationId xmlns:p14="http://schemas.microsoft.com/office/powerpoint/2010/main" val="160002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010B72F-0AC3-43B8-8B81-E656BD46C2E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C897CC-456B-41E1-A0E8-74472BE2F24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8386D1-5217-4695-B19B-4D1DAB67125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983D13-F16A-497C-B1CE-32453F244FF7}"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6C521-0FDC-4851-B6AE-90F353ABB7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endParaRPr lang="en-US" dirty="0"/>
          </a:p>
        </p:txBody>
      </p:sp>
      <p:sp>
        <p:nvSpPr>
          <p:cNvPr id="9" name="Slide Number Placeholder 8"/>
          <p:cNvSpPr>
            <a:spLocks noGrp="1"/>
          </p:cNvSpPr>
          <p:nvPr>
            <p:ph type="sldNum" sz="quarter" idx="15"/>
          </p:nvPr>
        </p:nvSpPr>
        <p:spPr/>
        <p:txBody>
          <a:bodyPr rtlCol="0"/>
          <a:lstStyle/>
          <a:p>
            <a:fld id="{460A324F-72D5-4F19-8007-EB2E8A20872F}"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8231C73C-B70B-4941-ABB4-AA6F467B235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EEF179-8BEC-470B-9C7B-563D386012F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E44A25-3B2C-48C0-B319-58D0663DBC9F}"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endParaRPr lang="en-US" dirty="0"/>
          </a:p>
        </p:txBody>
      </p:sp>
      <p:sp>
        <p:nvSpPr>
          <p:cNvPr id="7" name="Slide Number Placeholder 6"/>
          <p:cNvSpPr>
            <a:spLocks noGrp="1"/>
          </p:cNvSpPr>
          <p:nvPr>
            <p:ph type="sldNum" sz="quarter" idx="11"/>
          </p:nvPr>
        </p:nvSpPr>
        <p:spPr/>
        <p:txBody>
          <a:bodyPr rtlCol="0"/>
          <a:lstStyle/>
          <a:p>
            <a:fld id="{427810CB-ED63-4923-A81C-9B8F26CD77E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C2F0D8-27D6-48D5-A8DC-04CA49C7E60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endParaRPr lang="en-US" dirty="0"/>
          </a:p>
        </p:txBody>
      </p:sp>
      <p:sp>
        <p:nvSpPr>
          <p:cNvPr id="22" name="Slide Number Placeholder 21"/>
          <p:cNvSpPr>
            <a:spLocks noGrp="1"/>
          </p:cNvSpPr>
          <p:nvPr>
            <p:ph type="sldNum" sz="quarter" idx="15"/>
          </p:nvPr>
        </p:nvSpPr>
        <p:spPr/>
        <p:txBody>
          <a:bodyPr rtlCol="0"/>
          <a:lstStyle/>
          <a:p>
            <a:fld id="{88B4269E-0FFA-4346-9F18-0BD510FB630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dirty="0"/>
          </a:p>
        </p:txBody>
      </p:sp>
      <p:sp>
        <p:nvSpPr>
          <p:cNvPr id="18" name="Slide Number Placeholder 17"/>
          <p:cNvSpPr>
            <a:spLocks noGrp="1"/>
          </p:cNvSpPr>
          <p:nvPr>
            <p:ph type="sldNum" sz="quarter" idx="11"/>
          </p:nvPr>
        </p:nvSpPr>
        <p:spPr/>
        <p:txBody>
          <a:bodyPr rtlCol="0"/>
          <a:lstStyle/>
          <a:p>
            <a:fld id="{4B469063-D8B9-41FA-BAE4-80CD591FA7AD}"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5E2DD1C-282A-48A7-98CF-7D08403FE34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5.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feature=fvwp&amp;v=mctUNUQSJCo&amp;NR=1" TargetMode="External"/><Relationship Id="rId2" Type="http://schemas.openxmlformats.org/officeDocument/2006/relationships/hyperlink" Target="http://www.youtube.com/watch?v=I2HqW-AAb2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hyperlink" Target="http://www.leadingteams.org/open/index3.htm" TargetMode="External"/><Relationship Id="rId2" Type="http://schemas.openxmlformats.org/officeDocument/2006/relationships/hyperlink" Target="http://www.fas.org/irp/dni/isb/analytic.pdf" TargetMode="External"/><Relationship Id="rId1" Type="http://schemas.openxmlformats.org/officeDocument/2006/relationships/slideLayout" Target="../slideLayouts/slideLayout2.xml"/><Relationship Id="rId4" Type="http://schemas.openxmlformats.org/officeDocument/2006/relationships/hyperlink" Target="http://blogs.hbr.org/cs/2012/05/to_innovate_turn_your_pecking_order_upside_down.html"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Ten Tools</a:t>
            </a:r>
          </a:p>
        </p:txBody>
      </p:sp>
      <p:sp>
        <p:nvSpPr>
          <p:cNvPr id="7" name="Subtitle 6"/>
          <p:cNvSpPr>
            <a:spLocks noGrp="1"/>
          </p:cNvSpPr>
          <p:nvPr>
            <p:ph type="subTitle" idx="1"/>
          </p:nvPr>
        </p:nvSpPr>
        <p:spPr/>
        <p:txBody>
          <a:bodyPr/>
          <a:lstStyle/>
          <a:p>
            <a:r>
              <a:rPr lang="en-US" dirty="0"/>
              <a:t>A collection of organizational and individual methods to aid effectiveness</a:t>
            </a:r>
          </a:p>
        </p:txBody>
      </p:sp>
      <p:pic>
        <p:nvPicPr>
          <p:cNvPr id="6146" name="Picture 2" descr="C:\Users\tjelliott\AppData\Local\Microsoft\Windows\Temporary Internet Files\Content.IE5\GQ1C05YS\MP900386678[1].jpg"/>
          <p:cNvPicPr>
            <a:picLocks noChangeAspect="1" noChangeArrowheads="1"/>
          </p:cNvPicPr>
          <p:nvPr/>
        </p:nvPicPr>
        <p:blipFill>
          <a:blip r:embed="rId2" cstate="print"/>
          <a:srcRect/>
          <a:stretch>
            <a:fillRect/>
          </a:stretch>
        </p:blipFill>
        <p:spPr bwMode="auto">
          <a:xfrm>
            <a:off x="7543800" y="304800"/>
            <a:ext cx="1187866" cy="847344"/>
          </a:xfrm>
          <a:prstGeom prst="rect">
            <a:avLst/>
          </a:prstGeom>
          <a:noFill/>
        </p:spPr>
      </p:pic>
      <p:pic>
        <p:nvPicPr>
          <p:cNvPr id="6148" name="Picture 4" descr="C:\Users\tjelliott\AppData\Local\Microsoft\Windows\Temporary Internet Files\Content.IE5\05J679F2\MP900386644[1].jpg"/>
          <p:cNvPicPr>
            <a:picLocks noChangeAspect="1" noChangeArrowheads="1"/>
          </p:cNvPicPr>
          <p:nvPr/>
        </p:nvPicPr>
        <p:blipFill>
          <a:blip r:embed="rId3" cstate="print"/>
          <a:srcRect/>
          <a:stretch>
            <a:fillRect/>
          </a:stretch>
        </p:blipFill>
        <p:spPr bwMode="auto">
          <a:xfrm>
            <a:off x="2057400" y="1676400"/>
            <a:ext cx="924052" cy="1295400"/>
          </a:xfrm>
          <a:prstGeom prst="rect">
            <a:avLst/>
          </a:prstGeom>
          <a:noFill/>
        </p:spPr>
      </p:pic>
      <p:pic>
        <p:nvPicPr>
          <p:cNvPr id="6150" name="Picture 6" descr="C:\Users\tjelliott\AppData\Local\Microsoft\Windows\Temporary Internet Files\Content.IE5\YRXMNQWK\MP900444275[1].jpg"/>
          <p:cNvPicPr>
            <a:picLocks noChangeAspect="1" noChangeArrowheads="1"/>
          </p:cNvPicPr>
          <p:nvPr/>
        </p:nvPicPr>
        <p:blipFill>
          <a:blip r:embed="rId4" cstate="print"/>
          <a:srcRect/>
          <a:stretch>
            <a:fillRect/>
          </a:stretch>
        </p:blipFill>
        <p:spPr bwMode="auto">
          <a:xfrm>
            <a:off x="1752600" y="0"/>
            <a:ext cx="1034374" cy="1219200"/>
          </a:xfrm>
          <a:prstGeom prst="rect">
            <a:avLst/>
          </a:prstGeom>
          <a:noFill/>
        </p:spPr>
      </p:pic>
      <p:pic>
        <p:nvPicPr>
          <p:cNvPr id="13" name="Picture 12" descr="sextant.jpg"/>
          <p:cNvPicPr>
            <a:picLocks noChangeAspect="1"/>
          </p:cNvPicPr>
          <p:nvPr/>
        </p:nvPicPr>
        <p:blipFill>
          <a:blip r:embed="rId5" cstate="print"/>
          <a:stretch>
            <a:fillRect/>
          </a:stretch>
        </p:blipFill>
        <p:spPr>
          <a:xfrm>
            <a:off x="7010400" y="3200400"/>
            <a:ext cx="1524000" cy="1203960"/>
          </a:xfrm>
          <a:prstGeom prst="rect">
            <a:avLst/>
          </a:prstGeom>
        </p:spPr>
      </p:pic>
      <p:pic>
        <p:nvPicPr>
          <p:cNvPr id="6152" name="Picture 8" descr="Plier wrench"/>
          <p:cNvPicPr>
            <a:picLocks noChangeAspect="1" noChangeArrowheads="1"/>
          </p:cNvPicPr>
          <p:nvPr/>
        </p:nvPicPr>
        <p:blipFill>
          <a:blip r:embed="rId6" cstate="print"/>
          <a:srcRect/>
          <a:stretch>
            <a:fillRect/>
          </a:stretch>
        </p:blipFill>
        <p:spPr bwMode="auto">
          <a:xfrm>
            <a:off x="2362200" y="3429000"/>
            <a:ext cx="628650" cy="952500"/>
          </a:xfrm>
          <a:prstGeom prst="rect">
            <a:avLst/>
          </a:prstGeom>
          <a:noFill/>
        </p:spPr>
      </p:pic>
      <p:pic>
        <p:nvPicPr>
          <p:cNvPr id="15" name="Picture 14" descr="mortar-pestle.jpg"/>
          <p:cNvPicPr>
            <a:picLocks noChangeAspect="1"/>
          </p:cNvPicPr>
          <p:nvPr/>
        </p:nvPicPr>
        <p:blipFill>
          <a:blip r:embed="rId7" cstate="print"/>
          <a:stretch>
            <a:fillRect/>
          </a:stretch>
        </p:blipFill>
        <p:spPr>
          <a:xfrm>
            <a:off x="4419600" y="228600"/>
            <a:ext cx="1351446" cy="1136904"/>
          </a:xfrm>
          <a:prstGeom prst="rect">
            <a:avLst/>
          </a:prstGeom>
        </p:spPr>
      </p:pic>
      <p:pic>
        <p:nvPicPr>
          <p:cNvPr id="16" name="Picture 15" descr="stethoscope.jpg"/>
          <p:cNvPicPr>
            <a:picLocks noChangeAspect="1"/>
          </p:cNvPicPr>
          <p:nvPr/>
        </p:nvPicPr>
        <p:blipFill>
          <a:blip r:embed="rId8" cstate="print"/>
          <a:stretch>
            <a:fillRect/>
          </a:stretch>
        </p:blipFill>
        <p:spPr>
          <a:xfrm>
            <a:off x="5105400" y="3276600"/>
            <a:ext cx="1158240" cy="1447800"/>
          </a:xfrm>
          <a:prstGeom prst="rect">
            <a:avLst/>
          </a:prstGeom>
        </p:spPr>
      </p:pic>
      <p:pic>
        <p:nvPicPr>
          <p:cNvPr id="18" name="Picture 17" descr="wooden-ruler.jpg"/>
          <p:cNvPicPr>
            <a:picLocks noChangeAspect="1"/>
          </p:cNvPicPr>
          <p:nvPr/>
        </p:nvPicPr>
        <p:blipFill>
          <a:blip r:embed="rId9" cstate="print"/>
          <a:stretch>
            <a:fillRect/>
          </a:stretch>
        </p:blipFill>
        <p:spPr>
          <a:xfrm>
            <a:off x="5334000" y="1916620"/>
            <a:ext cx="3810000" cy="814388"/>
          </a:xfrm>
          <a:prstGeom prst="rect">
            <a:avLst/>
          </a:prstGeom>
        </p:spPr>
      </p:pic>
      <p:pic>
        <p:nvPicPr>
          <p:cNvPr id="19" name="Picture 18" descr="paintbrush-green.jpg"/>
          <p:cNvPicPr>
            <a:picLocks noChangeAspect="1"/>
          </p:cNvPicPr>
          <p:nvPr/>
        </p:nvPicPr>
        <p:blipFill>
          <a:blip r:embed="rId10" cstate="print"/>
          <a:stretch>
            <a:fillRect/>
          </a:stretch>
        </p:blipFill>
        <p:spPr>
          <a:xfrm>
            <a:off x="3886200" y="1447800"/>
            <a:ext cx="762000" cy="1524000"/>
          </a:xfrm>
          <a:prstGeom prst="rect">
            <a:avLst/>
          </a:prstGeom>
        </p:spPr>
      </p:pic>
      <p:pic>
        <p:nvPicPr>
          <p:cNvPr id="20" name="Picture 19" descr="drill-cordless.jpg"/>
          <p:cNvPicPr>
            <a:picLocks noChangeAspect="1"/>
          </p:cNvPicPr>
          <p:nvPr/>
        </p:nvPicPr>
        <p:blipFill>
          <a:blip r:embed="rId11" cstate="print"/>
          <a:stretch>
            <a:fillRect/>
          </a:stretch>
        </p:blipFill>
        <p:spPr>
          <a:xfrm>
            <a:off x="3657600" y="3352800"/>
            <a:ext cx="823200" cy="96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chorCtr="0"/>
          <a:lstStyle/>
          <a:p>
            <a:r>
              <a:rPr lang="en-US" dirty="0"/>
              <a:t>ETS Success Six Connections</a:t>
            </a:r>
          </a:p>
        </p:txBody>
      </p:sp>
      <p:pic>
        <p:nvPicPr>
          <p:cNvPr id="7" name="Picture 6" descr="S6 Results Orientation Ic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00785"/>
            <a:ext cx="1828800" cy="1828800"/>
          </a:xfrm>
          <a:prstGeom prst="rect">
            <a:avLst/>
          </a:prstGeom>
          <a:noFill/>
          <a:ln>
            <a:noFill/>
          </a:ln>
        </p:spPr>
      </p:pic>
      <p:sp>
        <p:nvSpPr>
          <p:cNvPr id="8" name="Text Box 10"/>
          <p:cNvSpPr txBox="1">
            <a:spLocks noChangeArrowheads="1"/>
          </p:cNvSpPr>
          <p:nvPr/>
        </p:nvSpPr>
        <p:spPr bwMode="auto">
          <a:xfrm>
            <a:off x="2716161" y="1371589"/>
            <a:ext cx="4476115" cy="677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pPr>
            <a:r>
              <a:rPr lang="en-US" sz="1400" b="1" dirty="0">
                <a:effectLst/>
                <a:latin typeface="Verdana" panose="020B0604030504040204" pitchFamily="34" charset="0"/>
                <a:ea typeface="Calibri" panose="020F0502020204030204" pitchFamily="34" charset="0"/>
                <a:cs typeface="Times New Roman" panose="02020603050405020304" pitchFamily="18" charset="0"/>
              </a:rPr>
              <a:t>Results Orientation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i="1" dirty="0">
                <a:effectLst/>
                <a:latin typeface="Verdana" panose="020B0604030504040204" pitchFamily="34" charset="0"/>
                <a:ea typeface="Calibri" panose="020F0502020204030204" pitchFamily="34" charset="0"/>
                <a:cs typeface="Times New Roman" panose="02020603050405020304" pitchFamily="18" charset="0"/>
              </a:rPr>
              <a:t>Delivering on promises and commitments: Select the right actions to take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S6 Learning Agility Ic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776899"/>
            <a:ext cx="1752600" cy="1242901"/>
          </a:xfrm>
          <a:prstGeom prst="rect">
            <a:avLst/>
          </a:prstGeom>
          <a:noFill/>
          <a:ln>
            <a:noFill/>
          </a:ln>
        </p:spPr>
      </p:pic>
      <p:sp>
        <p:nvSpPr>
          <p:cNvPr id="14" name="Text Box 8"/>
          <p:cNvSpPr txBox="1">
            <a:spLocks noChangeArrowheads="1"/>
          </p:cNvSpPr>
          <p:nvPr/>
        </p:nvSpPr>
        <p:spPr bwMode="auto">
          <a:xfrm>
            <a:off x="3505200" y="5679757"/>
            <a:ext cx="4191000" cy="4924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pPr>
            <a:r>
              <a:rPr lang="en-US" sz="1400" b="1" dirty="0">
                <a:effectLst/>
                <a:latin typeface="Verdana" panose="020B0604030504040204" pitchFamily="34" charset="0"/>
                <a:ea typeface="Calibri" panose="020F0502020204030204" pitchFamily="34" charset="0"/>
                <a:cs typeface="Times New Roman" panose="02020603050405020304" pitchFamily="18" charset="0"/>
              </a:rPr>
              <a:t>Learning Agility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i="1" dirty="0">
                <a:effectLst/>
                <a:latin typeface="Verdana" panose="020B0604030504040204" pitchFamily="34" charset="0"/>
                <a:ea typeface="Calibri" panose="020F0502020204030204" pitchFamily="34" charset="0"/>
                <a:cs typeface="Times New Roman" panose="02020603050405020304" pitchFamily="18" charset="0"/>
              </a:rPr>
              <a:t>Learn from your setting of criteria for next problem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S6 Func Tech Ic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7575" y="2611546"/>
            <a:ext cx="714375" cy="742950"/>
          </a:xfrm>
          <a:prstGeom prst="rect">
            <a:avLst/>
          </a:prstGeom>
          <a:noFill/>
          <a:ln>
            <a:noFill/>
          </a:ln>
        </p:spPr>
      </p:pic>
      <p:sp>
        <p:nvSpPr>
          <p:cNvPr id="16" name="Text Box 12"/>
          <p:cNvSpPr txBox="1">
            <a:spLocks noChangeArrowheads="1"/>
          </p:cNvSpPr>
          <p:nvPr/>
        </p:nvSpPr>
        <p:spPr bwMode="auto">
          <a:xfrm>
            <a:off x="4353242" y="2459870"/>
            <a:ext cx="4476115" cy="677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pPr>
            <a:r>
              <a:rPr lang="en-US" sz="1400" b="1" dirty="0">
                <a:effectLst/>
                <a:latin typeface="Verdana" panose="020B0604030504040204" pitchFamily="34" charset="0"/>
                <a:ea typeface="Calibri" panose="020F0502020204030204" pitchFamily="34" charset="0"/>
                <a:cs typeface="Times New Roman" panose="02020603050405020304" pitchFamily="18" charset="0"/>
              </a:rPr>
              <a:t>Functional and Technical Acumen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i="1" dirty="0">
                <a:effectLst/>
                <a:latin typeface="Verdana" panose="020B0604030504040204" pitchFamily="34" charset="0"/>
                <a:ea typeface="Calibri" panose="020F0502020204030204" pitchFamily="34" charset="0"/>
                <a:cs typeface="Times New Roman" panose="02020603050405020304" pitchFamily="18" charset="0"/>
              </a:rPr>
              <a:t>Can you perform your job? Making the highest quality decisions that allow you to do so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Oval Callout 1"/>
          <p:cNvSpPr/>
          <p:nvPr/>
        </p:nvSpPr>
        <p:spPr>
          <a:xfrm>
            <a:off x="5715000" y="3145647"/>
            <a:ext cx="2362200" cy="1066415"/>
          </a:xfrm>
          <a:prstGeom prst="wedgeEllipseCallout">
            <a:avLst>
              <a:gd name="adj1" fmla="val -66686"/>
              <a:gd name="adj2" fmla="val -54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Most of us have to work in teams most of the time</a:t>
            </a:r>
          </a:p>
        </p:txBody>
      </p:sp>
    </p:spTree>
    <p:extLst>
      <p:ext uri="{BB962C8B-B14F-4D97-AF65-F5344CB8AC3E}">
        <p14:creationId xmlns:p14="http://schemas.microsoft.com/office/powerpoint/2010/main" val="289419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83B8B6-7088-44B4-BB62-D1A410F17B71}"/>
              </a:ext>
            </a:extLst>
          </p:cNvPr>
          <p:cNvGrpSpPr/>
          <p:nvPr/>
        </p:nvGrpSpPr>
        <p:grpSpPr>
          <a:xfrm>
            <a:off x="457200" y="381000"/>
            <a:ext cx="8229600" cy="6019800"/>
            <a:chOff x="457200" y="381000"/>
            <a:chExt cx="8229600" cy="6019800"/>
          </a:xfrm>
        </p:grpSpPr>
        <p:sp>
          <p:nvSpPr>
            <p:cNvPr id="4" name="Rectangle 3"/>
            <p:cNvSpPr/>
            <p:nvPr/>
          </p:nvSpPr>
          <p:spPr>
            <a:xfrm>
              <a:off x="457200" y="381000"/>
              <a:ext cx="8229600" cy="6019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1" name="TextBox 4"/>
            <p:cNvSpPr txBox="1">
              <a:spLocks noChangeArrowheads="1"/>
            </p:cNvSpPr>
            <p:nvPr/>
          </p:nvSpPr>
          <p:spPr bwMode="auto">
            <a:xfrm>
              <a:off x="1676400" y="762000"/>
              <a:ext cx="5788025" cy="461963"/>
            </a:xfrm>
            <a:prstGeom prst="rect">
              <a:avLst/>
            </a:prstGeom>
            <a:noFill/>
            <a:ln w="9525">
              <a:noFill/>
              <a:miter lim="800000"/>
              <a:headEnd/>
              <a:tailEnd/>
            </a:ln>
          </p:spPr>
          <p:txBody>
            <a:bodyPr wrap="none">
              <a:spAutoFit/>
            </a:bodyPr>
            <a:lstStyle/>
            <a:p>
              <a:r>
                <a:rPr lang="en-US" sz="2400">
                  <a:solidFill>
                    <a:srgbClr val="FFCC00"/>
                  </a:solidFill>
                  <a:latin typeface="Calibri" pitchFamily="34" charset="0"/>
                </a:rPr>
                <a:t>Summary:  Conditions for Team Effectiveness</a:t>
              </a:r>
            </a:p>
          </p:txBody>
        </p:sp>
        <p:sp>
          <p:nvSpPr>
            <p:cNvPr id="6" name="Isosceles Triangle 5"/>
            <p:cNvSpPr/>
            <p:nvPr/>
          </p:nvSpPr>
          <p:spPr>
            <a:xfrm>
              <a:off x="3506788" y="1676400"/>
              <a:ext cx="2057400" cy="17526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Isosceles Triangle 6"/>
            <p:cNvSpPr/>
            <p:nvPr/>
          </p:nvSpPr>
          <p:spPr>
            <a:xfrm rot="10800000">
              <a:off x="3506788" y="3962400"/>
              <a:ext cx="2057400" cy="17526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4" name="TextBox 7"/>
            <p:cNvSpPr txBox="1">
              <a:spLocks noChangeArrowheads="1"/>
            </p:cNvSpPr>
            <p:nvPr/>
          </p:nvSpPr>
          <p:spPr bwMode="auto">
            <a:xfrm>
              <a:off x="3811588" y="3581400"/>
              <a:ext cx="1354137" cy="276225"/>
            </a:xfrm>
            <a:prstGeom prst="rect">
              <a:avLst/>
            </a:prstGeom>
            <a:noFill/>
            <a:ln w="9525">
              <a:noFill/>
              <a:miter lim="800000"/>
              <a:headEnd/>
              <a:tailEnd/>
            </a:ln>
          </p:spPr>
          <p:txBody>
            <a:bodyPr wrap="none">
              <a:spAutoFit/>
            </a:bodyPr>
            <a:lstStyle/>
            <a:p>
              <a:r>
                <a:rPr lang="en-US" sz="1200">
                  <a:solidFill>
                    <a:srgbClr val="C00000"/>
                  </a:solidFill>
                  <a:latin typeface="Calibri" pitchFamily="34" charset="0"/>
                </a:rPr>
                <a:t>TEAM LEADERSHIP</a:t>
              </a:r>
            </a:p>
          </p:txBody>
        </p:sp>
        <p:sp>
          <p:nvSpPr>
            <p:cNvPr id="9" name="Left-Right Arrow 8"/>
            <p:cNvSpPr/>
            <p:nvPr/>
          </p:nvSpPr>
          <p:spPr>
            <a:xfrm rot="5400000">
              <a:off x="3430588" y="3581400"/>
              <a:ext cx="381000" cy="228600"/>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6" name="TextBox 10"/>
            <p:cNvSpPr txBox="1">
              <a:spLocks noChangeArrowheads="1"/>
            </p:cNvSpPr>
            <p:nvPr/>
          </p:nvSpPr>
          <p:spPr bwMode="auto">
            <a:xfrm>
              <a:off x="4040188" y="1338263"/>
              <a:ext cx="1049337" cy="338137"/>
            </a:xfrm>
            <a:prstGeom prst="rect">
              <a:avLst/>
            </a:prstGeom>
            <a:noFill/>
            <a:ln w="9525">
              <a:noFill/>
              <a:miter lim="800000"/>
              <a:headEnd/>
              <a:tailEnd/>
            </a:ln>
          </p:spPr>
          <p:txBody>
            <a:bodyPr wrap="none">
              <a:spAutoFit/>
            </a:bodyPr>
            <a:lstStyle/>
            <a:p>
              <a:pPr algn="ctr"/>
              <a:r>
                <a:rPr lang="en-US" sz="1600" b="1">
                  <a:solidFill>
                    <a:srgbClr val="FFFF00"/>
                  </a:solidFill>
                  <a:latin typeface="Calibri" pitchFamily="34" charset="0"/>
                </a:rPr>
                <a:t>Real Team</a:t>
              </a:r>
            </a:p>
          </p:txBody>
        </p:sp>
        <p:sp>
          <p:nvSpPr>
            <p:cNvPr id="12" name="TextBox 11"/>
            <p:cNvSpPr txBox="1"/>
            <p:nvPr/>
          </p:nvSpPr>
          <p:spPr>
            <a:xfrm>
              <a:off x="3981450" y="4200525"/>
              <a:ext cx="1087438" cy="585788"/>
            </a:xfrm>
            <a:prstGeom prst="rect">
              <a:avLst/>
            </a:prstGeom>
            <a:noFill/>
          </p:spPr>
          <p:txBody>
            <a:bodyPr wrap="none">
              <a:spAutoFit/>
            </a:bodyPr>
            <a:lstStyle/>
            <a:p>
              <a:pPr algn="ctr" fontAlgn="auto">
                <a:spcBef>
                  <a:spcPts val="0"/>
                </a:spcBef>
                <a:spcAft>
                  <a:spcPts val="0"/>
                </a:spcAft>
                <a:defRPr/>
              </a:pPr>
              <a:r>
                <a:rPr lang="en-US" sz="1600" dirty="0">
                  <a:solidFill>
                    <a:schemeClr val="tx2">
                      <a:lumMod val="75000"/>
                    </a:schemeClr>
                  </a:solidFill>
                  <a:latin typeface="+mn-lt"/>
                  <a:cs typeface="+mn-cs"/>
                </a:rPr>
                <a:t>THE</a:t>
              </a:r>
            </a:p>
            <a:p>
              <a:pPr algn="ctr" fontAlgn="auto">
                <a:spcBef>
                  <a:spcPts val="0"/>
                </a:spcBef>
                <a:spcAft>
                  <a:spcPts val="0"/>
                </a:spcAft>
                <a:defRPr/>
              </a:pPr>
              <a:r>
                <a:rPr lang="en-US" sz="1600" dirty="0">
                  <a:solidFill>
                    <a:schemeClr val="tx2">
                      <a:lumMod val="75000"/>
                    </a:schemeClr>
                  </a:solidFill>
                  <a:latin typeface="+mn-lt"/>
                  <a:cs typeface="+mn-cs"/>
                </a:rPr>
                <a:t> ENABLERS</a:t>
              </a:r>
            </a:p>
          </p:txBody>
        </p:sp>
        <p:sp>
          <p:nvSpPr>
            <p:cNvPr id="13" name="TextBox 12"/>
            <p:cNvSpPr txBox="1"/>
            <p:nvPr/>
          </p:nvSpPr>
          <p:spPr>
            <a:xfrm>
              <a:off x="3898900" y="2590800"/>
              <a:ext cx="1203325" cy="584200"/>
            </a:xfrm>
            <a:prstGeom prst="rect">
              <a:avLst/>
            </a:prstGeom>
            <a:noFill/>
          </p:spPr>
          <p:txBody>
            <a:bodyPr wrap="none">
              <a:spAutoFit/>
            </a:bodyPr>
            <a:lstStyle/>
            <a:p>
              <a:pPr algn="ctr" fontAlgn="auto">
                <a:spcBef>
                  <a:spcPts val="0"/>
                </a:spcBef>
                <a:spcAft>
                  <a:spcPts val="0"/>
                </a:spcAft>
                <a:defRPr/>
              </a:pPr>
              <a:r>
                <a:rPr lang="en-US" sz="1600" dirty="0">
                  <a:solidFill>
                    <a:schemeClr val="tx2">
                      <a:lumMod val="75000"/>
                    </a:schemeClr>
                  </a:solidFill>
                  <a:latin typeface="+mn-lt"/>
                  <a:cs typeface="+mn-cs"/>
                </a:rPr>
                <a:t>THE</a:t>
              </a:r>
            </a:p>
            <a:p>
              <a:pPr algn="ctr" fontAlgn="auto">
                <a:spcBef>
                  <a:spcPts val="0"/>
                </a:spcBef>
                <a:spcAft>
                  <a:spcPts val="0"/>
                </a:spcAft>
                <a:defRPr/>
              </a:pPr>
              <a:r>
                <a:rPr lang="en-US" sz="1600" dirty="0">
                  <a:solidFill>
                    <a:schemeClr val="tx2">
                      <a:lumMod val="75000"/>
                    </a:schemeClr>
                  </a:solidFill>
                  <a:latin typeface="+mn-lt"/>
                  <a:cs typeface="+mn-cs"/>
                </a:rPr>
                <a:t> ESSENTIALS</a:t>
              </a:r>
            </a:p>
          </p:txBody>
        </p:sp>
        <p:sp>
          <p:nvSpPr>
            <p:cNvPr id="2059" name="TextBox 13"/>
            <p:cNvSpPr txBox="1">
              <a:spLocks noChangeArrowheads="1"/>
            </p:cNvSpPr>
            <p:nvPr/>
          </p:nvSpPr>
          <p:spPr bwMode="auto">
            <a:xfrm>
              <a:off x="3835400" y="5715000"/>
              <a:ext cx="1460500" cy="338138"/>
            </a:xfrm>
            <a:prstGeom prst="rect">
              <a:avLst/>
            </a:prstGeom>
            <a:noFill/>
            <a:ln w="9525">
              <a:noFill/>
              <a:miter lim="800000"/>
              <a:headEnd/>
              <a:tailEnd/>
            </a:ln>
          </p:spPr>
          <p:txBody>
            <a:bodyPr wrap="none">
              <a:spAutoFit/>
            </a:bodyPr>
            <a:lstStyle/>
            <a:p>
              <a:pPr algn="ctr"/>
              <a:r>
                <a:rPr lang="en-US" sz="1600" b="1">
                  <a:solidFill>
                    <a:srgbClr val="FFFF00"/>
                  </a:solidFill>
                  <a:latin typeface="Calibri" pitchFamily="34" charset="0"/>
                </a:rPr>
                <a:t>Team Coaching</a:t>
              </a:r>
            </a:p>
          </p:txBody>
        </p:sp>
        <p:sp>
          <p:nvSpPr>
            <p:cNvPr id="15" name="Left-Right Arrow 14"/>
            <p:cNvSpPr/>
            <p:nvPr/>
          </p:nvSpPr>
          <p:spPr>
            <a:xfrm rot="5400000">
              <a:off x="5183188" y="3581400"/>
              <a:ext cx="381000" cy="228600"/>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1" name="TextBox 15"/>
            <p:cNvSpPr txBox="1">
              <a:spLocks noChangeArrowheads="1"/>
            </p:cNvSpPr>
            <p:nvPr/>
          </p:nvSpPr>
          <p:spPr bwMode="auto">
            <a:xfrm>
              <a:off x="2592388" y="2895600"/>
              <a:ext cx="766762" cy="584200"/>
            </a:xfrm>
            <a:prstGeom prst="rect">
              <a:avLst/>
            </a:prstGeom>
            <a:noFill/>
            <a:ln w="9525">
              <a:noFill/>
              <a:miter lim="800000"/>
              <a:headEnd/>
              <a:tailEnd/>
            </a:ln>
          </p:spPr>
          <p:txBody>
            <a:bodyPr wrap="none">
              <a:spAutoFit/>
            </a:bodyPr>
            <a:lstStyle/>
            <a:p>
              <a:pPr algn="ctr"/>
              <a:r>
                <a:rPr lang="en-US" sz="1600" b="1">
                  <a:solidFill>
                    <a:srgbClr val="FFFF00"/>
                  </a:solidFill>
                  <a:latin typeface="Calibri" pitchFamily="34" charset="0"/>
                </a:rPr>
                <a:t>Right</a:t>
              </a:r>
            </a:p>
            <a:p>
              <a:pPr algn="ctr"/>
              <a:r>
                <a:rPr lang="en-US" sz="1600" b="1">
                  <a:solidFill>
                    <a:srgbClr val="FFFF00"/>
                  </a:solidFill>
                  <a:latin typeface="Calibri" pitchFamily="34" charset="0"/>
                </a:rPr>
                <a:t>People</a:t>
              </a:r>
            </a:p>
          </p:txBody>
        </p:sp>
        <p:sp>
          <p:nvSpPr>
            <p:cNvPr id="2062" name="TextBox 16"/>
            <p:cNvSpPr txBox="1">
              <a:spLocks noChangeArrowheads="1"/>
            </p:cNvSpPr>
            <p:nvPr/>
          </p:nvSpPr>
          <p:spPr bwMode="auto">
            <a:xfrm>
              <a:off x="5564188" y="2895600"/>
              <a:ext cx="1141412" cy="584200"/>
            </a:xfrm>
            <a:prstGeom prst="rect">
              <a:avLst/>
            </a:prstGeom>
            <a:noFill/>
            <a:ln w="9525">
              <a:noFill/>
              <a:miter lim="800000"/>
              <a:headEnd/>
              <a:tailEnd/>
            </a:ln>
          </p:spPr>
          <p:txBody>
            <a:bodyPr wrap="none">
              <a:spAutoFit/>
            </a:bodyPr>
            <a:lstStyle/>
            <a:p>
              <a:pPr algn="ctr"/>
              <a:r>
                <a:rPr lang="en-US" sz="1600" b="1">
                  <a:solidFill>
                    <a:srgbClr val="FFFF00"/>
                  </a:solidFill>
                  <a:latin typeface="Calibri" pitchFamily="34" charset="0"/>
                </a:rPr>
                <a:t>Compelling</a:t>
              </a:r>
            </a:p>
            <a:p>
              <a:pPr algn="ctr"/>
              <a:r>
                <a:rPr lang="en-US" sz="1600" b="1">
                  <a:solidFill>
                    <a:srgbClr val="FFFF00"/>
                  </a:solidFill>
                  <a:latin typeface="Calibri" pitchFamily="34" charset="0"/>
                </a:rPr>
                <a:t>Direction</a:t>
              </a:r>
            </a:p>
          </p:txBody>
        </p:sp>
        <p:sp>
          <p:nvSpPr>
            <p:cNvPr id="2063" name="TextBox 17"/>
            <p:cNvSpPr txBox="1">
              <a:spLocks noChangeArrowheads="1"/>
            </p:cNvSpPr>
            <p:nvPr/>
          </p:nvSpPr>
          <p:spPr bwMode="auto">
            <a:xfrm>
              <a:off x="2486025" y="3911600"/>
              <a:ext cx="979488" cy="584200"/>
            </a:xfrm>
            <a:prstGeom prst="rect">
              <a:avLst/>
            </a:prstGeom>
            <a:noFill/>
            <a:ln w="9525">
              <a:noFill/>
              <a:miter lim="800000"/>
              <a:headEnd/>
              <a:tailEnd/>
            </a:ln>
          </p:spPr>
          <p:txBody>
            <a:bodyPr wrap="none">
              <a:spAutoFit/>
            </a:bodyPr>
            <a:lstStyle/>
            <a:p>
              <a:pPr algn="ctr"/>
              <a:r>
                <a:rPr lang="en-US" sz="1600" b="1">
                  <a:solidFill>
                    <a:srgbClr val="FFFF00"/>
                  </a:solidFill>
                  <a:latin typeface="Calibri" pitchFamily="34" charset="0"/>
                </a:rPr>
                <a:t>Sound</a:t>
              </a:r>
            </a:p>
            <a:p>
              <a:pPr algn="ctr"/>
              <a:r>
                <a:rPr lang="en-US" sz="1600" b="1">
                  <a:solidFill>
                    <a:srgbClr val="FFFF00"/>
                  </a:solidFill>
                  <a:latin typeface="Calibri" pitchFamily="34" charset="0"/>
                </a:rPr>
                <a:t>Structure</a:t>
              </a:r>
            </a:p>
          </p:txBody>
        </p:sp>
        <p:sp>
          <p:nvSpPr>
            <p:cNvPr id="2064" name="TextBox 18"/>
            <p:cNvSpPr txBox="1">
              <a:spLocks noChangeArrowheads="1"/>
            </p:cNvSpPr>
            <p:nvPr/>
          </p:nvSpPr>
          <p:spPr bwMode="auto">
            <a:xfrm>
              <a:off x="5576888" y="3911600"/>
              <a:ext cx="1116012" cy="584200"/>
            </a:xfrm>
            <a:prstGeom prst="rect">
              <a:avLst/>
            </a:prstGeom>
            <a:noFill/>
            <a:ln w="9525">
              <a:noFill/>
              <a:miter lim="800000"/>
              <a:headEnd/>
              <a:tailEnd/>
            </a:ln>
          </p:spPr>
          <p:txBody>
            <a:bodyPr wrap="none">
              <a:spAutoFit/>
            </a:bodyPr>
            <a:lstStyle/>
            <a:p>
              <a:pPr algn="ctr"/>
              <a:r>
                <a:rPr lang="en-US" sz="1600" b="1">
                  <a:solidFill>
                    <a:srgbClr val="FFFF00"/>
                  </a:solidFill>
                  <a:latin typeface="Calibri" pitchFamily="34" charset="0"/>
                </a:rPr>
                <a:t>Supportive</a:t>
              </a:r>
            </a:p>
            <a:p>
              <a:pPr algn="ctr"/>
              <a:r>
                <a:rPr lang="en-US" sz="1600" b="1">
                  <a:solidFill>
                    <a:srgbClr val="FFFF00"/>
                  </a:solidFill>
                  <a:latin typeface="Calibri" pitchFamily="34" charset="0"/>
                </a:rPr>
                <a:t>Context</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This a Tool?</a:t>
            </a:r>
          </a:p>
        </p:txBody>
      </p:sp>
      <p:sp>
        <p:nvSpPr>
          <p:cNvPr id="4" name="Slide Number Placeholder 3"/>
          <p:cNvSpPr>
            <a:spLocks noGrp="1"/>
          </p:cNvSpPr>
          <p:nvPr>
            <p:ph type="sldNum" sz="quarter" idx="12"/>
          </p:nvPr>
        </p:nvSpPr>
        <p:spPr/>
        <p:txBody>
          <a:bodyPr/>
          <a:lstStyle/>
          <a:p>
            <a:fld id="{460A324F-72D5-4F19-8007-EB2E8A20872F}" type="slidenum">
              <a:rPr lang="en-US" smtClean="0"/>
              <a:pPr/>
              <a:t>12</a:t>
            </a:fld>
            <a:endParaRPr lang="en-US" dirty="0"/>
          </a:p>
        </p:txBody>
      </p:sp>
      <p:sp>
        <p:nvSpPr>
          <p:cNvPr id="5" name="Content Placeholder 4"/>
          <p:cNvSpPr>
            <a:spLocks noGrp="1"/>
          </p:cNvSpPr>
          <p:nvPr>
            <p:ph sz="quarter" idx="1"/>
          </p:nvPr>
        </p:nvSpPr>
        <p:spPr/>
        <p:txBody>
          <a:bodyPr/>
          <a:lstStyle/>
          <a:p>
            <a:r>
              <a:rPr lang="en-US" dirty="0"/>
              <a:t>These points and others that we will share serve as a checklist for the qualities that make a team more likely to be effective</a:t>
            </a:r>
          </a:p>
          <a:p>
            <a:r>
              <a:rPr lang="en-US" dirty="0"/>
              <a:t>Use them first for diagnosis and then to determine remedies</a:t>
            </a:r>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471416" y="3051314"/>
            <a:ext cx="3657600" cy="1749286"/>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7926" y="1804851"/>
            <a:ext cx="1802674" cy="86214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003352"/>
            <a:ext cx="4124325" cy="197250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9457" y="-4098"/>
            <a:ext cx="3939159" cy="1649880"/>
          </a:xfrm>
          <a:prstGeom prst="rect">
            <a:avLst/>
          </a:prstGeom>
        </p:spPr>
      </p:pic>
    </p:spTree>
    <p:extLst>
      <p:ext uri="{BB962C8B-B14F-4D97-AF65-F5344CB8AC3E}">
        <p14:creationId xmlns:p14="http://schemas.microsoft.com/office/powerpoint/2010/main" val="79507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Might You Gain From This Session?</a:t>
            </a:r>
          </a:p>
        </p:txBody>
      </p:sp>
      <p:sp>
        <p:nvSpPr>
          <p:cNvPr id="5" name="Content Placeholder 4"/>
          <p:cNvSpPr>
            <a:spLocks noGrp="1"/>
          </p:cNvSpPr>
          <p:nvPr>
            <p:ph sz="quarter" idx="1"/>
          </p:nvPr>
        </p:nvSpPr>
        <p:spPr/>
        <p:txBody>
          <a:bodyPr>
            <a:normAutofit/>
          </a:bodyPr>
          <a:lstStyle/>
          <a:p>
            <a:r>
              <a:rPr lang="en-US" dirty="0"/>
              <a:t>Given a performance situation, you will</a:t>
            </a:r>
          </a:p>
          <a:p>
            <a:pPr lvl="1"/>
            <a:r>
              <a:rPr lang="en-US" dirty="0"/>
              <a:t>Choose the right organizational approach: team, work unit, co-located group</a:t>
            </a:r>
          </a:p>
          <a:p>
            <a:pPr lvl="1"/>
            <a:r>
              <a:rPr lang="en-US" dirty="0"/>
              <a:t>Apprehend the “Ten ‘Facts’ About Teams That Aren’t” so as to avoid romanticizing the notion of a team</a:t>
            </a:r>
          </a:p>
          <a:p>
            <a:pPr lvl="1"/>
            <a:r>
              <a:rPr lang="en-US" dirty="0"/>
              <a:t>Use the checklist to diagnose elements of team effectiveness that may be missing or deficient</a:t>
            </a:r>
          </a:p>
          <a:p>
            <a:pPr lvl="1"/>
            <a:r>
              <a:rPr lang="en-US" dirty="0"/>
              <a:t>Understand </a:t>
            </a:r>
            <a:r>
              <a:rPr lang="en-US" b="1" dirty="0"/>
              <a:t>The Six Conditions of Effectiveness </a:t>
            </a:r>
            <a:r>
              <a:rPr lang="en-US" dirty="0"/>
              <a:t>for team success</a:t>
            </a:r>
          </a:p>
          <a:p>
            <a:pPr lvl="1"/>
            <a:r>
              <a:rPr lang="en-US" dirty="0"/>
              <a:t>Facilitate a team more effectively by drawing upon research based guidelines</a:t>
            </a:r>
          </a:p>
          <a:p>
            <a:pPr lvl="1"/>
            <a:endParaRPr lang="en-US" dirty="0"/>
          </a:p>
          <a:p>
            <a:pPr lvl="1"/>
            <a:endParaRPr lang="en-US" dirty="0"/>
          </a:p>
          <a:p>
            <a:pPr lvl="1"/>
            <a:endParaRPr lang="en-US"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Advanced Version</a:t>
            </a:r>
          </a:p>
        </p:txBody>
      </p:sp>
      <p:sp>
        <p:nvSpPr>
          <p:cNvPr id="4" name="Slide Number Placeholder 3"/>
          <p:cNvSpPr>
            <a:spLocks noGrp="1"/>
          </p:cNvSpPr>
          <p:nvPr>
            <p:ph type="sldNum" sz="quarter" idx="11"/>
          </p:nvPr>
        </p:nvSpPr>
        <p:spPr/>
        <p:txBody>
          <a:bodyPr/>
          <a:lstStyle/>
          <a:p>
            <a:fld id="{460A324F-72D5-4F19-8007-EB2E8A20872F}" type="slidenum">
              <a:rPr lang="en-US" smtClean="0"/>
              <a:pPr/>
              <a:t>14</a:t>
            </a:fld>
            <a:endParaRPr lang="en-US" dirty="0"/>
          </a:p>
        </p:txBody>
      </p:sp>
      <p:pic>
        <p:nvPicPr>
          <p:cNvPr id="1026" name="Picture 2" descr="Image result for roger schwarz smarter te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33625"/>
            <a:ext cx="17907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3595687" y="2333625"/>
            <a:ext cx="1647825" cy="2771775"/>
          </a:xfrm>
          <a:prstGeom prst="rect">
            <a:avLst/>
          </a:prstGeom>
        </p:spPr>
      </p:pic>
      <p:pic>
        <p:nvPicPr>
          <p:cNvPr id="7" name="Picture 6"/>
          <p:cNvPicPr>
            <a:picLocks noChangeAspect="1"/>
          </p:cNvPicPr>
          <p:nvPr/>
        </p:nvPicPr>
        <p:blipFill>
          <a:blip r:embed="rId4"/>
          <a:stretch>
            <a:fillRect/>
          </a:stretch>
        </p:blipFill>
        <p:spPr>
          <a:xfrm>
            <a:off x="5991726" y="2333625"/>
            <a:ext cx="2568626" cy="2638426"/>
          </a:xfrm>
          <a:prstGeom prst="rect">
            <a:avLst/>
          </a:prstGeom>
        </p:spPr>
      </p:pic>
      <p:sp>
        <p:nvSpPr>
          <p:cNvPr id="8" name="Rectangle 7"/>
          <p:cNvSpPr/>
          <p:nvPr/>
        </p:nvSpPr>
        <p:spPr>
          <a:xfrm>
            <a:off x="2883606" y="5401270"/>
            <a:ext cx="3288594" cy="923330"/>
          </a:xfrm>
          <a:prstGeom prst="rect">
            <a:avLst/>
          </a:prstGeom>
          <a:noFill/>
        </p:spPr>
        <p:txBody>
          <a:bodyPr wrap="none" lIns="91440" tIns="45720" rIns="91440" bIns="45720">
            <a:spAutoFit/>
          </a:bodyPr>
          <a:lstStyle/>
          <a:p>
            <a:pPr algn="ctr"/>
            <a:r>
              <a:rPr lang="en-US" sz="5400" b="0" cap="none" spc="0" dirty="0">
                <a:ln w="0"/>
                <a:gradFill>
                  <a:gsLst>
                    <a:gs pos="0">
                      <a:schemeClr val="tx2">
                        <a:lumMod val="75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Not Today</a:t>
            </a:r>
          </a:p>
        </p:txBody>
      </p:sp>
    </p:spTree>
    <p:extLst>
      <p:ext uri="{BB962C8B-B14F-4D97-AF65-F5344CB8AC3E}">
        <p14:creationId xmlns:p14="http://schemas.microsoft.com/office/powerpoint/2010/main" val="251830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Five Questions We’ll Try To Answer</a:t>
            </a:r>
          </a:p>
        </p:txBody>
      </p:sp>
      <p:sp>
        <p:nvSpPr>
          <p:cNvPr id="3" name="Content Placeholder 2"/>
          <p:cNvSpPr>
            <a:spLocks noGrp="1"/>
          </p:cNvSpPr>
          <p:nvPr>
            <p:ph sz="quarter" idx="1"/>
          </p:nvPr>
        </p:nvSpPr>
        <p:spPr/>
        <p:txBody>
          <a:bodyPr>
            <a:normAutofit/>
          </a:bodyPr>
          <a:lstStyle/>
          <a:p>
            <a:pPr marL="465138" indent="-465138"/>
            <a:r>
              <a:rPr lang="en-US" sz="3200" dirty="0"/>
              <a:t>What do we mean by ‘team’?</a:t>
            </a:r>
          </a:p>
          <a:p>
            <a:pPr marL="465138" indent="-465138"/>
            <a:r>
              <a:rPr lang="en-US" sz="3200" dirty="0"/>
              <a:t>What structure do you need; team, work unit, co-located individuals?</a:t>
            </a:r>
          </a:p>
          <a:p>
            <a:pPr marL="465138" indent="-465138"/>
            <a:r>
              <a:rPr lang="en-US" sz="3200" dirty="0"/>
              <a:t>How do you form the team with the best chance for success?</a:t>
            </a:r>
          </a:p>
          <a:p>
            <a:pPr marL="465138" indent="-465138"/>
            <a:r>
              <a:rPr lang="en-US" sz="3200" dirty="0"/>
              <a:t>How do you lead such a team?</a:t>
            </a:r>
          </a:p>
          <a:p>
            <a:pPr marL="465138" indent="-465138"/>
            <a:r>
              <a:rPr lang="en-US" sz="3200" dirty="0"/>
              <a:t>What are the guidelines to the effective facilitation of a team for process and product?</a:t>
            </a:r>
          </a:p>
        </p:txBody>
      </p:sp>
      <p:sp>
        <p:nvSpPr>
          <p:cNvPr id="4" name="Slide Number Placeholder 3"/>
          <p:cNvSpPr>
            <a:spLocks noGrp="1"/>
          </p:cNvSpPr>
          <p:nvPr>
            <p:ph type="sldNum" sz="quarter" idx="15"/>
          </p:nvPr>
        </p:nvSpPr>
        <p:spPr/>
        <p:txBody>
          <a:bodyPr/>
          <a:lstStyle/>
          <a:p>
            <a:fld id="{460A324F-72D5-4F19-8007-EB2E8A20872F}"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Team Effectiveness Decision Tree</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026109036"/>
              </p:ext>
            </p:extLst>
          </p:nvPr>
        </p:nvGraphicFramePr>
        <p:xfrm>
          <a:off x="381000" y="838200"/>
          <a:ext cx="8229600" cy="5635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460A324F-72D5-4F19-8007-EB2E8A20872F}" type="slidenum">
              <a:rPr lang="en-US" smtClean="0"/>
              <a:pPr/>
              <a:t>16</a:t>
            </a:fld>
            <a:endParaRPr lang="en-US" dirty="0"/>
          </a:p>
        </p:txBody>
      </p:sp>
    </p:spTree>
    <p:extLst>
      <p:ext uri="{BB962C8B-B14F-4D97-AF65-F5344CB8AC3E}">
        <p14:creationId xmlns:p14="http://schemas.microsoft.com/office/powerpoint/2010/main" val="87026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mean</a:t>
            </a:r>
            <a:br>
              <a:rPr lang="en-US" dirty="0"/>
            </a:br>
            <a:r>
              <a:rPr lang="en-US" dirty="0"/>
              <a:t>when we say ‘team?</a:t>
            </a:r>
          </a:p>
        </p:txBody>
      </p:sp>
      <p:sp>
        <p:nvSpPr>
          <p:cNvPr id="3" name="Content Placeholder 2"/>
          <p:cNvSpPr>
            <a:spLocks noGrp="1"/>
          </p:cNvSpPr>
          <p:nvPr>
            <p:ph sz="quarter" idx="1"/>
          </p:nvPr>
        </p:nvSpPr>
        <p:spPr/>
        <p:txBody>
          <a:bodyPr>
            <a:normAutofit/>
          </a:bodyPr>
          <a:lstStyle/>
          <a:p>
            <a:r>
              <a:rPr lang="en-US" dirty="0"/>
              <a:t>How does it differ from a</a:t>
            </a:r>
            <a:br>
              <a:rPr lang="en-US" dirty="0"/>
            </a:br>
            <a:r>
              <a:rPr lang="en-US" dirty="0"/>
              <a:t>work group,</a:t>
            </a:r>
            <a:br>
              <a:rPr lang="en-US" dirty="0"/>
            </a:br>
            <a:r>
              <a:rPr lang="en-US" dirty="0"/>
              <a:t>an organizational unit?</a:t>
            </a:r>
          </a:p>
        </p:txBody>
      </p:sp>
      <p:sp>
        <p:nvSpPr>
          <p:cNvPr id="4" name="Slide Number Placeholder 3"/>
          <p:cNvSpPr>
            <a:spLocks noGrp="1"/>
          </p:cNvSpPr>
          <p:nvPr>
            <p:ph type="sldNum" sz="quarter" idx="15"/>
          </p:nvPr>
        </p:nvSpPr>
        <p:spPr/>
        <p:txBody>
          <a:bodyPr/>
          <a:lstStyle/>
          <a:p>
            <a:fld id="{460A324F-72D5-4F19-8007-EB2E8A20872F}" type="slidenum">
              <a:rPr lang="en-US" smtClean="0"/>
              <a:pPr/>
              <a:t>17</a:t>
            </a:fld>
            <a:endParaRPr lang="en-US" dirty="0"/>
          </a:p>
        </p:txBody>
      </p:sp>
      <p:graphicFrame>
        <p:nvGraphicFramePr>
          <p:cNvPr id="5" name="Diagram 4"/>
          <p:cNvGraphicFramePr/>
          <p:nvPr/>
        </p:nvGraphicFramePr>
        <p:xfrm>
          <a:off x="152400" y="4343400"/>
          <a:ext cx="40386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4191000" y="533400"/>
          <a:ext cx="4343400" cy="294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nvGraphicFramePr>
        <p:xfrm>
          <a:off x="4495800" y="4572000"/>
          <a:ext cx="3276600" cy="1803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single twig breaks but a bundle of twigs is strong” – Tecumseh</a:t>
            </a:r>
          </a:p>
        </p:txBody>
      </p:sp>
      <p:pic>
        <p:nvPicPr>
          <p:cNvPr id="5" name="Content Placeholder 4" descr="bundle-of-twigs.jpg"/>
          <p:cNvPicPr>
            <a:picLocks noGrp="1" noChangeAspect="1"/>
          </p:cNvPicPr>
          <p:nvPr>
            <p:ph sz="quarter" idx="1"/>
          </p:nvPr>
        </p:nvPicPr>
        <p:blipFill>
          <a:blip r:embed="rId2" cstate="print"/>
          <a:stretch>
            <a:fillRect/>
          </a:stretch>
        </p:blipFill>
        <p:spPr>
          <a:xfrm>
            <a:off x="2590800" y="1447800"/>
            <a:ext cx="3810000" cy="2057400"/>
          </a:xfrm>
        </p:spPr>
      </p:pic>
      <p:sp>
        <p:nvSpPr>
          <p:cNvPr id="4" name="Slide Number Placeholder 3"/>
          <p:cNvSpPr>
            <a:spLocks noGrp="1"/>
          </p:cNvSpPr>
          <p:nvPr>
            <p:ph type="sldNum" sz="quarter" idx="15"/>
          </p:nvPr>
        </p:nvSpPr>
        <p:spPr/>
        <p:txBody>
          <a:bodyPr/>
          <a:lstStyle/>
          <a:p>
            <a:fld id="{460A324F-72D5-4F19-8007-EB2E8A20872F}" type="slidenum">
              <a:rPr lang="en-US" smtClean="0"/>
              <a:pPr/>
              <a:t>18</a:t>
            </a:fld>
            <a:endParaRPr lang="en-US" dirty="0"/>
          </a:p>
        </p:txBody>
      </p:sp>
      <p:sp>
        <p:nvSpPr>
          <p:cNvPr id="6" name="Rectangle 5"/>
          <p:cNvSpPr/>
          <p:nvPr/>
        </p:nvSpPr>
        <p:spPr>
          <a:xfrm>
            <a:off x="2133600" y="3429000"/>
            <a:ext cx="475033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 like teams</a:t>
            </a:r>
          </a:p>
        </p:txBody>
      </p:sp>
      <p:pic>
        <p:nvPicPr>
          <p:cNvPr id="94210" name="Picture 2" descr="http://www.baseballpilgrimages.com/healy/80phillies.jpg"/>
          <p:cNvPicPr>
            <a:picLocks noChangeAspect="1" noChangeArrowheads="1"/>
          </p:cNvPicPr>
          <p:nvPr/>
        </p:nvPicPr>
        <p:blipFill>
          <a:blip r:embed="rId3" cstate="print"/>
          <a:srcRect/>
          <a:stretch>
            <a:fillRect/>
          </a:stretch>
        </p:blipFill>
        <p:spPr bwMode="auto">
          <a:xfrm>
            <a:off x="152400" y="4288255"/>
            <a:ext cx="2095500" cy="2569745"/>
          </a:xfrm>
          <a:prstGeom prst="rect">
            <a:avLst/>
          </a:prstGeom>
          <a:noFill/>
        </p:spPr>
      </p:pic>
      <p:pic>
        <p:nvPicPr>
          <p:cNvPr id="94213" name="Picture 5" descr="http://cache.daylife.com/imageserve/0cMtbccbyH5XR/610x.jpg"/>
          <p:cNvPicPr>
            <a:picLocks noChangeAspect="1" noChangeArrowheads="1"/>
          </p:cNvPicPr>
          <p:nvPr/>
        </p:nvPicPr>
        <p:blipFill>
          <a:blip r:embed="rId4" cstate="print"/>
          <a:srcRect/>
          <a:stretch>
            <a:fillRect/>
          </a:stretch>
        </p:blipFill>
        <p:spPr bwMode="auto">
          <a:xfrm>
            <a:off x="5715000" y="4191000"/>
            <a:ext cx="3021330" cy="2491359"/>
          </a:xfrm>
          <a:prstGeom prst="rect">
            <a:avLst/>
          </a:prstGeom>
          <a:noFill/>
        </p:spPr>
      </p:pic>
      <p:pic>
        <p:nvPicPr>
          <p:cNvPr id="94211" name="Picture 3"/>
          <p:cNvPicPr>
            <a:picLocks noChangeAspect="1" noChangeArrowheads="1"/>
          </p:cNvPicPr>
          <p:nvPr/>
        </p:nvPicPr>
        <p:blipFill>
          <a:blip r:embed="rId5" cstate="print"/>
          <a:srcRect/>
          <a:stretch>
            <a:fillRect/>
          </a:stretch>
        </p:blipFill>
        <p:spPr bwMode="auto">
          <a:xfrm>
            <a:off x="2819400" y="4266610"/>
            <a:ext cx="3452813" cy="2591390"/>
          </a:xfrm>
          <a:prstGeom prst="rect">
            <a:avLst/>
          </a:prstGeom>
          <a:noFill/>
          <a:ln w="9525">
            <a:noFill/>
            <a:miter lim="800000"/>
            <a:headEnd/>
            <a:tailEnd/>
          </a:ln>
        </p:spPr>
      </p:pic>
      <p:pic>
        <p:nvPicPr>
          <p:cNvPr id="94214" name="Picture 6"/>
          <p:cNvPicPr>
            <a:picLocks noChangeAspect="1" noChangeArrowheads="1"/>
          </p:cNvPicPr>
          <p:nvPr/>
        </p:nvPicPr>
        <p:blipFill>
          <a:blip r:embed="rId6" cstate="print"/>
          <a:srcRect/>
          <a:stretch>
            <a:fillRect/>
          </a:stretch>
        </p:blipFill>
        <p:spPr bwMode="auto">
          <a:xfrm>
            <a:off x="0" y="228600"/>
            <a:ext cx="5457824" cy="2616765"/>
          </a:xfrm>
          <a:prstGeom prst="rect">
            <a:avLst/>
          </a:prstGeom>
          <a:noFill/>
          <a:ln w="9525">
            <a:noFill/>
            <a:miter lim="800000"/>
            <a:headEnd/>
            <a:tailEnd/>
          </a:ln>
        </p:spPr>
      </p:pic>
      <p:pic>
        <p:nvPicPr>
          <p:cNvPr id="94215" name="Picture 7"/>
          <p:cNvPicPr>
            <a:picLocks noChangeAspect="1" noChangeArrowheads="1"/>
          </p:cNvPicPr>
          <p:nvPr/>
        </p:nvPicPr>
        <p:blipFill>
          <a:blip r:embed="rId7" cstate="print"/>
          <a:srcRect/>
          <a:stretch>
            <a:fillRect/>
          </a:stretch>
        </p:blipFill>
        <p:spPr bwMode="auto">
          <a:xfrm>
            <a:off x="5019699" y="304800"/>
            <a:ext cx="4124301" cy="2728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4210"/>
                                        </p:tgtEl>
                                        <p:attrNameLst>
                                          <p:attrName>style.visibility</p:attrName>
                                        </p:attrNameLst>
                                      </p:cBhvr>
                                      <p:to>
                                        <p:strVal val="visible"/>
                                      </p:to>
                                    </p:set>
                                    <p:animEffect transition="in" filter="dissolve">
                                      <p:cBhvr>
                                        <p:cTn id="14" dur="500"/>
                                        <p:tgtEl>
                                          <p:spTgt spid="94210"/>
                                        </p:tgtEl>
                                      </p:cBhvr>
                                    </p:animEffect>
                                  </p:childTnLst>
                                </p:cTn>
                              </p:par>
                            </p:childTnLst>
                          </p:cTn>
                        </p:par>
                        <p:par>
                          <p:cTn id="15" fill="hold">
                            <p:stCondLst>
                              <p:cond delay="500"/>
                            </p:stCondLst>
                            <p:childTnLst>
                              <p:par>
                                <p:cTn id="16" presetID="9" presetClass="entr" presetSubtype="0" fill="hold" nodeType="afterEffect">
                                  <p:stCondLst>
                                    <p:cond delay="0"/>
                                  </p:stCondLst>
                                  <p:childTnLst>
                                    <p:set>
                                      <p:cBhvr>
                                        <p:cTn id="17" dur="1" fill="hold">
                                          <p:stCondLst>
                                            <p:cond delay="0"/>
                                          </p:stCondLst>
                                        </p:cTn>
                                        <p:tgtEl>
                                          <p:spTgt spid="94215"/>
                                        </p:tgtEl>
                                        <p:attrNameLst>
                                          <p:attrName>style.visibility</p:attrName>
                                        </p:attrNameLst>
                                      </p:cBhvr>
                                      <p:to>
                                        <p:strVal val="visible"/>
                                      </p:to>
                                    </p:set>
                                    <p:animEffect transition="in" filter="dissolve">
                                      <p:cBhvr>
                                        <p:cTn id="18" dur="500"/>
                                        <p:tgtEl>
                                          <p:spTgt spid="94215"/>
                                        </p:tgtEl>
                                      </p:cBhvr>
                                    </p:animEffect>
                                  </p:childTnLst>
                                </p:cTn>
                              </p:par>
                            </p:childTnLst>
                          </p:cTn>
                        </p:par>
                        <p:par>
                          <p:cTn id="19" fill="hold">
                            <p:stCondLst>
                              <p:cond delay="1000"/>
                            </p:stCondLst>
                            <p:childTnLst>
                              <p:par>
                                <p:cTn id="20" presetID="9" presetClass="entr" presetSubtype="0" fill="hold" nodeType="afterEffect">
                                  <p:stCondLst>
                                    <p:cond delay="0"/>
                                  </p:stCondLst>
                                  <p:childTnLst>
                                    <p:set>
                                      <p:cBhvr>
                                        <p:cTn id="21" dur="1" fill="hold">
                                          <p:stCondLst>
                                            <p:cond delay="0"/>
                                          </p:stCondLst>
                                        </p:cTn>
                                        <p:tgtEl>
                                          <p:spTgt spid="94211"/>
                                        </p:tgtEl>
                                        <p:attrNameLst>
                                          <p:attrName>style.visibility</p:attrName>
                                        </p:attrNameLst>
                                      </p:cBhvr>
                                      <p:to>
                                        <p:strVal val="visible"/>
                                      </p:to>
                                    </p:set>
                                    <p:animEffect transition="in" filter="dissolve">
                                      <p:cBhvr>
                                        <p:cTn id="22" dur="500"/>
                                        <p:tgtEl>
                                          <p:spTgt spid="94211"/>
                                        </p:tgtEl>
                                      </p:cBhvr>
                                    </p:animEffect>
                                  </p:childTnLst>
                                </p:cTn>
                              </p:par>
                            </p:childTnLst>
                          </p:cTn>
                        </p:par>
                        <p:par>
                          <p:cTn id="23" fill="hold">
                            <p:stCondLst>
                              <p:cond delay="1500"/>
                            </p:stCondLst>
                            <p:childTnLst>
                              <p:par>
                                <p:cTn id="24" presetID="9" presetClass="entr" presetSubtype="0" fill="hold" nodeType="afterEffect">
                                  <p:stCondLst>
                                    <p:cond delay="0"/>
                                  </p:stCondLst>
                                  <p:childTnLst>
                                    <p:set>
                                      <p:cBhvr>
                                        <p:cTn id="25" dur="1" fill="hold">
                                          <p:stCondLst>
                                            <p:cond delay="0"/>
                                          </p:stCondLst>
                                        </p:cTn>
                                        <p:tgtEl>
                                          <p:spTgt spid="94213"/>
                                        </p:tgtEl>
                                        <p:attrNameLst>
                                          <p:attrName>style.visibility</p:attrName>
                                        </p:attrNameLst>
                                      </p:cBhvr>
                                      <p:to>
                                        <p:strVal val="visible"/>
                                      </p:to>
                                    </p:set>
                                    <p:animEffect transition="in" filter="dissolve">
                                      <p:cBhvr>
                                        <p:cTn id="26" dur="500"/>
                                        <p:tgtEl>
                                          <p:spTgt spid="94213"/>
                                        </p:tgtEl>
                                      </p:cBhvr>
                                    </p:animEffect>
                                  </p:childTnLst>
                                </p:cTn>
                              </p:par>
                            </p:childTnLst>
                          </p:cTn>
                        </p:par>
                        <p:par>
                          <p:cTn id="27" fill="hold">
                            <p:stCondLst>
                              <p:cond delay="2000"/>
                            </p:stCondLst>
                            <p:childTnLst>
                              <p:par>
                                <p:cTn id="28" presetID="9" presetClass="entr" presetSubtype="0" fill="hold" nodeType="afterEffect">
                                  <p:stCondLst>
                                    <p:cond delay="0"/>
                                  </p:stCondLst>
                                  <p:childTnLst>
                                    <p:set>
                                      <p:cBhvr>
                                        <p:cTn id="29" dur="1" fill="hold">
                                          <p:stCondLst>
                                            <p:cond delay="0"/>
                                          </p:stCondLst>
                                        </p:cTn>
                                        <p:tgtEl>
                                          <p:spTgt spid="94214"/>
                                        </p:tgtEl>
                                        <p:attrNameLst>
                                          <p:attrName>style.visibility</p:attrName>
                                        </p:attrNameLst>
                                      </p:cBhvr>
                                      <p:to>
                                        <p:strVal val="visible"/>
                                      </p:to>
                                    </p:set>
                                    <p:animEffect transition="in" filter="dissolve">
                                      <p:cBhvr>
                                        <p:cTn id="30" dur="500"/>
                                        <p:tgtEl>
                                          <p:spTgt spid="94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08636" y="1066800"/>
            <a:ext cx="7976236" cy="4038600"/>
          </a:xfrm>
          <a:prstGeom prst="rect">
            <a:avLst/>
          </a:prstGeom>
          <a:noFill/>
          <a:ln w="9525">
            <a:noFill/>
            <a:miter lim="800000"/>
            <a:headEnd/>
            <a:tailEnd/>
          </a:ln>
        </p:spPr>
      </p:pic>
      <p:sp>
        <p:nvSpPr>
          <p:cNvPr id="4" name="Rectangle 3"/>
          <p:cNvSpPr/>
          <p:nvPr/>
        </p:nvSpPr>
        <p:spPr>
          <a:xfrm>
            <a:off x="381000" y="152400"/>
            <a:ext cx="8020016"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Why People Like Teams</a:t>
            </a:r>
          </a:p>
        </p:txBody>
      </p:sp>
      <p:sp>
        <p:nvSpPr>
          <p:cNvPr id="5" name="Rectangle 4"/>
          <p:cNvSpPr/>
          <p:nvPr/>
        </p:nvSpPr>
        <p:spPr>
          <a:xfrm>
            <a:off x="708040" y="5181600"/>
            <a:ext cx="7673960" cy="1200329"/>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Autonomy, Responsibility, Variety,</a:t>
            </a:r>
            <a:br>
              <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Significance, Accomplishment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Stock_000002967234XSmall.jpg"/>
          <p:cNvPicPr>
            <a:picLocks noChangeAspect="1"/>
          </p:cNvPicPr>
          <p:nvPr/>
        </p:nvPicPr>
        <p:blipFill>
          <a:blip r:embed="rId2" cstate="print"/>
          <a:srcRect b="36441"/>
          <a:stretch>
            <a:fillRect/>
          </a:stretch>
        </p:blipFill>
        <p:spPr bwMode="auto">
          <a:xfrm>
            <a:off x="1676400" y="1295400"/>
            <a:ext cx="5842000" cy="5562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8231C73C-B70B-4941-ABB4-AA6F467B2355}" type="slidenum">
              <a:rPr lang="en-US" smtClean="0"/>
              <a:pPr/>
              <a:t>2</a:t>
            </a:fld>
            <a:endParaRPr lang="en-US" dirty="0"/>
          </a:p>
        </p:txBody>
      </p:sp>
      <p:sp>
        <p:nvSpPr>
          <p:cNvPr id="8" name="Oval 7"/>
          <p:cNvSpPr/>
          <p:nvPr/>
        </p:nvSpPr>
        <p:spPr>
          <a:xfrm>
            <a:off x="2895600" y="3810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latin typeface="Arial Narrow" pitchFamily="34" charset="0"/>
              </a:rPr>
              <a:t>How do I now what to do?</a:t>
            </a:r>
          </a:p>
        </p:txBody>
      </p:sp>
      <p:sp>
        <p:nvSpPr>
          <p:cNvPr id="9" name="Oval 8"/>
          <p:cNvSpPr/>
          <p:nvPr/>
        </p:nvSpPr>
        <p:spPr>
          <a:xfrm>
            <a:off x="990600" y="40386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latin typeface="Arial Narrow" pitchFamily="34" charset="0"/>
              </a:rPr>
              <a:t>How do I know how to get things done?</a:t>
            </a:r>
          </a:p>
        </p:txBody>
      </p:sp>
      <p:sp>
        <p:nvSpPr>
          <p:cNvPr id="10" name="Oval 9"/>
          <p:cNvSpPr/>
          <p:nvPr/>
        </p:nvSpPr>
        <p:spPr>
          <a:xfrm>
            <a:off x="6019800" y="32766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latin typeface="Arial Narrow" pitchFamily="34" charset="0"/>
              </a:rPr>
              <a:t>How do I know where to spend my time?</a:t>
            </a:r>
          </a:p>
        </p:txBody>
      </p:sp>
      <p:sp>
        <p:nvSpPr>
          <p:cNvPr id="11" name="Oval 10"/>
          <p:cNvSpPr/>
          <p:nvPr/>
        </p:nvSpPr>
        <p:spPr>
          <a:xfrm>
            <a:off x="6477000" y="76200"/>
            <a:ext cx="2286000" cy="1981200"/>
          </a:xfrm>
          <a:prstGeom prst="ellipse">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a:latin typeface="Arial Narrow" pitchFamily="34" charset="0"/>
              </a:rPr>
              <a:t>How do I add value?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ppt_x</p:attrName>
                                        </p:attrNameLst>
                                      </p:cBhvr>
                                      <p:tavLst>
                                        <p:tav tm="0">
                                          <p:val>
                                            <p:strVal val="#ppt_x-.1"/>
                                          </p:val>
                                        </p:tav>
                                        <p:tav tm="100000">
                                          <p:val>
                                            <p:strVal val="#ppt_x"/>
                                          </p:val>
                                        </p:tav>
                                      </p:tavLst>
                                    </p:anim>
                                    <p:anim calcmode="lin" valueType="num">
                                      <p:cBhvr>
                                        <p:cTn id="30"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Loaded Language:</a:t>
            </a:r>
            <a:r>
              <a:rPr lang="en-US" baseline="0" dirty="0"/>
              <a:t> </a:t>
            </a:r>
            <a:br>
              <a:rPr lang="en-US" baseline="0" dirty="0"/>
            </a:br>
            <a:r>
              <a:rPr lang="en-US" baseline="0" dirty="0"/>
              <a:t>team, unit, group, individual</a:t>
            </a:r>
            <a:endParaRPr lang="en-US" dirty="0"/>
          </a:p>
        </p:txBody>
      </p:sp>
      <p:sp>
        <p:nvSpPr>
          <p:cNvPr id="3" name="Content Placeholder 2"/>
          <p:cNvSpPr>
            <a:spLocks noGrp="1"/>
          </p:cNvSpPr>
          <p:nvPr>
            <p:ph sz="quarter" idx="1"/>
          </p:nvPr>
        </p:nvSpPr>
        <p:spPr/>
        <p:txBody>
          <a:bodyPr/>
          <a:lstStyle/>
          <a:p>
            <a:r>
              <a:rPr kumimoji="0" lang="en-US" sz="2400" kern="1200" baseline="0" dirty="0">
                <a:solidFill>
                  <a:schemeClr val="tx1"/>
                </a:solidFill>
                <a:latin typeface="+mn-lt"/>
                <a:ea typeface="+mn-ea"/>
                <a:cs typeface="+mn-cs"/>
              </a:rPr>
              <a:t>“Everybody would agree that a string quartet is a </a:t>
            </a:r>
            <a:r>
              <a:rPr kumimoji="0" lang="en-US" sz="2400" b="1" kern="1200" baseline="0" dirty="0">
                <a:solidFill>
                  <a:schemeClr val="tx1"/>
                </a:solidFill>
                <a:latin typeface="+mn-lt"/>
                <a:ea typeface="+mn-ea"/>
                <a:cs typeface="+mn-cs"/>
              </a:rPr>
              <a:t>team</a:t>
            </a:r>
            <a:r>
              <a:rPr kumimoji="0" lang="en-US" sz="2400" kern="1200" baseline="0" dirty="0">
                <a:solidFill>
                  <a:schemeClr val="tx1"/>
                </a:solidFill>
                <a:latin typeface="+mn-lt"/>
                <a:ea typeface="+mn-ea"/>
                <a:cs typeface="+mn-cs"/>
              </a:rPr>
              <a:t>. Its work simply cannot be accomplished without all four members present and playing. Everybody also would agree that a collection of people on a street corner waiting for a traffic light to change is not.</a:t>
            </a:r>
          </a:p>
          <a:p>
            <a:r>
              <a:rPr kumimoji="0" lang="en-US" sz="2400" kern="1200" baseline="0" dirty="0">
                <a:solidFill>
                  <a:schemeClr val="tx1"/>
                </a:solidFill>
                <a:latin typeface="+mn-lt"/>
                <a:ea typeface="+mn-ea"/>
                <a:cs typeface="+mn-cs"/>
              </a:rPr>
              <a:t>Beyond such extremes, however, the terms </a:t>
            </a:r>
            <a:r>
              <a:rPr kumimoji="0" lang="en-US" sz="2400" i="1" kern="1200" baseline="0" dirty="0">
                <a:solidFill>
                  <a:schemeClr val="tx1"/>
                </a:solidFill>
                <a:latin typeface="+mn-lt"/>
                <a:ea typeface="+mn-ea"/>
                <a:cs typeface="+mn-cs"/>
              </a:rPr>
              <a:t>group </a:t>
            </a:r>
            <a:r>
              <a:rPr kumimoji="0" lang="en-US" sz="2400" i="0" kern="1200" baseline="0" dirty="0">
                <a:solidFill>
                  <a:schemeClr val="tx1"/>
                </a:solidFill>
                <a:latin typeface="+mn-lt"/>
                <a:ea typeface="+mn-ea"/>
                <a:cs typeface="+mn-cs"/>
              </a:rPr>
              <a:t>and </a:t>
            </a:r>
            <a:r>
              <a:rPr kumimoji="0" lang="en-US" sz="2400" i="1" kern="1200" baseline="0" dirty="0">
                <a:solidFill>
                  <a:schemeClr val="tx1"/>
                </a:solidFill>
                <a:latin typeface="+mn-lt"/>
                <a:ea typeface="+mn-ea"/>
                <a:cs typeface="+mn-cs"/>
              </a:rPr>
              <a:t>team </a:t>
            </a:r>
            <a:r>
              <a:rPr kumimoji="0" lang="en-US" sz="2400" i="0" kern="1200" baseline="0" dirty="0">
                <a:solidFill>
                  <a:schemeClr val="tx1"/>
                </a:solidFill>
                <a:latin typeface="+mn-lt"/>
                <a:ea typeface="+mn-ea"/>
                <a:cs typeface="+mn-cs"/>
              </a:rPr>
              <a:t>are akin to projective tests. People read </a:t>
            </a:r>
            <a:r>
              <a:rPr kumimoji="0" lang="en-US" sz="2400" kern="1200" baseline="0" dirty="0">
                <a:solidFill>
                  <a:schemeClr val="tx1"/>
                </a:solidFill>
                <a:latin typeface="+mn-lt"/>
                <a:ea typeface="+mn-ea"/>
                <a:cs typeface="+mn-cs"/>
              </a:rPr>
              <a:t>into them what they wish, and conversations about teams can be frustrating because people have different things in mind when they talk about them.”</a:t>
            </a:r>
          </a:p>
          <a:p>
            <a:pPr lvl="1"/>
            <a:r>
              <a:rPr lang="en-US" dirty="0"/>
              <a:t>Hackman</a:t>
            </a:r>
          </a:p>
        </p:txBody>
      </p:sp>
      <p:sp>
        <p:nvSpPr>
          <p:cNvPr id="4" name="Slide Number Placeholder 3"/>
          <p:cNvSpPr>
            <a:spLocks noGrp="1"/>
          </p:cNvSpPr>
          <p:nvPr>
            <p:ph type="sldNum" sz="quarter" idx="15"/>
          </p:nvPr>
        </p:nvSpPr>
        <p:spPr/>
        <p:txBody>
          <a:bodyPr/>
          <a:lstStyle/>
          <a:p>
            <a:fld id="{460A324F-72D5-4F19-8007-EB2E8A20872F}"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it</a:t>
            </a:r>
            <a:r>
              <a:rPr lang="en-US" baseline="0" dirty="0"/>
              <a:t> a group of co-located individuals or a set of people with a task that requires them to work together to produce something?</a:t>
            </a:r>
            <a:endParaRPr lang="en-US" dirty="0"/>
          </a:p>
        </p:txBody>
      </p:sp>
      <p:sp>
        <p:nvSpPr>
          <p:cNvPr id="4" name="Slide Number Placeholder 3"/>
          <p:cNvSpPr>
            <a:spLocks noGrp="1"/>
          </p:cNvSpPr>
          <p:nvPr>
            <p:ph type="sldNum" sz="quarter" idx="12"/>
          </p:nvPr>
        </p:nvSpPr>
        <p:spPr/>
        <p:txBody>
          <a:bodyPr/>
          <a:lstStyle/>
          <a:p>
            <a:fld id="{460A324F-72D5-4F19-8007-EB2E8A20872F}" type="slidenum">
              <a:rPr lang="en-US" smtClean="0"/>
              <a:pPr/>
              <a:t>21</a:t>
            </a:fld>
            <a:endParaRPr lang="en-US" dirty="0"/>
          </a:p>
        </p:txBody>
      </p:sp>
      <p:pic>
        <p:nvPicPr>
          <p:cNvPr id="5" name="Content Placeholder 4" descr="team-puzzle.bmp"/>
          <p:cNvPicPr>
            <a:picLocks noGrp="1" noChangeAspect="1"/>
          </p:cNvPicPr>
          <p:nvPr>
            <p:ph sz="quarter" idx="1"/>
          </p:nvPr>
        </p:nvPicPr>
        <p:blipFill>
          <a:blip r:embed="rId3" cstate="print"/>
          <a:stretch>
            <a:fillRect/>
          </a:stretch>
        </p:blipFill>
        <p:spPr>
          <a:xfrm>
            <a:off x="457200" y="2514600"/>
            <a:ext cx="3657600" cy="2743200"/>
          </a:xfrm>
        </p:spPr>
      </p:pic>
      <p:sp>
        <p:nvSpPr>
          <p:cNvPr id="6" name="Content Placeholder 5"/>
          <p:cNvSpPr>
            <a:spLocks noGrp="1"/>
          </p:cNvSpPr>
          <p:nvPr>
            <p:ph sz="quarter" idx="2"/>
          </p:nvPr>
        </p:nvSpPr>
        <p:spPr/>
        <p:txBody>
          <a:bodyPr>
            <a:normAutofit fontScale="77500" lnSpcReduction="20000"/>
          </a:bodyPr>
          <a:lstStyle/>
          <a:p>
            <a:r>
              <a:rPr lang="en-US" dirty="0"/>
              <a:t>“A great deal of organizational work is performed these days by sets of people who are called “teams” but who really are co-acting groups. </a:t>
            </a:r>
          </a:p>
          <a:p>
            <a:r>
              <a:rPr lang="en-US" dirty="0"/>
              <a:t>Managers in organizations where this is done may harbor the hope that they can harvest the widely touted benefits of teamwork while continuing to directly manage the behavior of individual members. </a:t>
            </a:r>
          </a:p>
          <a:p>
            <a:r>
              <a:rPr lang="en-US" dirty="0"/>
              <a:t>That hope is misplaced: If you want the benefits of teamwork, you have to give the </a:t>
            </a:r>
            <a:r>
              <a:rPr lang="en-US" i="1" dirty="0"/>
              <a:t>team </a:t>
            </a:r>
            <a:r>
              <a:rPr lang="en-US" dirty="0"/>
              <a:t>the work. </a:t>
            </a:r>
          </a:p>
          <a:p>
            <a:r>
              <a:rPr lang="en-US" dirty="0"/>
              <a:t>So there is a choice here: Either design the work for a team or design it for individuals”</a:t>
            </a:r>
          </a:p>
          <a:p>
            <a:pPr lvl="1"/>
            <a:r>
              <a:rPr lang="en-US" dirty="0"/>
              <a:t>Hackman</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 you Choose the right form?</a:t>
            </a:r>
          </a:p>
        </p:txBody>
      </p:sp>
      <p:graphicFrame>
        <p:nvGraphicFramePr>
          <p:cNvPr id="5" name="Content Placeholder 4"/>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5"/>
          </p:nvPr>
        </p:nvSpPr>
        <p:spPr/>
        <p:txBody>
          <a:bodyPr/>
          <a:lstStyle/>
          <a:p>
            <a:fld id="{CEC2F0D8-27D6-48D5-A8DC-04CA49C7E609}"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96C521-0FDC-4851-B6AE-90F353ABB77D}" type="slidenum">
              <a:rPr lang="en-US" smtClean="0"/>
              <a:pPr/>
              <a:t>23</a:t>
            </a:fld>
            <a:endParaRPr lang="en-US"/>
          </a:p>
        </p:txBody>
      </p:sp>
      <p:sp>
        <p:nvSpPr>
          <p:cNvPr id="6" name="Rectangle 5"/>
          <p:cNvSpPr/>
          <p:nvPr/>
        </p:nvSpPr>
        <p:spPr>
          <a:xfrm>
            <a:off x="2209800" y="838200"/>
            <a:ext cx="4572000" cy="2308324"/>
          </a:xfrm>
          <a:prstGeom prst="rect">
            <a:avLst/>
          </a:prstGeom>
        </p:spPr>
        <p:txBody>
          <a:bodyPr>
            <a:spAutoFit/>
          </a:bodyPr>
          <a:lstStyle/>
          <a:p>
            <a:pPr algn="ctr">
              <a:buClr>
                <a:srgbClr val="7030A0"/>
              </a:buClr>
            </a:pPr>
            <a:r>
              <a:rPr lang="en-US" b="1" dirty="0">
                <a:solidFill>
                  <a:srgbClr val="FFFF00"/>
                </a:solidFill>
              </a:rPr>
              <a:t>“A team is a </a:t>
            </a:r>
            <a:r>
              <a:rPr lang="en-US" b="1" i="1" dirty="0">
                <a:solidFill>
                  <a:srgbClr val="FFFF00"/>
                </a:solidFill>
              </a:rPr>
              <a:t>small number of people with complementary skills who are committed to</a:t>
            </a:r>
          </a:p>
          <a:p>
            <a:pPr algn="ctr">
              <a:buClr>
                <a:srgbClr val="7030A0"/>
              </a:buClr>
              <a:buFont typeface="Wingdings" pitchFamily="2" charset="2"/>
              <a:buChar char="ü"/>
            </a:pPr>
            <a:r>
              <a:rPr lang="en-US" b="1" i="1" dirty="0">
                <a:solidFill>
                  <a:srgbClr val="FFFF00"/>
                </a:solidFill>
              </a:rPr>
              <a:t>A common purpose</a:t>
            </a:r>
          </a:p>
          <a:p>
            <a:pPr algn="ctr">
              <a:buClr>
                <a:srgbClr val="7030A0"/>
              </a:buClr>
              <a:buFont typeface="Wingdings" pitchFamily="2" charset="2"/>
              <a:buChar char="ü"/>
            </a:pPr>
            <a:r>
              <a:rPr lang="en-US" b="1" i="1" dirty="0">
                <a:solidFill>
                  <a:srgbClr val="FFFF00"/>
                </a:solidFill>
              </a:rPr>
              <a:t>Set of performance goals</a:t>
            </a:r>
          </a:p>
          <a:p>
            <a:pPr algn="ctr">
              <a:buClr>
                <a:srgbClr val="7030A0"/>
              </a:buClr>
              <a:buFont typeface="Wingdings" pitchFamily="2" charset="2"/>
              <a:buChar char="ü"/>
            </a:pPr>
            <a:r>
              <a:rPr lang="en-US" b="1" i="1" dirty="0">
                <a:solidFill>
                  <a:srgbClr val="FFFF00"/>
                </a:solidFill>
              </a:rPr>
              <a:t>A common approach</a:t>
            </a:r>
          </a:p>
          <a:p>
            <a:pPr algn="ctr">
              <a:buClr>
                <a:srgbClr val="7030A0"/>
              </a:buClr>
              <a:buFont typeface="Wingdings" pitchFamily="2" charset="2"/>
              <a:buChar char="ü"/>
            </a:pPr>
            <a:r>
              <a:rPr lang="en-US" b="1" i="1" dirty="0">
                <a:solidFill>
                  <a:srgbClr val="FFFF00"/>
                </a:solidFill>
              </a:rPr>
              <a:t>For which they hold themselves mutually accountable”</a:t>
            </a:r>
          </a:p>
        </p:txBody>
      </p:sp>
      <p:pic>
        <p:nvPicPr>
          <p:cNvPr id="91138" name="Picture 2"/>
          <p:cNvPicPr>
            <a:picLocks noChangeAspect="1" noChangeArrowheads="1"/>
          </p:cNvPicPr>
          <p:nvPr/>
        </p:nvPicPr>
        <p:blipFill>
          <a:blip r:embed="rId3" cstate="print"/>
          <a:srcRect/>
          <a:stretch>
            <a:fillRect/>
          </a:stretch>
        </p:blipFill>
        <p:spPr bwMode="auto">
          <a:xfrm>
            <a:off x="2667000" y="3619500"/>
            <a:ext cx="3810000" cy="28575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situations call for trust in command and control, not teams</a:t>
            </a:r>
          </a:p>
        </p:txBody>
      </p:sp>
      <p:sp>
        <p:nvSpPr>
          <p:cNvPr id="4" name="Slide Number Placeholder 3"/>
          <p:cNvSpPr>
            <a:spLocks noGrp="1"/>
          </p:cNvSpPr>
          <p:nvPr>
            <p:ph type="sldNum" sz="quarter" idx="12"/>
          </p:nvPr>
        </p:nvSpPr>
        <p:spPr/>
        <p:txBody>
          <a:bodyPr/>
          <a:lstStyle/>
          <a:p>
            <a:fld id="{460A324F-72D5-4F19-8007-EB2E8A20872F}" type="slidenum">
              <a:rPr lang="en-US" smtClean="0"/>
              <a:pPr/>
              <a:t>24</a:t>
            </a:fld>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a:t>As each of the huge boats moves through the (Panama Canal) locks, the clearances are tight. So, a special pilot boards the ship, taking over control from the captain. As they move into a lock, there are electric rail tugs on either side of the canal with steel cables to keep the boat in the middle of the canal. Some have only 6” clearance. The drivers of these tugs receive precise instructions to move forward or tighten the cable from the pilot.</a:t>
            </a:r>
          </a:p>
          <a:p>
            <a:r>
              <a:rPr lang="en-US" dirty="0"/>
              <a:t>They recently upgraded the tugs and added two-way radios between the tugs (4 to 8 per boat) and the pilot to increase communication. But, it actually led to more scrapes of the boats against the walls and a much slower transit time. It turned out that the tug boat drivers were second guessing the pilot and arguing about the “commands</a:t>
            </a:r>
          </a:p>
          <a:p>
            <a:r>
              <a:rPr lang="en-US" dirty="0"/>
              <a:t>While we all love collaboration, some situations call for trust in command and control.</a:t>
            </a:r>
          </a:p>
          <a:p>
            <a:pPr lvl="1"/>
            <a:r>
              <a:rPr lang="en-US" dirty="0"/>
              <a:t>Elliott </a:t>
            </a:r>
            <a:r>
              <a:rPr lang="en-US" dirty="0" err="1"/>
              <a:t>Masie</a:t>
            </a:r>
            <a:endParaRPr lang="en-US" dirty="0"/>
          </a:p>
          <a:p>
            <a:endParaRPr lang="en-US" dirty="0"/>
          </a:p>
        </p:txBody>
      </p:sp>
      <p:pic>
        <p:nvPicPr>
          <p:cNvPr id="54273" name="Picture 1"/>
          <p:cNvPicPr>
            <a:picLocks noGrp="1" noChangeAspect="1" noChangeArrowheads="1"/>
          </p:cNvPicPr>
          <p:nvPr>
            <p:ph sz="quarter" idx="2"/>
          </p:nvPr>
        </p:nvPicPr>
        <p:blipFill>
          <a:blip r:embed="rId3" cstate="print"/>
          <a:srcRect/>
          <a:stretch>
            <a:fillRect/>
          </a:stretch>
        </p:blipFill>
        <p:spPr bwMode="auto">
          <a:xfrm>
            <a:off x="4270375" y="2514600"/>
            <a:ext cx="3657600" cy="2743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“having a team is often worse than having no team at all”</a:t>
            </a:r>
          </a:p>
        </p:txBody>
      </p:sp>
      <p:sp>
        <p:nvSpPr>
          <p:cNvPr id="4" name="Slide Number Placeholder 3"/>
          <p:cNvSpPr>
            <a:spLocks noGrp="1"/>
          </p:cNvSpPr>
          <p:nvPr>
            <p:ph type="sldNum" sz="quarter" idx="15"/>
          </p:nvPr>
        </p:nvSpPr>
        <p:spPr/>
        <p:txBody>
          <a:bodyPr/>
          <a:lstStyle/>
          <a:p>
            <a:fld id="{460A324F-72D5-4F19-8007-EB2E8A20872F}" type="slidenum">
              <a:rPr lang="en-US" smtClean="0"/>
              <a:pPr/>
              <a:t>25</a:t>
            </a:fld>
            <a:endParaRPr lang="en-US" dirty="0"/>
          </a:p>
        </p:txBody>
      </p:sp>
      <p:pic>
        <p:nvPicPr>
          <p:cNvPr id="4098" name="Picture 2"/>
          <p:cNvPicPr>
            <a:picLocks noGrp="1" noChangeAspect="1" noChangeArrowheads="1"/>
          </p:cNvPicPr>
          <p:nvPr>
            <p:ph sz="quarter" idx="1"/>
          </p:nvPr>
        </p:nvPicPr>
        <p:blipFill>
          <a:blip r:embed="rId3" cstate="print"/>
          <a:srcRect/>
          <a:stretch>
            <a:fillRect/>
          </a:stretch>
        </p:blipFill>
        <p:spPr bwMode="auto">
          <a:xfrm>
            <a:off x="941916" y="1600200"/>
            <a:ext cx="6498167" cy="4873625"/>
          </a:xfrm>
          <a:prstGeom prst="rect">
            <a:avLst/>
          </a:prstGeom>
          <a:noFill/>
          <a:ln w="9525">
            <a:noFill/>
            <a:miter lim="800000"/>
            <a:headEnd/>
            <a:tailEnd/>
          </a:ln>
          <a:effectLst/>
        </p:spPr>
      </p:pic>
      <p:sp>
        <p:nvSpPr>
          <p:cNvPr id="6" name="Cloud Callout 5"/>
          <p:cNvSpPr/>
          <p:nvPr/>
        </p:nvSpPr>
        <p:spPr>
          <a:xfrm>
            <a:off x="6096000" y="1676400"/>
            <a:ext cx="1219200" cy="838200"/>
          </a:xfrm>
          <a:prstGeom prst="cloudCallout">
            <a:avLst>
              <a:gd name="adj1" fmla="val -18209"/>
              <a:gd name="adj2" fmla="val 70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Huh?</a:t>
            </a:r>
          </a:p>
        </p:txBody>
      </p:sp>
      <p:sp>
        <p:nvSpPr>
          <p:cNvPr id="7" name="TextBox 6"/>
          <p:cNvSpPr txBox="1"/>
          <p:nvPr/>
        </p:nvSpPr>
        <p:spPr>
          <a:xfrm>
            <a:off x="1905000" y="4191000"/>
            <a:ext cx="48768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“Problems with coordination and motivation typically chip away at the benefits of collaboration” </a:t>
            </a:r>
            <a:br>
              <a:rPr lang="en-US" dirty="0"/>
            </a:br>
            <a:r>
              <a:rPr lang="en-US" dirty="0"/>
              <a:t>How do you decide if you need a team?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1"/>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Effectiveness Decision Tree</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39310987"/>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460A324F-72D5-4F19-8007-EB2E8A20872F}" type="slidenum">
              <a:rPr lang="en-US" smtClean="0"/>
              <a:pPr/>
              <a:t>26</a:t>
            </a:fld>
            <a:endParaRPr lang="en-US" dirty="0"/>
          </a:p>
        </p:txBody>
      </p:sp>
      <p:sp>
        <p:nvSpPr>
          <p:cNvPr id="3" name="Oval 2"/>
          <p:cNvSpPr/>
          <p:nvPr/>
        </p:nvSpPr>
        <p:spPr>
          <a:xfrm>
            <a:off x="152400" y="4038600"/>
            <a:ext cx="3276600" cy="2819400"/>
          </a:xfrm>
          <a:prstGeom prst="ellipse">
            <a:avLst/>
          </a:prstGeom>
          <a:noFill/>
          <a:ln w="57150">
            <a:solidFill>
              <a:srgbClr val="FF00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124200" y="2590800"/>
            <a:ext cx="4800600" cy="3276600"/>
          </a:xfrm>
          <a:prstGeom prst="roundRect">
            <a:avLst/>
          </a:prstGeom>
          <a:solidFill>
            <a:schemeClr val="bg1">
              <a:lumMod val="65000"/>
              <a:alpha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9062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test for teams</a:t>
            </a:r>
          </a:p>
        </p:txBody>
      </p:sp>
      <p:sp>
        <p:nvSpPr>
          <p:cNvPr id="3" name="Content Placeholder 2"/>
          <p:cNvSpPr>
            <a:spLocks noGrp="1"/>
          </p:cNvSpPr>
          <p:nvPr>
            <p:ph sz="quarter" idx="1"/>
          </p:nvPr>
        </p:nvSpPr>
        <p:spPr/>
        <p:txBody>
          <a:bodyPr/>
          <a:lstStyle/>
          <a:p>
            <a:r>
              <a:rPr lang="en-US" dirty="0"/>
              <a:t>Does the situation present…</a:t>
            </a:r>
            <a:endParaRPr kumimoji="0" lang="en-US" sz="2400" kern="1200" baseline="0" dirty="0">
              <a:solidFill>
                <a:schemeClr val="tx1"/>
              </a:solidFill>
              <a:latin typeface="+mn-lt"/>
              <a:ea typeface="+mn-ea"/>
              <a:cs typeface="+mn-cs"/>
            </a:endParaRPr>
          </a:p>
          <a:p>
            <a:pPr marL="822960" lvl="1" indent="-457200">
              <a:buFont typeface="+mj-lt"/>
              <a:buAutoNum type="arabicPeriod"/>
            </a:pPr>
            <a:r>
              <a:rPr kumimoji="0" lang="en-US" sz="2100" kern="1200" baseline="0" dirty="0">
                <a:solidFill>
                  <a:schemeClr val="tx1"/>
                </a:solidFill>
                <a:latin typeface="+mn-lt"/>
                <a:ea typeface="+mn-ea"/>
                <a:cs typeface="+mn-cs"/>
              </a:rPr>
              <a:t> A</a:t>
            </a:r>
            <a:r>
              <a:rPr kumimoji="0" lang="en-US" sz="2200" kern="1200" baseline="0" dirty="0">
                <a:solidFill>
                  <a:schemeClr val="tx1"/>
                </a:solidFill>
                <a:latin typeface="+mn-lt"/>
                <a:ea typeface="+mn-ea"/>
                <a:cs typeface="+mn-cs"/>
              </a:rPr>
              <a:t> team </a:t>
            </a:r>
            <a:r>
              <a:rPr kumimoji="0" lang="en-US" sz="2200" i="1" kern="1200" baseline="0" dirty="0">
                <a:solidFill>
                  <a:schemeClr val="tx1"/>
                </a:solidFill>
                <a:latin typeface="+mn-lt"/>
                <a:ea typeface="+mn-ea"/>
                <a:cs typeface="+mn-cs"/>
              </a:rPr>
              <a:t>task</a:t>
            </a:r>
            <a:r>
              <a:rPr lang="en-US" sz="2200" i="1" dirty="0"/>
              <a:t>?</a:t>
            </a:r>
            <a:endParaRPr kumimoji="0" lang="en-US" sz="2200" i="1" kern="1200" baseline="0" dirty="0">
              <a:solidFill>
                <a:schemeClr val="tx1"/>
              </a:solidFill>
              <a:latin typeface="+mn-lt"/>
              <a:ea typeface="+mn-ea"/>
              <a:cs typeface="+mn-cs"/>
            </a:endParaRPr>
          </a:p>
          <a:p>
            <a:pPr marL="822960" lvl="1" indent="-457200">
              <a:buFont typeface="+mj-lt"/>
              <a:buAutoNum type="arabicPeriod"/>
            </a:pPr>
            <a:r>
              <a:rPr kumimoji="0" lang="en-US" sz="2200" i="1" kern="1200" baseline="0" dirty="0">
                <a:solidFill>
                  <a:schemeClr val="tx1"/>
                </a:solidFill>
                <a:latin typeface="+mn-lt"/>
                <a:ea typeface="+mn-ea"/>
                <a:cs typeface="+mn-cs"/>
              </a:rPr>
              <a:t>Clear boundaries</a:t>
            </a:r>
            <a:r>
              <a:rPr lang="en-US" sz="2200" i="1" dirty="0"/>
              <a:t>?</a:t>
            </a:r>
            <a:endParaRPr kumimoji="0" lang="en-US" sz="2200" i="1" kern="1200" baseline="0" dirty="0">
              <a:solidFill>
                <a:schemeClr val="tx1"/>
              </a:solidFill>
              <a:latin typeface="+mn-lt"/>
              <a:ea typeface="+mn-ea"/>
              <a:cs typeface="+mn-cs"/>
            </a:endParaRPr>
          </a:p>
          <a:p>
            <a:pPr marL="822960" lvl="1" indent="-457200">
              <a:buFont typeface="+mj-lt"/>
              <a:buAutoNum type="arabicPeriod"/>
            </a:pPr>
            <a:r>
              <a:rPr lang="en-US" sz="2200" i="1" dirty="0"/>
              <a:t>C</a:t>
            </a:r>
            <a:r>
              <a:rPr kumimoji="0" lang="en-US" sz="2200" i="1" kern="1200" baseline="0" dirty="0">
                <a:solidFill>
                  <a:schemeClr val="tx1"/>
                </a:solidFill>
                <a:latin typeface="+mn-lt"/>
                <a:ea typeface="+mn-ea"/>
                <a:cs typeface="+mn-cs"/>
              </a:rPr>
              <a:t>learly specified authority to manage their own work </a:t>
            </a:r>
            <a:r>
              <a:rPr lang="en-US" sz="2200" i="1" dirty="0"/>
              <a:t>p</a:t>
            </a:r>
            <a:r>
              <a:rPr kumimoji="0" lang="en-US" sz="2200" i="1" kern="1200" baseline="0" dirty="0">
                <a:solidFill>
                  <a:schemeClr val="tx1"/>
                </a:solidFill>
                <a:latin typeface="+mn-lt"/>
                <a:ea typeface="+mn-ea"/>
                <a:cs typeface="+mn-cs"/>
              </a:rPr>
              <a:t>rocesses?</a:t>
            </a:r>
          </a:p>
          <a:p>
            <a:pPr marL="822960" lvl="1" indent="-457200">
              <a:buFont typeface="+mj-lt"/>
              <a:buAutoNum type="arabicPeriod"/>
            </a:pPr>
            <a:r>
              <a:rPr kumimoji="0" lang="en-US" sz="2200" kern="1200" baseline="0" dirty="0">
                <a:solidFill>
                  <a:schemeClr val="tx1"/>
                </a:solidFill>
                <a:latin typeface="+mn-lt"/>
                <a:ea typeface="+mn-ea"/>
                <a:cs typeface="+mn-cs"/>
              </a:rPr>
              <a:t>Potential for membership </a:t>
            </a:r>
            <a:r>
              <a:rPr kumimoji="0" lang="en-US" sz="2200" i="1" kern="1200" baseline="0" dirty="0">
                <a:solidFill>
                  <a:schemeClr val="tx1"/>
                </a:solidFill>
                <a:latin typeface="+mn-lt"/>
                <a:ea typeface="+mn-ea"/>
                <a:cs typeface="+mn-cs"/>
              </a:rPr>
              <a:t>stability over some reasonable period of time</a:t>
            </a:r>
          </a:p>
          <a:p>
            <a:pPr marL="457200" indent="-457200">
              <a:buNone/>
            </a:pPr>
            <a:r>
              <a:rPr lang="en-US" sz="2500" b="1" i="1" dirty="0"/>
              <a:t>If not, then maybe you don’t need a team</a:t>
            </a:r>
            <a:endParaRPr lang="en-US" sz="2500" b="1"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 You Need A Team?</a:t>
            </a:r>
          </a:p>
        </p:txBody>
      </p:sp>
      <p:sp>
        <p:nvSpPr>
          <p:cNvPr id="3" name="Content Placeholder 2"/>
          <p:cNvSpPr>
            <a:spLocks noGrp="1"/>
          </p:cNvSpPr>
          <p:nvPr>
            <p:ph sz="quarter" idx="1"/>
          </p:nvPr>
        </p:nvSpPr>
        <p:spPr/>
        <p:txBody>
          <a:bodyPr/>
          <a:lstStyle/>
          <a:p>
            <a:r>
              <a:rPr lang="en-US" dirty="0"/>
              <a:t>Is the task complex?</a:t>
            </a:r>
          </a:p>
          <a:p>
            <a:pPr lvl="1"/>
            <a:r>
              <a:rPr lang="en-US" dirty="0"/>
              <a:t>Simple straightforward tasks don’t require a team</a:t>
            </a:r>
          </a:p>
          <a:p>
            <a:r>
              <a:rPr lang="en-US" dirty="0"/>
              <a:t>Does it involve controversial org’l change?</a:t>
            </a:r>
          </a:p>
          <a:p>
            <a:pPr lvl="1"/>
            <a:r>
              <a:rPr lang="en-US" dirty="0"/>
              <a:t>The demands oblige us to have a BIG stake</a:t>
            </a:r>
          </a:p>
          <a:p>
            <a:r>
              <a:rPr lang="en-US" dirty="0"/>
              <a:t>Is it to stimulate innovation?</a:t>
            </a:r>
          </a:p>
          <a:p>
            <a:pPr lvl="1"/>
            <a:r>
              <a:rPr lang="en-US" dirty="0"/>
              <a:t>Do you need different opinions rubbing against each other to point of friction?</a:t>
            </a:r>
          </a:p>
          <a:p>
            <a:pPr lvl="1"/>
            <a:r>
              <a:rPr lang="en-US" dirty="0"/>
              <a:t>A team is effective for designing the new, </a:t>
            </a:r>
            <a:r>
              <a:rPr lang="en-US" u="sng" dirty="0"/>
              <a:t>not</a:t>
            </a:r>
            <a:r>
              <a:rPr lang="en-US" dirty="0"/>
              <a:t> then running it</a:t>
            </a:r>
          </a:p>
          <a:p>
            <a:r>
              <a:rPr lang="en-US" dirty="0"/>
              <a:t>Will having a small group </a:t>
            </a:r>
            <a:r>
              <a:rPr lang="en-US" b="1" i="1" dirty="0"/>
              <a:t>collectively</a:t>
            </a:r>
            <a:r>
              <a:rPr lang="en-US" dirty="0"/>
              <a:t> responsible for this significant work make the difference?</a:t>
            </a:r>
          </a:p>
          <a:p>
            <a:r>
              <a:rPr lang="en-US" dirty="0"/>
              <a:t>Teamwork and team are not the same</a:t>
            </a:r>
          </a:p>
          <a:p>
            <a:pPr lvl="1"/>
            <a:r>
              <a:rPr lang="en-US" dirty="0"/>
              <a:t>The former is a spirit; the latter is a specific structure</a:t>
            </a:r>
          </a:p>
        </p:txBody>
      </p:sp>
      <p:sp>
        <p:nvSpPr>
          <p:cNvPr id="4" name="Slide Number Placeholder 3"/>
          <p:cNvSpPr>
            <a:spLocks noGrp="1"/>
          </p:cNvSpPr>
          <p:nvPr>
            <p:ph type="sldNum" sz="quarter" idx="15"/>
          </p:nvPr>
        </p:nvSpPr>
        <p:spPr/>
        <p:txBody>
          <a:bodyPr/>
          <a:lstStyle/>
          <a:p>
            <a:fld id="{460A324F-72D5-4F19-8007-EB2E8A20872F}"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at the group level means losing the individual reflex</a:t>
            </a:r>
          </a:p>
        </p:txBody>
      </p:sp>
      <p:sp>
        <p:nvSpPr>
          <p:cNvPr id="3" name="Content Placeholder 2"/>
          <p:cNvSpPr>
            <a:spLocks noGrp="1"/>
          </p:cNvSpPr>
          <p:nvPr>
            <p:ph sz="quarter" idx="1"/>
          </p:nvPr>
        </p:nvSpPr>
        <p:spPr/>
        <p:txBody>
          <a:bodyPr>
            <a:normAutofit/>
          </a:bodyPr>
          <a:lstStyle/>
          <a:p>
            <a:r>
              <a:rPr lang="en-US" dirty="0"/>
              <a:t>The best way to get individuals to behave well in a group is to do a good job of setting up and supporting the group itself. </a:t>
            </a:r>
          </a:p>
          <a:p>
            <a:r>
              <a:rPr lang="en-US" dirty="0"/>
              <a:t>A healthy group promotes competent member behavior; a sick group invites all manner of bizarre individual behaviors— which, ironically, can then be used to explain the problems of the group as a whole.</a:t>
            </a:r>
          </a:p>
          <a:p>
            <a:r>
              <a:rPr lang="en-US" dirty="0"/>
              <a:t>To understand what makes a team effective, then, requires that we become comfortable thinking and acting at the </a:t>
            </a:r>
            <a:r>
              <a:rPr lang="en-US" i="1" dirty="0"/>
              <a:t>group level of analysis.</a:t>
            </a:r>
          </a:p>
          <a:p>
            <a:r>
              <a:rPr lang="en-US" dirty="0"/>
              <a:t>Because that is not something most of us routinely do in our daily lives, it can take some learning and practice.</a:t>
            </a:r>
          </a:p>
          <a:p>
            <a:endParaRPr lang="en-US"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Session 7</a:t>
            </a:r>
          </a:p>
        </p:txBody>
      </p:sp>
      <p:sp>
        <p:nvSpPr>
          <p:cNvPr id="6" name="Text Placeholder 5"/>
          <p:cNvSpPr>
            <a:spLocks noGrp="1"/>
          </p:cNvSpPr>
          <p:nvPr>
            <p:ph type="body" idx="1"/>
          </p:nvPr>
        </p:nvSpPr>
        <p:spPr/>
        <p:txBody>
          <a:bodyPr/>
          <a:lstStyle/>
          <a:p>
            <a:pPr marL="514350" lvl="0" indent="-514350"/>
            <a:r>
              <a:rPr lang="en-US" dirty="0">
                <a:solidFill>
                  <a:schemeClr val="tx1"/>
                </a:solidFill>
              </a:rPr>
              <a:t>Ground Rules for Teams &amp; Facilitation: </a:t>
            </a:r>
            <a:br>
              <a:rPr lang="en-US" dirty="0">
                <a:solidFill>
                  <a:schemeClr val="tx1"/>
                </a:solidFill>
              </a:rPr>
            </a:br>
            <a:r>
              <a:rPr lang="en-US" dirty="0"/>
              <a:t>Process or Product</a:t>
            </a:r>
          </a:p>
        </p:txBody>
      </p:sp>
      <p:sp>
        <p:nvSpPr>
          <p:cNvPr id="4" name="Slide Number Placeholder 3"/>
          <p:cNvSpPr>
            <a:spLocks noGrp="1"/>
          </p:cNvSpPr>
          <p:nvPr>
            <p:ph type="sldNum" sz="quarter" idx="12"/>
          </p:nvPr>
        </p:nvSpPr>
        <p:spPr/>
        <p:txBody>
          <a:bodyPr/>
          <a:lstStyle/>
          <a:p>
            <a:fld id="{8231C73C-B70B-4941-ABB4-AA6F467B2355}"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Effectiveness Decision Tree</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39310987"/>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460A324F-72D5-4F19-8007-EB2E8A20872F}" type="slidenum">
              <a:rPr lang="en-US" smtClean="0"/>
              <a:pPr/>
              <a:t>30</a:t>
            </a:fld>
            <a:endParaRPr lang="en-US" dirty="0"/>
          </a:p>
        </p:txBody>
      </p:sp>
      <p:sp>
        <p:nvSpPr>
          <p:cNvPr id="6" name="Rounded Rectangle 5"/>
          <p:cNvSpPr/>
          <p:nvPr/>
        </p:nvSpPr>
        <p:spPr>
          <a:xfrm>
            <a:off x="762000" y="4191000"/>
            <a:ext cx="2362200" cy="2064258"/>
          </a:xfrm>
          <a:prstGeom prst="roundRect">
            <a:avLst/>
          </a:prstGeom>
          <a:solidFill>
            <a:schemeClr val="bg1">
              <a:lumMod val="65000"/>
              <a:alpha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Rounded Rectangle 6"/>
          <p:cNvSpPr/>
          <p:nvPr/>
        </p:nvSpPr>
        <p:spPr>
          <a:xfrm>
            <a:off x="5486400" y="2133600"/>
            <a:ext cx="1828800" cy="2514600"/>
          </a:xfrm>
          <a:prstGeom prst="roundRect">
            <a:avLst/>
          </a:prstGeom>
          <a:solidFill>
            <a:schemeClr val="bg1">
              <a:lumMod val="65000"/>
              <a:alpha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Oval 2"/>
          <p:cNvSpPr/>
          <p:nvPr/>
        </p:nvSpPr>
        <p:spPr>
          <a:xfrm>
            <a:off x="2552700" y="3175254"/>
            <a:ext cx="3276600" cy="2819400"/>
          </a:xfrm>
          <a:prstGeom prst="ellipse">
            <a:avLst/>
          </a:prstGeom>
          <a:noFill/>
          <a:ln w="57150">
            <a:solidFill>
              <a:srgbClr val="FF00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43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mean when we say a team is successful?</a:t>
            </a:r>
          </a:p>
        </p:txBody>
      </p:sp>
      <p:pic>
        <p:nvPicPr>
          <p:cNvPr id="5" name="Content Placeholder 4" descr="team-high-five.jpg"/>
          <p:cNvPicPr>
            <a:picLocks noGrp="1" noChangeAspect="1"/>
          </p:cNvPicPr>
          <p:nvPr>
            <p:ph sz="quarter" idx="1"/>
          </p:nvPr>
        </p:nvPicPr>
        <p:blipFill>
          <a:blip r:embed="rId2" cstate="print"/>
          <a:stretch>
            <a:fillRect/>
          </a:stretch>
        </p:blipFill>
        <p:spPr>
          <a:xfrm>
            <a:off x="2362200" y="2770186"/>
            <a:ext cx="2733675" cy="3827145"/>
          </a:xfrm>
        </p:spPr>
      </p:pic>
      <p:sp>
        <p:nvSpPr>
          <p:cNvPr id="4" name="Slide Number Placeholder 3"/>
          <p:cNvSpPr>
            <a:spLocks noGrp="1"/>
          </p:cNvSpPr>
          <p:nvPr>
            <p:ph type="sldNum" sz="quarter" idx="15"/>
          </p:nvPr>
        </p:nvSpPr>
        <p:spPr/>
        <p:txBody>
          <a:bodyPr/>
          <a:lstStyle/>
          <a:p>
            <a:fld id="{460A324F-72D5-4F19-8007-EB2E8A20872F}"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685800" y="228600"/>
            <a:ext cx="7772400" cy="1143000"/>
          </a:xfrm>
          <a:noFill/>
          <a:ln/>
        </p:spPr>
        <p:txBody>
          <a:bodyPr lIns="92075" tIns="46038" rIns="92075" bIns="46038">
            <a:normAutofit fontScale="90000"/>
          </a:bodyPr>
          <a:lstStyle/>
          <a:p>
            <a:r>
              <a:rPr lang="en-US" altLang="ja-JP" sz="3200" dirty="0">
                <a:solidFill>
                  <a:schemeClr val="tx1"/>
                </a:solidFill>
                <a:ea typeface="ＭＳ Ｐゴシック" charset="-128"/>
              </a:rPr>
              <a:t>3 Criteria for Effective Groups </a:t>
            </a:r>
            <a:br>
              <a:rPr lang="en-US" altLang="ja-JP" sz="3200" dirty="0">
                <a:solidFill>
                  <a:schemeClr val="tx1"/>
                </a:solidFill>
                <a:ea typeface="ＭＳ Ｐゴシック" charset="-128"/>
              </a:rPr>
            </a:br>
            <a:r>
              <a:rPr lang="en-US" altLang="ja-JP" sz="2400" b="1" dirty="0">
                <a:solidFill>
                  <a:schemeClr val="tx1"/>
                </a:solidFill>
                <a:latin typeface="Arial Narrow" pitchFamily="34" charset="0"/>
                <a:ea typeface="ＭＳ Ｐゴシック" charset="-128"/>
              </a:rPr>
              <a:t>J. Richard Hackman</a:t>
            </a:r>
            <a:br>
              <a:rPr lang="en-US" altLang="ja-JP" sz="2400" b="1" dirty="0">
                <a:solidFill>
                  <a:schemeClr val="tx1"/>
                </a:solidFill>
                <a:latin typeface="Arial Narrow" pitchFamily="34" charset="0"/>
                <a:ea typeface="ＭＳ Ｐゴシック" charset="-128"/>
              </a:rPr>
            </a:br>
            <a:r>
              <a:rPr lang="en-US" altLang="ja-JP" sz="2400" b="1" dirty="0">
                <a:solidFill>
                  <a:schemeClr val="tx1"/>
                </a:solidFill>
                <a:latin typeface="Arial Narrow" pitchFamily="34" charset="0"/>
                <a:ea typeface="ＭＳ Ｐゴシック" charset="-128"/>
              </a:rPr>
              <a:t>Harvard University</a:t>
            </a:r>
            <a:endParaRPr lang="en-US" altLang="ja-JP" sz="2400" dirty="0">
              <a:solidFill>
                <a:schemeClr val="tx1"/>
              </a:solidFill>
              <a:latin typeface="Arial Narrow" pitchFamily="34" charset="0"/>
              <a:ea typeface="ＭＳ Ｐゴシック" charset="-128"/>
            </a:endParaRPr>
          </a:p>
        </p:txBody>
      </p:sp>
      <p:sp>
        <p:nvSpPr>
          <p:cNvPr id="573443" name="Rectangle 3"/>
          <p:cNvSpPr>
            <a:spLocks noGrp="1" noChangeArrowheads="1"/>
          </p:cNvSpPr>
          <p:nvPr>
            <p:ph type="body" idx="1"/>
          </p:nvPr>
        </p:nvSpPr>
        <p:spPr>
          <a:xfrm>
            <a:off x="685800" y="1752600"/>
            <a:ext cx="7772400" cy="4724400"/>
          </a:xfrm>
          <a:noFill/>
          <a:ln/>
        </p:spPr>
        <p:txBody>
          <a:bodyPr lIns="92075" tIns="46038" rIns="92075" bIns="46038">
            <a:normAutofit lnSpcReduction="10000"/>
          </a:bodyPr>
          <a:lstStyle/>
          <a:p>
            <a:pPr>
              <a:lnSpc>
                <a:spcPct val="90000"/>
              </a:lnSpc>
            </a:pPr>
            <a:r>
              <a:rPr lang="en-US" altLang="ja-JP" sz="2400" dirty="0">
                <a:ea typeface="ＭＳ Ｐゴシック" charset="-128"/>
              </a:rPr>
              <a:t>They produce what the </a:t>
            </a:r>
            <a:r>
              <a:rPr lang="en-US" altLang="ja-JP" sz="2400" dirty="0">
                <a:solidFill>
                  <a:srgbClr val="000099"/>
                </a:solidFill>
                <a:ea typeface="ＭＳ Ｐゴシック" charset="-128"/>
              </a:rPr>
              <a:t>customers want</a:t>
            </a:r>
            <a:r>
              <a:rPr lang="en-US" altLang="ja-JP" sz="2400" dirty="0">
                <a:ea typeface="ＭＳ Ｐゴシック" charset="-128"/>
              </a:rPr>
              <a:t>.</a:t>
            </a:r>
          </a:p>
          <a:p>
            <a:pPr lvl="1">
              <a:lnSpc>
                <a:spcPct val="90000"/>
              </a:lnSpc>
            </a:pPr>
            <a:r>
              <a:rPr lang="en-US" altLang="ja-JP" sz="2000" dirty="0">
                <a:ea typeface="ＭＳ Ｐゴシック" charset="-128"/>
              </a:rPr>
              <a:t>“The services that the group delivers or the products that it makes meet or exceed the performance standards of the people who receive it, use it, and review it.” </a:t>
            </a:r>
            <a:br>
              <a:rPr lang="en-US" altLang="ja-JP" sz="2000" dirty="0">
                <a:ea typeface="ＭＳ Ｐゴシック" charset="-128"/>
              </a:rPr>
            </a:br>
            <a:endParaRPr lang="en-US" altLang="ja-JP" sz="2000" dirty="0">
              <a:ea typeface="ＭＳ Ｐゴシック" charset="-128"/>
            </a:endParaRPr>
          </a:p>
          <a:p>
            <a:pPr>
              <a:lnSpc>
                <a:spcPct val="90000"/>
              </a:lnSpc>
            </a:pPr>
            <a:r>
              <a:rPr lang="en-US" altLang="ja-JP" sz="2400" dirty="0">
                <a:ea typeface="ＭＳ Ｐゴシック" charset="-128"/>
              </a:rPr>
              <a:t>They are able to do it </a:t>
            </a:r>
            <a:r>
              <a:rPr lang="en-US" altLang="ja-JP" sz="2400" dirty="0">
                <a:solidFill>
                  <a:srgbClr val="000099"/>
                </a:solidFill>
                <a:ea typeface="ＭＳ Ｐゴシック" charset="-128"/>
              </a:rPr>
              <a:t>again and again</a:t>
            </a:r>
            <a:r>
              <a:rPr lang="en-US" altLang="ja-JP" sz="2400" dirty="0">
                <a:ea typeface="ＭＳ Ｐゴシック" charset="-128"/>
              </a:rPr>
              <a:t>;  they can take their methods and profitably apply them to other tasks.</a:t>
            </a:r>
          </a:p>
          <a:p>
            <a:pPr lvl="1">
              <a:lnSpc>
                <a:spcPct val="90000"/>
              </a:lnSpc>
            </a:pPr>
            <a:r>
              <a:rPr lang="en-US" altLang="ja-JP" sz="2000" dirty="0">
                <a:ea typeface="ＭＳ Ｐゴシック" charset="-128"/>
              </a:rPr>
              <a:t>“The processes and structures used to carry out that work maintain or enhance the capability of members to work together on subsequent group tasks.”</a:t>
            </a:r>
            <a:br>
              <a:rPr lang="en-US" altLang="ja-JP" sz="2000" dirty="0">
                <a:ea typeface="ＭＳ Ｐゴシック" charset="-128"/>
              </a:rPr>
            </a:br>
            <a:endParaRPr lang="en-US" altLang="ja-JP" sz="2000" dirty="0">
              <a:ea typeface="ＭＳ Ｐゴシック" charset="-128"/>
            </a:endParaRPr>
          </a:p>
          <a:p>
            <a:pPr>
              <a:lnSpc>
                <a:spcPct val="90000"/>
              </a:lnSpc>
            </a:pPr>
            <a:r>
              <a:rPr lang="en-US" altLang="ja-JP" sz="2400" dirty="0">
                <a:ea typeface="ＭＳ Ｐゴシック" charset="-128"/>
              </a:rPr>
              <a:t>They do it in a way that makes the </a:t>
            </a:r>
            <a:r>
              <a:rPr lang="en-US" altLang="ja-JP" sz="2400" dirty="0">
                <a:solidFill>
                  <a:srgbClr val="000099"/>
                </a:solidFill>
                <a:ea typeface="ＭＳ Ｐゴシック" charset="-128"/>
              </a:rPr>
              <a:t>members of the team feel good.</a:t>
            </a:r>
          </a:p>
          <a:p>
            <a:pPr lvl="1">
              <a:lnSpc>
                <a:spcPct val="90000"/>
              </a:lnSpc>
            </a:pPr>
            <a:r>
              <a:rPr lang="en-US" altLang="ja-JP" sz="2000" dirty="0">
                <a:ea typeface="ＭＳ Ｐゴシック" charset="-128"/>
              </a:rPr>
              <a:t>“Group experiences, on balance, satisfy rather than further  the personal needs of group members.” </a:t>
            </a:r>
          </a:p>
        </p:txBody>
      </p:sp>
      <p:sp>
        <p:nvSpPr>
          <p:cNvPr id="4" name="Slide Number Placeholder 3"/>
          <p:cNvSpPr>
            <a:spLocks noGrp="1"/>
          </p:cNvSpPr>
          <p:nvPr>
            <p:ph type="sldNum" sz="quarter" idx="15"/>
          </p:nvPr>
        </p:nvSpPr>
        <p:spPr/>
        <p:txBody>
          <a:bodyPr/>
          <a:lstStyle/>
          <a:p>
            <a:fld id="{460A324F-72D5-4F19-8007-EB2E8A20872F}" type="slidenum">
              <a:rPr lang="en-US" smtClean="0"/>
              <a:pPr/>
              <a:t>32</a:t>
            </a:fld>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Successful teams do not simply happen</a:t>
            </a:r>
          </a:p>
        </p:txBody>
      </p:sp>
      <p:sp>
        <p:nvSpPr>
          <p:cNvPr id="4" name="Slide Number Placeholder 3"/>
          <p:cNvSpPr>
            <a:spLocks noGrp="1"/>
          </p:cNvSpPr>
          <p:nvPr>
            <p:ph type="sldNum" sz="quarter" idx="15"/>
          </p:nvPr>
        </p:nvSpPr>
        <p:spPr/>
        <p:txBody>
          <a:bodyPr/>
          <a:lstStyle/>
          <a:p>
            <a:fld id="{460A324F-72D5-4F19-8007-EB2E8A20872F}" type="slidenum">
              <a:rPr lang="en-US" smtClean="0"/>
              <a:pPr/>
              <a:t>33</a:t>
            </a:fld>
            <a:endParaRPr lang="en-US" dirty="0"/>
          </a:p>
        </p:txBody>
      </p:sp>
      <p:pic>
        <p:nvPicPr>
          <p:cNvPr id="8" name="Content Placeholder 7" descr="keystone-kops.png"/>
          <p:cNvPicPr>
            <a:picLocks noGrp="1" noChangeAspect="1"/>
          </p:cNvPicPr>
          <p:nvPr>
            <p:ph sz="quarter" idx="1"/>
          </p:nvPr>
        </p:nvPicPr>
        <p:blipFill>
          <a:blip r:embed="rId2" cstate="print"/>
          <a:stretch>
            <a:fillRect/>
          </a:stretch>
        </p:blipFill>
        <p:spPr>
          <a:xfrm>
            <a:off x="1023845" y="1600200"/>
            <a:ext cx="6334309" cy="487362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consistently shows the teams underperform, despite all the extra resources they have”</a:t>
            </a:r>
          </a:p>
        </p:txBody>
      </p:sp>
      <p:sp>
        <p:nvSpPr>
          <p:cNvPr id="4" name="Slide Number Placeholder 3"/>
          <p:cNvSpPr>
            <a:spLocks noGrp="1"/>
          </p:cNvSpPr>
          <p:nvPr>
            <p:ph type="sldNum" sz="quarter" idx="12"/>
          </p:nvPr>
        </p:nvSpPr>
        <p:spPr/>
        <p:txBody>
          <a:bodyPr/>
          <a:lstStyle/>
          <a:p>
            <a:fld id="{460A324F-72D5-4F19-8007-EB2E8A20872F}" type="slidenum">
              <a:rPr lang="en-US" smtClean="0"/>
              <a:pPr/>
              <a:t>34</a:t>
            </a:fld>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a:t>“That’s because problems with coordination and motivation typically chip away at the benefits of collaboration.</a:t>
            </a:r>
          </a:p>
          <a:p>
            <a:r>
              <a:rPr lang="en-US" dirty="0"/>
              <a:t>And even when you have a strong and cohesive team is often in competition with other teams, and that dynamic can also get in the way of real progress.</a:t>
            </a:r>
          </a:p>
          <a:p>
            <a:r>
              <a:rPr lang="en-US" dirty="0"/>
              <a:t>So you have two strikes against you right from the start, which is one reason why having a team is often worse than having no team at all.”</a:t>
            </a:r>
          </a:p>
          <a:p>
            <a:pPr lvl="1"/>
            <a:r>
              <a:rPr lang="en-US" dirty="0"/>
              <a:t>Hackman</a:t>
            </a:r>
          </a:p>
        </p:txBody>
      </p:sp>
      <p:pic>
        <p:nvPicPr>
          <p:cNvPr id="69633" name="Picture 1"/>
          <p:cNvPicPr>
            <a:picLocks noGrp="1" noChangeAspect="1" noChangeArrowheads="1"/>
          </p:cNvPicPr>
          <p:nvPr>
            <p:ph sz="quarter" idx="2"/>
          </p:nvPr>
        </p:nvPicPr>
        <p:blipFill>
          <a:blip r:embed="rId2" cstate="print"/>
          <a:srcRect/>
          <a:stretch>
            <a:fillRect/>
          </a:stretch>
        </p:blipFill>
        <p:spPr bwMode="auto">
          <a:xfrm>
            <a:off x="4254640" y="2362200"/>
            <a:ext cx="4203560" cy="23907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iStock_000002336235Small.jpg"/>
          <p:cNvPicPr>
            <a:picLocks noChangeAspect="1"/>
          </p:cNvPicPr>
          <p:nvPr/>
        </p:nvPicPr>
        <p:blipFill>
          <a:blip r:embed="rId2" cstate="print"/>
          <a:srcRect l="5914" r="5353"/>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a:solidFill>
                  <a:srgbClr val="FFFF00"/>
                </a:solidFill>
              </a:rPr>
              <a:t>Think of a team that didn’t work: </a:t>
            </a:r>
            <a:br>
              <a:rPr lang="en-US" b="1" dirty="0">
                <a:solidFill>
                  <a:srgbClr val="FFFF00"/>
                </a:solidFill>
              </a:rPr>
            </a:br>
            <a:r>
              <a:rPr lang="en-US" b="1" dirty="0">
                <a:solidFill>
                  <a:srgbClr val="FFFF00"/>
                </a:solidFill>
              </a:rPr>
              <a:t>what was missing?</a:t>
            </a:r>
          </a:p>
        </p:txBody>
      </p:sp>
      <p:sp>
        <p:nvSpPr>
          <p:cNvPr id="4" name="Slide Number Placeholder 3"/>
          <p:cNvSpPr>
            <a:spLocks noGrp="1"/>
          </p:cNvSpPr>
          <p:nvPr>
            <p:ph type="sldNum" sz="quarter" idx="11"/>
          </p:nvPr>
        </p:nvSpPr>
        <p:spPr/>
        <p:txBody>
          <a:bodyPr/>
          <a:lstStyle/>
          <a:p>
            <a:fld id="{460A324F-72D5-4F19-8007-EB2E8A20872F}"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‘facts’ about teams that aren’t</a:t>
            </a:r>
          </a:p>
        </p:txBody>
      </p:sp>
      <p:sp>
        <p:nvSpPr>
          <p:cNvPr id="3" name="Content Placeholder 2"/>
          <p:cNvSpPr>
            <a:spLocks noGrp="1"/>
          </p:cNvSpPr>
          <p:nvPr>
            <p:ph sz="quarter" idx="1"/>
          </p:nvPr>
        </p:nvSpPr>
        <p:spPr/>
        <p:txBody>
          <a:bodyPr/>
          <a:lstStyle/>
          <a:p>
            <a:pPr marL="457200" indent="-457200">
              <a:buFont typeface="+mj-lt"/>
              <a:buAutoNum type="arabicPeriod"/>
            </a:pPr>
            <a:r>
              <a:rPr lang="en-US" dirty="0"/>
              <a:t>A team is a team is a team.</a:t>
            </a:r>
          </a:p>
          <a:p>
            <a:pPr marL="457200" indent="-457200">
              <a:buFont typeface="+mj-lt"/>
              <a:buAutoNum type="arabicPeriod"/>
            </a:pPr>
            <a:r>
              <a:rPr lang="en-US" dirty="0"/>
              <a:t>It’s good to mix it up by bringing in new members.</a:t>
            </a:r>
          </a:p>
          <a:p>
            <a:pPr marL="457200" indent="-457200">
              <a:buFont typeface="+mj-lt"/>
              <a:buAutoNum type="arabicPeriod"/>
            </a:pPr>
            <a:r>
              <a:rPr lang="en-US" dirty="0"/>
              <a:t>Bigger is better.</a:t>
            </a:r>
          </a:p>
          <a:p>
            <a:pPr marL="457200" indent="-457200">
              <a:buFont typeface="+mj-lt"/>
              <a:buAutoNum type="arabicPeriod"/>
            </a:pPr>
            <a:r>
              <a:rPr lang="en-US" dirty="0"/>
              <a:t>Face-to-face interaction is passé.</a:t>
            </a:r>
          </a:p>
          <a:p>
            <a:pPr marL="457200" indent="-457200">
              <a:buFont typeface="+mj-lt"/>
              <a:buAutoNum type="arabicPeriod"/>
            </a:pPr>
            <a:r>
              <a:rPr lang="en-US" dirty="0"/>
              <a:t>It takes clear, specific, incentivized objectives to focus and motivate teams. </a:t>
            </a:r>
          </a:p>
          <a:p>
            <a:pPr marL="457200" indent="-457200">
              <a:buFont typeface="+mj-lt"/>
              <a:buAutoNum type="arabicPeriod"/>
            </a:pPr>
            <a:r>
              <a:rPr lang="en-US" dirty="0"/>
              <a:t>Harmony helps</a:t>
            </a:r>
          </a:p>
          <a:p>
            <a:pPr marL="457200" indent="-457200">
              <a:buFont typeface="+mj-lt"/>
              <a:buAutoNum type="arabicPeriod"/>
            </a:pPr>
            <a:r>
              <a:rPr lang="en-US" dirty="0"/>
              <a:t>Smart members generate smart products.</a:t>
            </a:r>
          </a:p>
          <a:p>
            <a:pPr marL="457200" indent="-457200">
              <a:buFont typeface="+mj-lt"/>
              <a:buAutoNum type="arabicPeriod"/>
            </a:pPr>
            <a:r>
              <a:rPr lang="en-US" dirty="0"/>
              <a:t>The more information, the better.</a:t>
            </a:r>
          </a:p>
          <a:p>
            <a:pPr marL="457200" indent="-457200">
              <a:buFont typeface="+mj-lt"/>
              <a:buAutoNum type="arabicPeriod"/>
            </a:pPr>
            <a:r>
              <a:rPr lang="en-US" dirty="0"/>
              <a:t>Teamwork is magical.</a:t>
            </a:r>
          </a:p>
          <a:p>
            <a:pPr marL="457200" indent="-457200">
              <a:buFont typeface="+mj-lt"/>
              <a:buAutoNum type="arabicPeriod"/>
            </a:pPr>
            <a:r>
              <a:rPr lang="en-US" dirty="0"/>
              <a:t>It all depends on the leader.</a:t>
            </a:r>
          </a:p>
          <a:p>
            <a:pPr marL="457200" indent="-457200">
              <a:buFont typeface="+mj-lt"/>
              <a:buAutoNum type="arabicPeriod"/>
            </a:pPr>
            <a:endParaRPr lang="en-US"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#1: A </a:t>
            </a:r>
            <a:r>
              <a:rPr lang="en-US" baseline="0" dirty="0"/>
              <a:t>team is a team is a team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aseline="0" dirty="0">
                <a:latin typeface="+mn-lt"/>
              </a:rPr>
              <a:t>Different Types of Teams </a:t>
            </a:r>
          </a:p>
        </p:txBody>
      </p:sp>
      <p:sp>
        <p:nvSpPr>
          <p:cNvPr id="3" name="Text Placeholder 2"/>
          <p:cNvSpPr>
            <a:spLocks noGrp="1"/>
          </p:cNvSpPr>
          <p:nvPr>
            <p:ph type="body" idx="1"/>
          </p:nvPr>
        </p:nvSpPr>
        <p:spPr/>
        <p:txBody>
          <a:bodyPr/>
          <a:lstStyle/>
          <a:p>
            <a:pPr marR="0" lvl="0" rtl="0"/>
            <a:r>
              <a:rPr lang="en-US" baseline="0" dirty="0"/>
              <a:t>Alignment (Information Sharing)</a:t>
            </a:r>
          </a:p>
          <a:p>
            <a:pPr marR="0" lvl="0" rtl="0"/>
            <a:r>
              <a:rPr lang="en-US" baseline="0" dirty="0"/>
              <a:t>Consultative</a:t>
            </a:r>
          </a:p>
          <a:p>
            <a:pPr marR="0" lvl="0" rtl="0"/>
            <a:r>
              <a:rPr lang="en-US" baseline="0" dirty="0"/>
              <a:t>Coordinating</a:t>
            </a:r>
          </a:p>
          <a:p>
            <a:pPr marR="0" lvl="0" rtl="0"/>
            <a:r>
              <a:rPr lang="en-US" baseline="0" dirty="0"/>
              <a:t>Producing or Deciding </a:t>
            </a:r>
          </a:p>
          <a:p>
            <a:pPr marR="0" lvl="0" rtl="0"/>
            <a:r>
              <a:rPr lang="en-US" dirty="0"/>
              <a:t>Face to face</a:t>
            </a:r>
          </a:p>
          <a:p>
            <a:pPr marR="0" lvl="0" rtl="0"/>
            <a:r>
              <a:rPr lang="en-US" dirty="0"/>
              <a:t>Virtual</a:t>
            </a:r>
          </a:p>
          <a:p>
            <a:pPr marR="0" lvl="0" rtl="0"/>
            <a:r>
              <a:rPr lang="en-US" dirty="0"/>
              <a:t>‘Sand Dune’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 2: </a:t>
            </a:r>
            <a:r>
              <a:rPr lang="en-US" baseline="0" dirty="0"/>
              <a:t>It’s good to mix it up by  bringing in new members.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Placeholder for video while people enter and after we start</a:t>
            </a:r>
          </a:p>
        </p:txBody>
      </p:sp>
      <p:sp>
        <p:nvSpPr>
          <p:cNvPr id="6" name="Content Placeholder 5"/>
          <p:cNvSpPr>
            <a:spLocks noGrp="1"/>
          </p:cNvSpPr>
          <p:nvPr>
            <p:ph sz="quarter" idx="1"/>
          </p:nvPr>
        </p:nvSpPr>
        <p:spPr/>
        <p:txBody>
          <a:bodyPr/>
          <a:lstStyle/>
          <a:p>
            <a:r>
              <a:rPr lang="en-US" dirty="0">
                <a:hlinkClick r:id="rId2"/>
              </a:rPr>
              <a:t>http://www.youtube.com/watch?v=I2HqW-AAb20</a:t>
            </a:r>
            <a:r>
              <a:rPr lang="en-US" dirty="0"/>
              <a:t> while they enter run on loop</a:t>
            </a:r>
          </a:p>
          <a:p>
            <a:r>
              <a:rPr lang="en-US" dirty="0"/>
              <a:t>Another  </a:t>
            </a:r>
            <a:r>
              <a:rPr lang="en-US" dirty="0">
                <a:hlinkClick r:id="rId3"/>
              </a:rPr>
              <a:t>http://www.youtube.com/watch?feature=fvwp&amp;v=mctUNUQSJCo&amp;NR=1</a:t>
            </a:r>
            <a:r>
              <a:rPr lang="en-US" dirty="0"/>
              <a:t> </a:t>
            </a:r>
          </a:p>
          <a:p>
            <a:endParaRPr lang="en-US" dirty="0"/>
          </a:p>
        </p:txBody>
      </p:sp>
      <p:sp>
        <p:nvSpPr>
          <p:cNvPr id="4" name="Slide Number Placeholder 3"/>
          <p:cNvSpPr>
            <a:spLocks noGrp="1"/>
          </p:cNvSpPr>
          <p:nvPr>
            <p:ph type="sldNum" sz="quarter" idx="15"/>
          </p:nvPr>
        </p:nvSpPr>
        <p:spPr/>
        <p:txBody>
          <a:bodyPr/>
          <a:lstStyle/>
          <a:p>
            <a:fld id="{8231C73C-B70B-4941-ABB4-AA6F467B2355}"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 3: </a:t>
            </a:r>
            <a:r>
              <a:rPr lang="en-US" baseline="0" dirty="0"/>
              <a:t>Bigger is better.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5122" name="Picture 1" descr="4.png"/>
          <p:cNvPicPr>
            <a:picLocks noChangeAspect="1"/>
          </p:cNvPicPr>
          <p:nvPr/>
        </p:nvPicPr>
        <p:blipFill>
          <a:blip r:embed="rId3" cstate="print"/>
          <a:srcRect/>
          <a:stretch>
            <a:fillRect/>
          </a:stretch>
        </p:blipFill>
        <p:spPr bwMode="auto">
          <a:xfrm>
            <a:off x="106363" y="152400"/>
            <a:ext cx="8580437" cy="60864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Effectiveness Decision Tree</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39310987"/>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460A324F-72D5-4F19-8007-EB2E8A20872F}" type="slidenum">
              <a:rPr lang="en-US" smtClean="0"/>
              <a:pPr/>
              <a:t>42</a:t>
            </a:fld>
            <a:endParaRPr lang="en-US" dirty="0"/>
          </a:p>
        </p:txBody>
      </p:sp>
      <p:sp>
        <p:nvSpPr>
          <p:cNvPr id="6" name="Rounded Rectangle 5"/>
          <p:cNvSpPr/>
          <p:nvPr/>
        </p:nvSpPr>
        <p:spPr>
          <a:xfrm>
            <a:off x="609600" y="3352800"/>
            <a:ext cx="4800600" cy="3276600"/>
          </a:xfrm>
          <a:prstGeom prst="roundRect">
            <a:avLst/>
          </a:prstGeom>
          <a:solidFill>
            <a:schemeClr val="bg1">
              <a:lumMod val="65000"/>
              <a:alpha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Oval 2"/>
          <p:cNvSpPr/>
          <p:nvPr/>
        </p:nvSpPr>
        <p:spPr>
          <a:xfrm>
            <a:off x="4800600" y="1905000"/>
            <a:ext cx="3276600" cy="2819400"/>
          </a:xfrm>
          <a:prstGeom prst="ellipse">
            <a:avLst/>
          </a:prstGeom>
          <a:noFill/>
          <a:ln w="57150">
            <a:solidFill>
              <a:srgbClr val="FF00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6553200" y="5105400"/>
            <a:ext cx="1371600" cy="1149858"/>
          </a:xfrm>
          <a:prstGeom prst="wedgeRoundRectCallout">
            <a:avLst>
              <a:gd name="adj1" fmla="val -52314"/>
              <a:gd name="adj2" fmla="val -64516"/>
              <a:gd name="adj3" fmla="val 16667"/>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i="1"/>
              <a:t>Part of the enabling structure is the process</a:t>
            </a:r>
          </a:p>
        </p:txBody>
      </p:sp>
    </p:spTree>
    <p:extLst>
      <p:ext uri="{BB962C8B-B14F-4D97-AF65-F5344CB8AC3E}">
        <p14:creationId xmlns:p14="http://schemas.microsoft.com/office/powerpoint/2010/main" val="185773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 4: </a:t>
            </a:r>
            <a:r>
              <a:rPr lang="en-US" baseline="0" dirty="0"/>
              <a:t>Face-to-face interaction is passé.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 # 5: </a:t>
            </a:r>
            <a:r>
              <a:rPr lang="en-US" baseline="0" dirty="0"/>
              <a:t>It takes clear, specific, and incentivized  objectives to focus and motivate teams.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6146" name="Picture 1" descr="5.png"/>
          <p:cNvPicPr>
            <a:picLocks noChangeAspect="1"/>
          </p:cNvPicPr>
          <p:nvPr/>
        </p:nvPicPr>
        <p:blipFill>
          <a:blip r:embed="rId2" cstate="print"/>
          <a:srcRect/>
          <a:stretch>
            <a:fillRect/>
          </a:stretch>
        </p:blipFill>
        <p:spPr bwMode="auto">
          <a:xfrm>
            <a:off x="76200" y="228600"/>
            <a:ext cx="7856538" cy="61817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 6: Harmony helps</a:t>
            </a:r>
            <a:endParaRPr lang="en-US" baseline="0" dirty="0">
              <a:latin typeface="Courier New"/>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utility of a ‘deviant’ in a team setting</a:t>
            </a:r>
          </a:p>
        </p:txBody>
      </p:sp>
      <p:sp>
        <p:nvSpPr>
          <p:cNvPr id="4" name="Slide Number Placeholder 3"/>
          <p:cNvSpPr>
            <a:spLocks noGrp="1"/>
          </p:cNvSpPr>
          <p:nvPr>
            <p:ph type="sldNum" sz="quarter" idx="12"/>
          </p:nvPr>
        </p:nvSpPr>
        <p:spPr/>
        <p:txBody>
          <a:bodyPr/>
          <a:lstStyle/>
          <a:p>
            <a:fld id="{460A324F-72D5-4F19-8007-EB2E8A20872F}" type="slidenum">
              <a:rPr lang="en-US" smtClean="0"/>
              <a:pPr/>
              <a:t>47</a:t>
            </a:fld>
            <a:endParaRPr lang="en-US" dirty="0"/>
          </a:p>
        </p:txBody>
      </p:sp>
      <p:sp>
        <p:nvSpPr>
          <p:cNvPr id="5" name="Content Placeholder 4"/>
          <p:cNvSpPr>
            <a:spLocks noGrp="1"/>
          </p:cNvSpPr>
          <p:nvPr>
            <p:ph sz="quarter" idx="1"/>
          </p:nvPr>
        </p:nvSpPr>
        <p:spPr/>
        <p:txBody>
          <a:bodyPr/>
          <a:lstStyle/>
          <a:p>
            <a:r>
              <a:rPr lang="en-US" dirty="0"/>
              <a:t>[I play that role at times]</a:t>
            </a:r>
          </a:p>
          <a:p>
            <a:r>
              <a:rPr lang="en-US" dirty="0"/>
              <a:t>We’re talking about a deviant not a </a:t>
            </a:r>
            <a:r>
              <a:rPr lang="en-US" dirty="0" err="1"/>
              <a:t>derailer</a:t>
            </a:r>
            <a:endParaRPr lang="en-US" dirty="0"/>
          </a:p>
        </p:txBody>
      </p:sp>
      <p:pic>
        <p:nvPicPr>
          <p:cNvPr id="3" name="Content Placeholder 2"/>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146675" y="3252787"/>
            <a:ext cx="1905000" cy="126682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 7: Smart members generate smart products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7170" name="Picture 1" descr="6.png"/>
          <p:cNvPicPr>
            <a:picLocks noChangeAspect="1"/>
          </p:cNvPicPr>
          <p:nvPr/>
        </p:nvPicPr>
        <p:blipFill>
          <a:blip r:embed="rId2" cstate="print"/>
          <a:srcRect/>
          <a:stretch>
            <a:fillRect/>
          </a:stretch>
        </p:blipFill>
        <p:spPr bwMode="auto">
          <a:xfrm>
            <a:off x="123825" y="228600"/>
            <a:ext cx="8896350" cy="62960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a:t>
            </a:r>
            <a:r>
              <a:rPr lang="en-US" baseline="0" dirty="0"/>
              <a:t> Tools</a:t>
            </a:r>
            <a:endParaRPr lang="en-US" dirty="0"/>
          </a:p>
        </p:txBody>
      </p:sp>
      <p:sp>
        <p:nvSpPr>
          <p:cNvPr id="3" name="Content Placeholder 2"/>
          <p:cNvSpPr>
            <a:spLocks noGrp="1"/>
          </p:cNvSpPr>
          <p:nvPr>
            <p:ph sz="quarter" idx="1"/>
          </p:nvPr>
        </p:nvSpPr>
        <p:spPr/>
        <p:txBody>
          <a:bodyPr>
            <a:normAutofit fontScale="92500" lnSpcReduction="10000"/>
          </a:bodyPr>
          <a:lstStyle/>
          <a:p>
            <a:pPr marL="514350" lvl="0" indent="-514350">
              <a:buFont typeface="+mj-lt"/>
              <a:buAutoNum type="arabicPeriod"/>
            </a:pPr>
            <a:r>
              <a:rPr lang="en-US" sz="2800" dirty="0">
                <a:solidFill>
                  <a:schemeClr val="tx1"/>
                </a:solidFill>
                <a:latin typeface="+mn-lt"/>
                <a:ea typeface="+mn-ea"/>
                <a:cs typeface="+mn-cs"/>
              </a:rPr>
              <a:t>Atom of Work</a:t>
            </a:r>
          </a:p>
          <a:p>
            <a:pPr marL="514350" indent="-514350">
              <a:buFont typeface="+mj-lt"/>
              <a:buAutoNum type="arabicPeriod"/>
            </a:pPr>
            <a:r>
              <a:rPr lang="en-US" sz="2800" dirty="0"/>
              <a:t>Gap Analysis</a:t>
            </a:r>
          </a:p>
          <a:p>
            <a:pPr marL="514350" indent="-514350">
              <a:buFont typeface="+mj-lt"/>
              <a:buAutoNum type="arabicPeriod"/>
            </a:pPr>
            <a:r>
              <a:rPr lang="en-US" sz="2800" dirty="0"/>
              <a:t>Difficult Conversations</a:t>
            </a:r>
          </a:p>
          <a:p>
            <a:pPr marL="514350" lvl="0" indent="-514350">
              <a:buFont typeface="+mj-lt"/>
              <a:buAutoNum type="arabicPeriod"/>
            </a:pPr>
            <a:r>
              <a:rPr lang="en-US" sz="2800" dirty="0">
                <a:solidFill>
                  <a:schemeClr val="tx1"/>
                </a:solidFill>
                <a:latin typeface="+mn-lt"/>
                <a:ea typeface="+mn-ea"/>
                <a:cs typeface="+mn-cs"/>
              </a:rPr>
              <a:t>Mental Maps</a:t>
            </a:r>
          </a:p>
          <a:p>
            <a:pPr marL="514350" lvl="0" indent="-514350">
              <a:buFont typeface="+mj-lt"/>
              <a:buAutoNum type="arabicPeriod"/>
            </a:pPr>
            <a:r>
              <a:rPr lang="en-US" sz="2800" dirty="0"/>
              <a:t>Advocacy versus Inquiry</a:t>
            </a:r>
          </a:p>
          <a:p>
            <a:pPr marL="514350" indent="-514350">
              <a:buFont typeface="+mj-lt"/>
              <a:buAutoNum type="arabicPeriod"/>
            </a:pPr>
            <a:r>
              <a:rPr lang="en-US" sz="2800" dirty="0"/>
              <a:t>Problem-solving Techniques</a:t>
            </a:r>
          </a:p>
          <a:p>
            <a:pPr marL="514350" indent="-514350">
              <a:buFont typeface="+mj-lt"/>
              <a:buAutoNum type="arabicPeriod"/>
            </a:pPr>
            <a:r>
              <a:rPr lang="en-US" sz="2800" b="1" dirty="0">
                <a:solidFill>
                  <a:srgbClr val="7030A0"/>
                </a:solidFill>
                <a:effectLst>
                  <a:outerShdw blurRad="38100" dist="38100" dir="2700000" algn="tl">
                    <a:srgbClr val="000000">
                      <a:alpha val="43137"/>
                    </a:srgbClr>
                  </a:outerShdw>
                </a:effectLst>
              </a:rPr>
              <a:t>Team </a:t>
            </a:r>
            <a:r>
              <a:rPr lang="en-US" sz="2800" b="1" dirty="0" err="1">
                <a:solidFill>
                  <a:srgbClr val="7030A0"/>
                </a:solidFill>
                <a:effectLst>
                  <a:outerShdw blurRad="38100" dist="38100" dir="2700000" algn="tl">
                    <a:srgbClr val="000000">
                      <a:alpha val="43137"/>
                    </a:srgbClr>
                  </a:outerShdw>
                </a:effectLst>
              </a:rPr>
              <a:t>Effectiveness:Ground</a:t>
            </a:r>
            <a:r>
              <a:rPr lang="en-US" sz="2800" b="1" dirty="0">
                <a:solidFill>
                  <a:srgbClr val="7030A0"/>
                </a:solidFill>
                <a:effectLst>
                  <a:outerShdw blurRad="38100" dist="38100" dir="2700000" algn="tl">
                    <a:srgbClr val="000000">
                      <a:alpha val="43137"/>
                    </a:srgbClr>
                  </a:outerShdw>
                </a:effectLst>
              </a:rPr>
              <a:t> Rules for Teams &amp; Facilitation -- Process or Product</a:t>
            </a:r>
            <a:endParaRPr lang="en-US" sz="2800" dirty="0"/>
          </a:p>
          <a:p>
            <a:pPr marL="514350" lvl="0" indent="-514350">
              <a:buFont typeface="+mj-lt"/>
              <a:buAutoNum type="arabicPeriod"/>
            </a:pPr>
            <a:r>
              <a:rPr lang="en-US" sz="2800" dirty="0">
                <a:solidFill>
                  <a:schemeClr val="tx1"/>
                </a:solidFill>
                <a:latin typeface="+mn-lt"/>
                <a:ea typeface="+mn-ea"/>
                <a:cs typeface="+mn-cs"/>
              </a:rPr>
              <a:t>Seven Influence Strategies</a:t>
            </a:r>
          </a:p>
          <a:p>
            <a:pPr marL="514350" indent="-514350">
              <a:buFont typeface="+mj-lt"/>
              <a:buAutoNum type="arabicPeriod"/>
            </a:pPr>
            <a:r>
              <a:rPr lang="en-US" sz="2800" dirty="0"/>
              <a:t>Feed Forward &amp; Johari Window</a:t>
            </a:r>
          </a:p>
          <a:p>
            <a:pPr marL="514350" lvl="0" indent="-514350">
              <a:buFont typeface="+mj-lt"/>
              <a:buAutoNum type="arabicPeriod"/>
            </a:pPr>
            <a:r>
              <a:rPr lang="en-US" sz="2800" dirty="0">
                <a:solidFill>
                  <a:schemeClr val="tx1"/>
                </a:solidFill>
                <a:latin typeface="+mn-lt"/>
                <a:ea typeface="+mn-ea"/>
                <a:cs typeface="+mn-cs"/>
              </a:rPr>
              <a:t>Events of Instruction</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460A324F-72D5-4F19-8007-EB2E8A20872F}" type="slidenum">
              <a:rPr lang="en-US" smtClean="0"/>
              <a:pPr/>
              <a:t>5</a:t>
            </a:fld>
            <a:endParaRPr lang="en-US" dirty="0"/>
          </a:p>
        </p:txBody>
      </p:sp>
    </p:spTree>
    <p:extLst>
      <p:ext uri="{BB962C8B-B14F-4D97-AF65-F5344CB8AC3E}">
        <p14:creationId xmlns:p14="http://schemas.microsoft.com/office/powerpoint/2010/main" val="3612427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Diversity might mean turning distribution of power upside down</a:t>
            </a:r>
          </a:p>
        </p:txBody>
      </p:sp>
      <p:sp>
        <p:nvSpPr>
          <p:cNvPr id="3" name="Slide Number Placeholder 2"/>
          <p:cNvSpPr>
            <a:spLocks noGrp="1"/>
          </p:cNvSpPr>
          <p:nvPr>
            <p:ph type="sldNum" sz="quarter" idx="12"/>
          </p:nvPr>
        </p:nvSpPr>
        <p:spPr/>
        <p:txBody>
          <a:bodyPr/>
          <a:lstStyle/>
          <a:p>
            <a:fld id="{5CEEF179-8BEC-470B-9C7B-563D386012FB}" type="slidenum">
              <a:rPr lang="en-US" smtClean="0"/>
              <a:pPr/>
              <a:t>50</a:t>
            </a:fld>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a:t>The main point … is that </a:t>
            </a:r>
            <a:r>
              <a:rPr lang="en-US" i="1" dirty="0"/>
              <a:t>any</a:t>
            </a:r>
            <a:r>
              <a:rPr lang="en-US" dirty="0"/>
              <a:t> breakthrough innovation, reverse or otherwise, requires special teams that are custom-built from scratch. When building such a team, be sure to:</a:t>
            </a:r>
          </a:p>
          <a:p>
            <a:pPr lvl="1"/>
            <a:r>
              <a:rPr lang="en-US" dirty="0"/>
              <a:t>Start hiring by asking </a:t>
            </a:r>
            <a:r>
              <a:rPr lang="en-US" i="1" dirty="0"/>
              <a:t>What skills do we need</a:t>
            </a:r>
            <a:r>
              <a:rPr lang="en-US" dirty="0"/>
              <a:t>?, not </a:t>
            </a:r>
            <a:r>
              <a:rPr lang="en-US" i="1" dirty="0"/>
              <a:t>Who do we know</a:t>
            </a:r>
            <a:r>
              <a:rPr lang="en-US" dirty="0"/>
              <a:t>? or </a:t>
            </a:r>
            <a:r>
              <a:rPr lang="en-US" i="1" dirty="0"/>
              <a:t>Who is available</a:t>
            </a:r>
            <a:r>
              <a:rPr lang="en-US" dirty="0"/>
              <a:t>?</a:t>
            </a:r>
          </a:p>
          <a:p>
            <a:pPr lvl="1"/>
            <a:r>
              <a:rPr lang="en-US" dirty="0"/>
              <a:t>Create custom titles and job descriptions, tailored to the task at hand.</a:t>
            </a:r>
          </a:p>
          <a:p>
            <a:pPr lvl="1"/>
            <a:r>
              <a:rPr lang="en-US" dirty="0"/>
              <a:t>Deliberately shift the power structure, as the task at hand requires. </a:t>
            </a:r>
            <a:r>
              <a:rPr lang="en-US" b="1" i="1" dirty="0"/>
              <a:t>[Reverse the pecking order]</a:t>
            </a:r>
          </a:p>
          <a:p>
            <a:pPr lvl="1"/>
            <a:r>
              <a:rPr lang="en-US" dirty="0"/>
              <a:t>Breakthrough innovation is not just about ideas. It's about getting unfamiliar work done, and unfamiliar work requires unfamiliar teams.</a:t>
            </a:r>
          </a:p>
          <a:p>
            <a:pPr lvl="2"/>
            <a:r>
              <a:rPr lang="en-US" dirty="0"/>
              <a:t>Chris Trimble</a:t>
            </a:r>
          </a:p>
          <a:p>
            <a:endParaRPr lang="en-US" dirty="0"/>
          </a:p>
        </p:txBody>
      </p:sp>
      <p:pic>
        <p:nvPicPr>
          <p:cNvPr id="1026" name="Picture 2"/>
          <p:cNvPicPr>
            <a:picLocks noGrp="1" noChangeAspect="1" noChangeArrowheads="1"/>
          </p:cNvPicPr>
          <p:nvPr>
            <p:ph sz="quarter" idx="2"/>
          </p:nvPr>
        </p:nvPicPr>
        <p:blipFill>
          <a:blip r:embed="rId3" cstate="print"/>
          <a:srcRect/>
          <a:stretch>
            <a:fillRect/>
          </a:stretch>
        </p:blipFill>
        <p:spPr bwMode="auto">
          <a:xfrm>
            <a:off x="4498975" y="1885950"/>
            <a:ext cx="3200400" cy="40005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8194" name="Picture 1" descr="7.png"/>
          <p:cNvPicPr>
            <a:picLocks noChangeAspect="1"/>
          </p:cNvPicPr>
          <p:nvPr/>
        </p:nvPicPr>
        <p:blipFill>
          <a:blip r:embed="rId2" cstate="print"/>
          <a:srcRect/>
          <a:stretch>
            <a:fillRect/>
          </a:stretch>
        </p:blipFill>
        <p:spPr bwMode="auto">
          <a:xfrm>
            <a:off x="114300" y="457200"/>
            <a:ext cx="8915400" cy="57054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 #8: The </a:t>
            </a:r>
            <a:r>
              <a:rPr kumimoji="0" lang="en-US" sz="3000" b="0" kern="1200" cap="small" baseline="0" dirty="0">
                <a:solidFill>
                  <a:schemeClr val="tx2"/>
                </a:solidFill>
                <a:latin typeface="+mj-lt"/>
                <a:ea typeface="+mj-ea"/>
                <a:cs typeface="+mj-cs"/>
              </a:rPr>
              <a:t>more information, the better</a:t>
            </a:r>
            <a:endParaRPr lang="en-US" baseline="0" dirty="0">
              <a:latin typeface="Courier New"/>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#9: Teamwork </a:t>
            </a:r>
            <a:r>
              <a:rPr kumimoji="0" lang="en-US" sz="3000" b="0" kern="1200" cap="small" baseline="0" dirty="0">
                <a:solidFill>
                  <a:schemeClr val="tx2"/>
                </a:solidFill>
                <a:latin typeface="+mj-lt"/>
                <a:ea typeface="+mj-ea"/>
                <a:cs typeface="+mj-cs"/>
              </a:rPr>
              <a:t>is magical</a:t>
            </a:r>
            <a:endParaRPr lang="en-US" dirty="0"/>
          </a:p>
        </p:txBody>
      </p:sp>
      <p:sp>
        <p:nvSpPr>
          <p:cNvPr id="4" name="Slide Number Placeholder 3"/>
          <p:cNvSpPr>
            <a:spLocks noGrp="1"/>
          </p:cNvSpPr>
          <p:nvPr>
            <p:ph type="sldNum" sz="quarter" idx="11"/>
          </p:nvPr>
        </p:nvSpPr>
        <p:spPr/>
        <p:txBody>
          <a:bodyPr/>
          <a:lstStyle/>
          <a:p>
            <a:fld id="{D296C521-0FDC-4851-B6AE-90F353ABB77D}"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 #10: It </a:t>
            </a:r>
            <a:r>
              <a:rPr kumimoji="0" lang="en-US" sz="3000" b="0" kern="1200" cap="small" baseline="0" dirty="0">
                <a:solidFill>
                  <a:schemeClr val="tx2"/>
                </a:solidFill>
                <a:latin typeface="+mj-lt"/>
                <a:ea typeface="+mj-ea"/>
                <a:cs typeface="+mj-cs"/>
              </a:rPr>
              <a:t>all depends on the leader</a:t>
            </a:r>
            <a:endParaRPr lang="en-US" dirty="0"/>
          </a:p>
        </p:txBody>
      </p:sp>
      <p:sp>
        <p:nvSpPr>
          <p:cNvPr id="3" name="Text Placeholder 2"/>
          <p:cNvSpPr>
            <a:spLocks noGrp="1"/>
          </p:cNvSpPr>
          <p:nvPr>
            <p:ph type="body" idx="1"/>
          </p:nvPr>
        </p:nvSpPr>
        <p:spPr/>
        <p:txBody>
          <a:bodyPr/>
          <a:lstStyle/>
          <a:p>
            <a:pPr lvl="0"/>
            <a:r>
              <a:rPr kumimoji="0" lang="en-US" sz="3000" b="0" kern="1200" cap="small" baseline="0" dirty="0">
                <a:solidFill>
                  <a:schemeClr val="tx2"/>
                </a:solidFill>
                <a:latin typeface="+mj-lt"/>
                <a:ea typeface="+mj-ea"/>
                <a:cs typeface="+mj-cs"/>
              </a:rPr>
              <a:t>(The Leader Attribution Error)</a:t>
            </a:r>
          </a:p>
        </p:txBody>
      </p:sp>
      <p:sp>
        <p:nvSpPr>
          <p:cNvPr id="4" name="Slide Number Placeholder 3"/>
          <p:cNvSpPr>
            <a:spLocks noGrp="1"/>
          </p:cNvSpPr>
          <p:nvPr>
            <p:ph type="sldNum" sz="quarter" idx="12"/>
          </p:nvPr>
        </p:nvSpPr>
        <p:spPr/>
        <p:txBody>
          <a:bodyPr/>
          <a:lstStyle/>
          <a:p>
            <a:fld id="{D296C521-0FDC-4851-B6AE-90F353ABB77D}"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of team members</a:t>
            </a:r>
          </a:p>
        </p:txBody>
      </p:sp>
      <p:sp>
        <p:nvSpPr>
          <p:cNvPr id="3" name="Content Placeholder 2"/>
          <p:cNvSpPr>
            <a:spLocks noGrp="1"/>
          </p:cNvSpPr>
          <p:nvPr>
            <p:ph sz="quarter" idx="1"/>
          </p:nvPr>
        </p:nvSpPr>
        <p:spPr/>
        <p:txBody>
          <a:bodyPr/>
          <a:lstStyle/>
          <a:p>
            <a:pPr marL="457200" indent="-457200">
              <a:buFont typeface="+mj-lt"/>
              <a:buAutoNum type="arabicPeriod"/>
            </a:pPr>
            <a:r>
              <a:rPr lang="en-US" dirty="0"/>
              <a:t>Take action (including political action if needed) to get the six conditions in place for your team. </a:t>
            </a:r>
          </a:p>
          <a:p>
            <a:pPr marL="457200" indent="-457200">
              <a:buFont typeface="+mj-lt"/>
              <a:buAutoNum type="arabicPeriod"/>
            </a:pPr>
            <a:r>
              <a:rPr lang="en-US" dirty="0"/>
              <a:t>Continuously monitor your team’s work processes (see next slide and handout). </a:t>
            </a:r>
          </a:p>
          <a:p>
            <a:pPr marL="457200" indent="-457200">
              <a:buFont typeface="+mj-lt"/>
              <a:buAutoNum type="arabicPeriod"/>
            </a:pPr>
            <a:r>
              <a:rPr lang="en-US" dirty="0"/>
              <a:t>Take remedial action to minimize process losses, and leadership initiatives to create process gains. </a:t>
            </a:r>
          </a:p>
          <a:p>
            <a:pPr marL="457200" indent="-457200">
              <a:buFont typeface="+mj-lt"/>
              <a:buAutoNum type="arabicPeriod"/>
            </a:pPr>
            <a:endParaRPr lang="en-US" dirty="0"/>
          </a:p>
          <a:p>
            <a:pPr marL="457200" indent="-457200">
              <a:buNone/>
            </a:pPr>
            <a:endParaRPr lang="en-US" dirty="0"/>
          </a:p>
          <a:p>
            <a:pPr marL="457200" indent="-457200">
              <a:buFont typeface="+mj-lt"/>
              <a:buAutoNum type="arabicPeriod"/>
            </a:pPr>
            <a:endParaRPr lang="en-US"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4400" dirty="0">
                <a:solidFill>
                  <a:schemeClr val="tx2"/>
                </a:solidFill>
                <a:latin typeface="+mj-lt"/>
                <a:ea typeface="+mj-ea"/>
                <a:cs typeface="+mj-cs"/>
              </a:rPr>
              <a:t>Ground Rules for Teams</a:t>
            </a:r>
            <a:endParaRPr lang="en-US" sz="4400" dirty="0"/>
          </a:p>
          <a:p>
            <a:endParaRPr lang="en-US" dirty="0"/>
          </a:p>
        </p:txBody>
      </p:sp>
      <p:sp>
        <p:nvSpPr>
          <p:cNvPr id="3" name="Content Placeholder 2"/>
          <p:cNvSpPr>
            <a:spLocks noGrp="1"/>
          </p:cNvSpPr>
          <p:nvPr>
            <p:ph sz="quarter" idx="1"/>
          </p:nvPr>
        </p:nvSpPr>
        <p:spPr/>
        <p:txBody>
          <a:bodyPr/>
          <a:lstStyle/>
          <a:p>
            <a:r>
              <a:rPr lang="en-US" b="1" dirty="0"/>
              <a:t>The Six Conditions of Effectiveness</a:t>
            </a:r>
          </a:p>
          <a:p>
            <a:pPr lvl="1"/>
            <a:r>
              <a:rPr lang="en-US" dirty="0"/>
              <a:t>Real Team</a:t>
            </a:r>
          </a:p>
          <a:p>
            <a:pPr lvl="1"/>
            <a:r>
              <a:rPr lang="en-US" dirty="0"/>
              <a:t>Right People</a:t>
            </a:r>
          </a:p>
          <a:p>
            <a:pPr lvl="1"/>
            <a:r>
              <a:rPr lang="en-US" dirty="0"/>
              <a:t>Enabling Structure</a:t>
            </a:r>
          </a:p>
          <a:p>
            <a:pPr lvl="1"/>
            <a:r>
              <a:rPr lang="en-US" dirty="0"/>
              <a:t>Compelling Direction</a:t>
            </a:r>
          </a:p>
          <a:p>
            <a:pPr lvl="1"/>
            <a:r>
              <a:rPr lang="en-US" dirty="0"/>
              <a:t>Supportive Organizational Context</a:t>
            </a:r>
          </a:p>
          <a:p>
            <a:pPr lvl="1"/>
            <a:r>
              <a:rPr lang="en-US" dirty="0"/>
              <a:t>Expert Coaching</a:t>
            </a:r>
          </a:p>
        </p:txBody>
      </p:sp>
      <p:sp>
        <p:nvSpPr>
          <p:cNvPr id="4" name="Slide Number Placeholder 3"/>
          <p:cNvSpPr>
            <a:spLocks noGrp="1"/>
          </p:cNvSpPr>
          <p:nvPr>
            <p:ph type="sldNum" sz="quarter" idx="15"/>
          </p:nvPr>
        </p:nvSpPr>
        <p:spPr/>
        <p:txBody>
          <a:bodyPr/>
          <a:lstStyle/>
          <a:p>
            <a:fld id="{460A324F-72D5-4F19-8007-EB2E8A20872F}" type="slidenum">
              <a:rPr lang="en-US" smtClean="0"/>
              <a:pPr/>
              <a:t>56</a:t>
            </a:fld>
            <a:endParaRPr lang="en-US" dirty="0"/>
          </a:p>
        </p:txBody>
      </p:sp>
      <p:sp>
        <p:nvSpPr>
          <p:cNvPr id="5" name="Rectangular Callout 4"/>
          <p:cNvSpPr/>
          <p:nvPr/>
        </p:nvSpPr>
        <p:spPr>
          <a:xfrm>
            <a:off x="5029200" y="2362200"/>
            <a:ext cx="2362200" cy="762000"/>
          </a:xfrm>
          <a:prstGeom prst="wedgeRectCallout">
            <a:avLst>
              <a:gd name="adj1" fmla="val -68446"/>
              <a:gd name="adj2" fmla="val 28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Leadership does matter</a:t>
            </a:r>
            <a:r>
              <a:rPr lang="en-US"/>
              <a:t>, but how much?</a:t>
            </a:r>
          </a:p>
        </p:txBody>
      </p:sp>
      <p:sp>
        <p:nvSpPr>
          <p:cNvPr id="10" name="Rectangular Callout 9"/>
          <p:cNvSpPr/>
          <p:nvPr/>
        </p:nvSpPr>
        <p:spPr>
          <a:xfrm>
            <a:off x="3352800" y="4724400"/>
            <a:ext cx="2362200" cy="762000"/>
          </a:xfrm>
          <a:prstGeom prst="wedgeRectCallout">
            <a:avLst>
              <a:gd name="adj1" fmla="val -67385"/>
              <a:gd name="adj2" fmla="val -271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DOCUMENTATION MATETRS!!!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‘Process’ Include?</a:t>
            </a:r>
          </a:p>
        </p:txBody>
      </p:sp>
      <p:sp>
        <p:nvSpPr>
          <p:cNvPr id="3" name="Content Placeholder 2"/>
          <p:cNvSpPr>
            <a:spLocks noGrp="1"/>
          </p:cNvSpPr>
          <p:nvPr>
            <p:ph sz="quarter" idx="1"/>
          </p:nvPr>
        </p:nvSpPr>
        <p:spPr/>
        <p:txBody>
          <a:bodyPr/>
          <a:lstStyle/>
          <a:p>
            <a:r>
              <a:rPr lang="en-US" dirty="0"/>
              <a:t>Leadership</a:t>
            </a:r>
          </a:p>
          <a:p>
            <a:r>
              <a:rPr lang="en-US" dirty="0"/>
              <a:t>Conflict Management</a:t>
            </a:r>
          </a:p>
          <a:p>
            <a:r>
              <a:rPr lang="en-US" dirty="0"/>
              <a:t>Sense Making</a:t>
            </a:r>
          </a:p>
          <a:p>
            <a:r>
              <a:rPr lang="en-US" dirty="0"/>
              <a:t>Decision-Making</a:t>
            </a:r>
          </a:p>
          <a:p>
            <a:r>
              <a:rPr lang="en-US" dirty="0"/>
              <a:t>Boundary Management</a:t>
            </a:r>
          </a:p>
        </p:txBody>
      </p:sp>
      <p:sp>
        <p:nvSpPr>
          <p:cNvPr id="4" name="Slide Number Placeholder 3"/>
          <p:cNvSpPr>
            <a:spLocks noGrp="1"/>
          </p:cNvSpPr>
          <p:nvPr>
            <p:ph type="sldNum" sz="quarter" idx="15"/>
          </p:nvPr>
        </p:nvSpPr>
        <p:spPr/>
        <p:txBody>
          <a:bodyPr/>
          <a:lstStyle/>
          <a:p>
            <a:fld id="{460A324F-72D5-4F19-8007-EB2E8A20872F}" type="slidenum">
              <a:rPr lang="en-US" smtClean="0"/>
              <a:pPr/>
              <a:t>57</a:t>
            </a:fld>
            <a:endParaRPr lang="en-US" dirty="0"/>
          </a:p>
        </p:txBody>
      </p:sp>
    </p:spTree>
    <p:extLst>
      <p:ext uri="{BB962C8B-B14F-4D97-AF65-F5344CB8AC3E}">
        <p14:creationId xmlns:p14="http://schemas.microsoft.com/office/powerpoint/2010/main" val="4083891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Role of the Team Leader</a:t>
            </a:r>
          </a:p>
        </p:txBody>
      </p:sp>
      <p:sp>
        <p:nvSpPr>
          <p:cNvPr id="4" name="Content Placeholder 3"/>
          <p:cNvSpPr>
            <a:spLocks noGrp="1"/>
          </p:cNvSpPr>
          <p:nvPr>
            <p:ph sz="quarter" idx="1"/>
          </p:nvPr>
        </p:nvSpPr>
        <p:spPr/>
        <p:txBody>
          <a:bodyPr/>
          <a:lstStyle/>
          <a:p>
            <a:r>
              <a:rPr lang="en-US" dirty="0"/>
              <a:t>Decide whether or not you really </a:t>
            </a:r>
            <a:r>
              <a:rPr lang="en-US" i="1" dirty="0"/>
              <a:t>need a team. </a:t>
            </a:r>
          </a:p>
          <a:p>
            <a:r>
              <a:rPr lang="en-US" dirty="0"/>
              <a:t>Get the essential and enabling condition sin place—and keep them there.</a:t>
            </a:r>
          </a:p>
          <a:p>
            <a:r>
              <a:rPr lang="en-US" dirty="0"/>
              <a:t>Coach at the </a:t>
            </a:r>
            <a:r>
              <a:rPr lang="en-US" i="1" dirty="0" err="1"/>
              <a:t>marginsto</a:t>
            </a:r>
            <a:r>
              <a:rPr lang="en-US" i="1" dirty="0"/>
              <a:t> help the team </a:t>
            </a:r>
            <a:r>
              <a:rPr lang="en-US" dirty="0"/>
              <a:t>take full advantage of its favorable performance circumstances.</a:t>
            </a:r>
          </a:p>
        </p:txBody>
      </p:sp>
      <p:sp>
        <p:nvSpPr>
          <p:cNvPr id="2" name="Slide Number Placeholder 1"/>
          <p:cNvSpPr>
            <a:spLocks noGrp="1"/>
          </p:cNvSpPr>
          <p:nvPr>
            <p:ph type="sldNum" sz="quarter" idx="15"/>
          </p:nvPr>
        </p:nvSpPr>
        <p:spPr/>
        <p:txBody>
          <a:bodyPr/>
          <a:lstStyle/>
          <a:p>
            <a:fld id="{CEC2F0D8-27D6-48D5-A8DC-04CA49C7E609}"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098" name="Picture 1" descr="3.png"/>
          <p:cNvPicPr>
            <a:picLocks noChangeAspect="1"/>
          </p:cNvPicPr>
          <p:nvPr/>
        </p:nvPicPr>
        <p:blipFill>
          <a:blip r:embed="rId2" cstate="print"/>
          <a:srcRect/>
          <a:stretch>
            <a:fillRect/>
          </a:stretch>
        </p:blipFill>
        <p:spPr bwMode="auto">
          <a:xfrm>
            <a:off x="192088" y="180975"/>
            <a:ext cx="8875712" cy="6496050"/>
          </a:xfrm>
          <a:prstGeom prst="rect">
            <a:avLst/>
          </a:prstGeom>
          <a:noFill/>
          <a:ln w="9525">
            <a:noFill/>
            <a:miter lim="800000"/>
            <a:headEnd/>
            <a:tailEnd/>
          </a:ln>
        </p:spPr>
      </p:pic>
      <p:sp>
        <p:nvSpPr>
          <p:cNvPr id="3" name="Rectangle 2"/>
          <p:cNvSpPr/>
          <p:nvPr/>
        </p:nvSpPr>
        <p:spPr>
          <a:xfrm>
            <a:off x="8458200" y="6400800"/>
            <a:ext cx="3810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a:t>
            </a:r>
          </a:p>
        </p:txBody>
      </p:sp>
      <p:sp>
        <p:nvSpPr>
          <p:cNvPr id="4" name="Slide Number Placeholder 3"/>
          <p:cNvSpPr>
            <a:spLocks noGrp="1"/>
          </p:cNvSpPr>
          <p:nvPr>
            <p:ph type="sldNum" sz="quarter" idx="12"/>
          </p:nvPr>
        </p:nvSpPr>
        <p:spPr/>
        <p:txBody>
          <a:bodyPr/>
          <a:lstStyle/>
          <a:p>
            <a:fld id="{460A324F-72D5-4F19-8007-EB2E8A20872F}" type="slidenum">
              <a:rPr lang="en-US" smtClean="0"/>
              <a:pPr/>
              <a:t>6</a:t>
            </a:fld>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Know what to do?</a:t>
            </a:r>
          </a:p>
          <a:p>
            <a:pPr lvl="1"/>
            <a:r>
              <a:rPr lang="en-US" dirty="0"/>
              <a:t>Gap analysis</a:t>
            </a:r>
          </a:p>
          <a:p>
            <a:pPr lvl="1"/>
            <a:r>
              <a:rPr lang="en-US" dirty="0"/>
              <a:t>Sensemaking</a:t>
            </a:r>
          </a:p>
          <a:p>
            <a:pPr lvl="1"/>
            <a:r>
              <a:rPr lang="en-US" dirty="0"/>
              <a:t>Ideal-setting</a:t>
            </a:r>
          </a:p>
          <a:p>
            <a:r>
              <a:rPr lang="en-US" dirty="0"/>
              <a:t>Get things done?</a:t>
            </a:r>
          </a:p>
          <a:p>
            <a:pPr lvl="1"/>
            <a:r>
              <a:rPr lang="en-US" dirty="0"/>
              <a:t>Collaboration</a:t>
            </a:r>
          </a:p>
          <a:p>
            <a:pPr lvl="1"/>
            <a:r>
              <a:rPr lang="en-US" dirty="0"/>
              <a:t>Performance</a:t>
            </a:r>
          </a:p>
          <a:p>
            <a:r>
              <a:rPr lang="en-US" dirty="0"/>
              <a:t>Nurture and enhance relationships?</a:t>
            </a:r>
          </a:p>
          <a:p>
            <a:pPr lvl="1"/>
            <a:r>
              <a:rPr lang="en-US" dirty="0"/>
              <a:t>Collaboration</a:t>
            </a:r>
          </a:p>
          <a:p>
            <a:pPr lvl="1"/>
            <a:r>
              <a:rPr lang="en-US" dirty="0"/>
              <a:t>Communication</a:t>
            </a:r>
          </a:p>
          <a:p>
            <a:r>
              <a:rPr lang="en-US" dirty="0"/>
              <a:t>Develop myself?</a:t>
            </a:r>
          </a:p>
          <a:p>
            <a:pPr lvl="1"/>
            <a:r>
              <a:rPr lang="en-US" dirty="0"/>
              <a:t>Personal mastery</a:t>
            </a:r>
          </a:p>
          <a:p>
            <a:pPr lvl="1"/>
            <a:r>
              <a:rPr lang="en-US" dirty="0"/>
              <a:t>Gap Analysis</a:t>
            </a:r>
          </a:p>
          <a:p>
            <a:pPr lvl="1"/>
            <a:r>
              <a:rPr lang="en-US" dirty="0"/>
              <a:t>Sensemaking</a:t>
            </a:r>
          </a:p>
          <a:p>
            <a:endParaRPr lang="en-US" dirty="0"/>
          </a:p>
          <a:p>
            <a:pPr lvl="1"/>
            <a:endParaRPr lang="en-US" dirty="0"/>
          </a:p>
        </p:txBody>
      </p:sp>
      <p:sp>
        <p:nvSpPr>
          <p:cNvPr id="5" name="Content Placeholder 4"/>
          <p:cNvSpPr>
            <a:spLocks noGrp="1"/>
          </p:cNvSpPr>
          <p:nvPr>
            <p:ph sz="quarter" idx="2"/>
          </p:nvPr>
        </p:nvSpPr>
        <p:spPr/>
        <p:txBody>
          <a:bodyPr>
            <a:normAutofit fontScale="92500" lnSpcReduction="20000"/>
          </a:bodyPr>
          <a:lstStyle/>
          <a:p>
            <a:r>
              <a:rPr lang="en-US" dirty="0"/>
              <a:t>Move people and their behavior from point A to point B?</a:t>
            </a:r>
          </a:p>
          <a:p>
            <a:pPr lvl="1"/>
            <a:r>
              <a:rPr lang="en-US" dirty="0"/>
              <a:t>Gap analysis</a:t>
            </a:r>
          </a:p>
          <a:p>
            <a:pPr lvl="1"/>
            <a:r>
              <a:rPr lang="en-US" dirty="0"/>
              <a:t>Influence</a:t>
            </a:r>
          </a:p>
          <a:p>
            <a:pPr lvl="1"/>
            <a:r>
              <a:rPr lang="en-US" dirty="0"/>
              <a:t>Performance</a:t>
            </a:r>
          </a:p>
          <a:p>
            <a:r>
              <a:rPr lang="en-US" dirty="0"/>
              <a:t>Lead teams to produce desired results?</a:t>
            </a:r>
          </a:p>
          <a:p>
            <a:pPr lvl="1"/>
            <a:r>
              <a:rPr lang="en-US" dirty="0"/>
              <a:t>Collaboration</a:t>
            </a:r>
          </a:p>
          <a:p>
            <a:pPr lvl="1"/>
            <a:r>
              <a:rPr lang="en-US" dirty="0"/>
              <a:t>Performance</a:t>
            </a:r>
          </a:p>
          <a:p>
            <a:pPr lvl="1"/>
            <a:r>
              <a:rPr lang="en-US" dirty="0"/>
              <a:t>Facilitation</a:t>
            </a:r>
          </a:p>
          <a:p>
            <a:r>
              <a:rPr lang="en-US" dirty="0"/>
              <a:t>Solve problems?</a:t>
            </a:r>
          </a:p>
          <a:p>
            <a:pPr lvl="1"/>
            <a:r>
              <a:rPr lang="en-US" dirty="0"/>
              <a:t>Sense making</a:t>
            </a:r>
          </a:p>
          <a:p>
            <a:pPr lvl="1"/>
            <a:r>
              <a:rPr lang="en-US" dirty="0"/>
              <a:t>Evaluation</a:t>
            </a:r>
          </a:p>
          <a:p>
            <a:pPr lvl="1"/>
            <a:r>
              <a:rPr lang="en-US" dirty="0"/>
              <a:t>Performance</a:t>
            </a:r>
          </a:p>
        </p:txBody>
      </p:sp>
      <p:sp>
        <p:nvSpPr>
          <p:cNvPr id="6" name="Oval 5"/>
          <p:cNvSpPr/>
          <p:nvPr/>
        </p:nvSpPr>
        <p:spPr>
          <a:xfrm>
            <a:off x="4038600" y="3124200"/>
            <a:ext cx="3810000" cy="1752600"/>
          </a:xfrm>
          <a:prstGeom prst="ellipse">
            <a:avLst/>
          </a:prstGeom>
          <a:noFill/>
          <a:ln w="57150" cmpd="thickThin">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9218" name="Picture 1" descr="8.png"/>
          <p:cNvPicPr>
            <a:picLocks noChangeAspect="1"/>
          </p:cNvPicPr>
          <p:nvPr/>
        </p:nvPicPr>
        <p:blipFill>
          <a:blip r:embed="rId2" cstate="print"/>
          <a:srcRect/>
          <a:stretch>
            <a:fillRect/>
          </a:stretch>
        </p:blipFill>
        <p:spPr bwMode="auto">
          <a:xfrm>
            <a:off x="152400" y="381000"/>
            <a:ext cx="8818563" cy="603885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Coaching By Itself Is Not Enough</a:t>
            </a:r>
          </a:p>
        </p:txBody>
      </p:sp>
      <p:sp>
        <p:nvSpPr>
          <p:cNvPr id="3" name="Text Placeholder 2"/>
          <p:cNvSpPr>
            <a:spLocks noGrp="1"/>
          </p:cNvSpPr>
          <p:nvPr>
            <p:ph type="body" idx="1"/>
          </p:nvPr>
        </p:nvSpPr>
        <p:spPr/>
        <p:txBody>
          <a:bodyPr>
            <a:normAutofit/>
          </a:bodyPr>
          <a:lstStyle/>
          <a:p>
            <a:pPr lvl="0"/>
            <a:r>
              <a:rPr kumimoji="0" lang="en-US" sz="3000" b="0" kern="1200" cap="small" baseline="0" dirty="0">
                <a:solidFill>
                  <a:schemeClr val="tx2"/>
                </a:solidFill>
                <a:latin typeface="+mj-lt"/>
                <a:ea typeface="+mj-ea"/>
                <a:cs typeface="+mj-cs"/>
              </a:rPr>
              <a:t>Bad coaching hurts poorly designed teams, but does not significantly impair well-designed  teams.  </a:t>
            </a:r>
          </a:p>
          <a:p>
            <a:pPr lvl="0"/>
            <a:r>
              <a:rPr kumimoji="0" lang="en-US" sz="3000" b="0" kern="1200" cap="small" baseline="0" dirty="0">
                <a:solidFill>
                  <a:schemeClr val="tx2"/>
                </a:solidFill>
                <a:latin typeface="+mj-lt"/>
                <a:ea typeface="+mj-ea"/>
                <a:cs typeface="+mj-cs"/>
              </a:rPr>
              <a:t> </a:t>
            </a:r>
          </a:p>
          <a:p>
            <a:pPr lvl="0"/>
            <a:r>
              <a:rPr kumimoji="0" lang="en-US" sz="3000" b="0" kern="1200" cap="small" baseline="0" dirty="0">
                <a:solidFill>
                  <a:schemeClr val="tx2"/>
                </a:solidFill>
                <a:latin typeface="+mj-lt"/>
                <a:ea typeface="+mj-ea"/>
                <a:cs typeface="+mj-cs"/>
              </a:rPr>
              <a:t>Competent team coaching greatly helps well-designed teams, but does not help poorly designed teams.</a:t>
            </a:r>
          </a:p>
        </p:txBody>
      </p:sp>
      <p:sp>
        <p:nvSpPr>
          <p:cNvPr id="4" name="Slide Number Placeholder 3"/>
          <p:cNvSpPr>
            <a:spLocks noGrp="1"/>
          </p:cNvSpPr>
          <p:nvPr>
            <p:ph type="sldNum" sz="quarter" idx="12"/>
          </p:nvPr>
        </p:nvSpPr>
        <p:spPr/>
        <p:txBody>
          <a:bodyPr/>
          <a:lstStyle/>
          <a:p>
            <a:fld id="{D296C521-0FDC-4851-B6AE-90F353ABB77D}"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chemeClr val="tx2"/>
                </a:solidFill>
                <a:latin typeface="+mj-lt"/>
                <a:ea typeface="+mj-ea"/>
                <a:cs typeface="+mj-cs"/>
              </a:rPr>
              <a:t>Leaders create conditions for team effectiveness</a:t>
            </a:r>
            <a:endParaRPr lang="en-US" dirty="0"/>
          </a:p>
        </p:txBody>
      </p:sp>
      <p:sp>
        <p:nvSpPr>
          <p:cNvPr id="4" name="Slide Number Placeholder 3"/>
          <p:cNvSpPr>
            <a:spLocks noGrp="1"/>
          </p:cNvSpPr>
          <p:nvPr>
            <p:ph type="sldNum" sz="quarter" idx="12"/>
          </p:nvPr>
        </p:nvSpPr>
        <p:spPr/>
        <p:txBody>
          <a:bodyPr/>
          <a:lstStyle/>
          <a:p>
            <a:fld id="{460A324F-72D5-4F19-8007-EB2E8A20872F}" type="slidenum">
              <a:rPr lang="en-US" smtClean="0"/>
              <a:pPr/>
              <a:t>62</a:t>
            </a:fld>
            <a:endParaRPr lang="en-US" dirty="0"/>
          </a:p>
        </p:txBody>
      </p:sp>
      <p:sp>
        <p:nvSpPr>
          <p:cNvPr id="3" name="Content Placeholder 2"/>
          <p:cNvSpPr>
            <a:spLocks noGrp="1"/>
          </p:cNvSpPr>
          <p:nvPr>
            <p:ph sz="quarter" idx="1"/>
          </p:nvPr>
        </p:nvSpPr>
        <p:spPr/>
        <p:txBody>
          <a:bodyPr>
            <a:normAutofit/>
          </a:bodyPr>
          <a:lstStyle/>
          <a:p>
            <a:r>
              <a:rPr lang="en-US" dirty="0"/>
              <a:t>Leaders who succeed:</a:t>
            </a:r>
          </a:p>
          <a:p>
            <a:pPr lvl="1"/>
            <a:r>
              <a:rPr lang="en-US" dirty="0"/>
              <a:t>need to know some things; </a:t>
            </a:r>
          </a:p>
          <a:p>
            <a:pPr lvl="1"/>
            <a:r>
              <a:rPr lang="en-US" dirty="0"/>
              <a:t>need to know how to </a:t>
            </a:r>
            <a:r>
              <a:rPr lang="en-US" i="1" dirty="0"/>
              <a:t>do</a:t>
            </a:r>
            <a:r>
              <a:rPr lang="en-US" dirty="0"/>
              <a:t> some things; </a:t>
            </a:r>
          </a:p>
          <a:p>
            <a:pPr lvl="1"/>
            <a:r>
              <a:rPr lang="en-US" dirty="0"/>
              <a:t>need an above-average level of emotional maturity and political acumen.</a:t>
            </a:r>
          </a:p>
          <a:p>
            <a:pPr lvl="2"/>
            <a:r>
              <a:rPr lang="en-US" b="1" dirty="0"/>
              <a:t>J. Richard Hackman</a:t>
            </a:r>
            <a:endParaRPr lang="en-US" dirty="0"/>
          </a:p>
          <a:p>
            <a:endParaRPr lang="en-US" dirty="0"/>
          </a:p>
        </p:txBody>
      </p:sp>
      <p:pic>
        <p:nvPicPr>
          <p:cNvPr id="6" name="Content Placeholder 5" descr="leadership-crossword.jpg"/>
          <p:cNvPicPr>
            <a:picLocks noGrp="1" noChangeAspect="1"/>
          </p:cNvPicPr>
          <p:nvPr>
            <p:ph sz="quarter" idx="2"/>
          </p:nvPr>
        </p:nvPicPr>
        <p:blipFill>
          <a:blip r:embed="rId3" cstate="print"/>
          <a:stretch>
            <a:fillRect/>
          </a:stretch>
        </p:blipFill>
        <p:spPr>
          <a:xfrm>
            <a:off x="4270375" y="2514600"/>
            <a:ext cx="3657600" cy="27432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Supportive Context</a:t>
            </a:r>
          </a:p>
        </p:txBody>
      </p:sp>
      <p:sp>
        <p:nvSpPr>
          <p:cNvPr id="3" name="Content Placeholder 2"/>
          <p:cNvSpPr>
            <a:spLocks noGrp="1"/>
          </p:cNvSpPr>
          <p:nvPr>
            <p:ph sz="quarter" idx="1"/>
          </p:nvPr>
        </p:nvSpPr>
        <p:spPr/>
        <p:txBody>
          <a:bodyPr>
            <a:normAutofit/>
          </a:bodyPr>
          <a:lstStyle/>
          <a:p>
            <a:r>
              <a:rPr lang="en-US" dirty="0"/>
              <a:t>“The leader’s first priority, then, is to identify those specific structures and systems that are most critical to team effectiveness and therefore worthy of focused attention and possible intervention. Findings from research on the organizational context of work teams can be helpful in this regard.</a:t>
            </a:r>
            <a:br>
              <a:rPr lang="en-US" dirty="0"/>
            </a:br>
            <a:endParaRPr lang="en-US" dirty="0"/>
          </a:p>
          <a:p>
            <a:r>
              <a:rPr lang="en-US" dirty="0"/>
              <a:t>… Three organizational systems have particularly high leverage in supporting teamwork: the reward system, the information system, and the educational system.”</a:t>
            </a:r>
          </a:p>
        </p:txBody>
      </p:sp>
      <p:sp>
        <p:nvSpPr>
          <p:cNvPr id="4" name="Slide Number Placeholder 3"/>
          <p:cNvSpPr>
            <a:spLocks noGrp="1"/>
          </p:cNvSpPr>
          <p:nvPr>
            <p:ph type="sldNum" sz="quarter" idx="15"/>
          </p:nvPr>
        </p:nvSpPr>
        <p:spPr/>
        <p:txBody>
          <a:bodyPr/>
          <a:lstStyle/>
          <a:p>
            <a:fld id="{460A324F-72D5-4F19-8007-EB2E8A20872F}" type="slidenum">
              <a:rPr lang="en-US" smtClean="0"/>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050" name="Picture 3" descr="1.png"/>
          <p:cNvPicPr>
            <a:picLocks noChangeAspect="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Effectiveness Decision Tree</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39310987"/>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460A324F-72D5-4F19-8007-EB2E8A20872F}" type="slidenum">
              <a:rPr lang="en-US" smtClean="0"/>
              <a:pPr/>
              <a:t>65</a:t>
            </a:fld>
            <a:endParaRPr lang="en-US" dirty="0"/>
          </a:p>
        </p:txBody>
      </p:sp>
    </p:spTree>
    <p:extLst>
      <p:ext uri="{BB962C8B-B14F-4D97-AF65-F5344CB8AC3E}">
        <p14:creationId xmlns:p14="http://schemas.microsoft.com/office/powerpoint/2010/main" val="23910609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Appendix</a:t>
            </a:r>
          </a:p>
        </p:txBody>
      </p:sp>
      <p:sp>
        <p:nvSpPr>
          <p:cNvPr id="6" name="Text Placeholder 5"/>
          <p:cNvSpPr>
            <a:spLocks noGrp="1"/>
          </p:cNvSpPr>
          <p:nvPr>
            <p:ph type="body" idx="1"/>
          </p:nvPr>
        </p:nvSpPr>
        <p:spPr/>
        <p:txBody>
          <a:bodyPr/>
          <a:lstStyle/>
          <a:p>
            <a:r>
              <a:rPr lang="en-US" dirty="0"/>
              <a:t>Links and more</a:t>
            </a:r>
          </a:p>
        </p:txBody>
      </p:sp>
      <p:sp>
        <p:nvSpPr>
          <p:cNvPr id="4" name="Slide Number Placeholder 3"/>
          <p:cNvSpPr>
            <a:spLocks noGrp="1"/>
          </p:cNvSpPr>
          <p:nvPr>
            <p:ph type="sldNum" sz="quarter" idx="12"/>
          </p:nvPr>
        </p:nvSpPr>
        <p:spPr/>
        <p:txBody>
          <a:bodyPr/>
          <a:lstStyle/>
          <a:p>
            <a:fld id="{460A324F-72D5-4F19-8007-EB2E8A20872F}"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Takeaway</a:t>
            </a:r>
          </a:p>
        </p:txBody>
      </p:sp>
      <p:sp>
        <p:nvSpPr>
          <p:cNvPr id="4" name="Slide Number Placeholder 3"/>
          <p:cNvSpPr>
            <a:spLocks noGrp="1"/>
          </p:cNvSpPr>
          <p:nvPr>
            <p:ph type="sldNum" sz="quarter" idx="12"/>
          </p:nvPr>
        </p:nvSpPr>
        <p:spPr/>
        <p:txBody>
          <a:bodyPr/>
          <a:lstStyle/>
          <a:p>
            <a:fld id="{460A324F-72D5-4F19-8007-EB2E8A20872F}" type="slidenum">
              <a:rPr lang="en-US" smtClean="0"/>
              <a:pPr/>
              <a:t>67</a:t>
            </a:fld>
            <a:endParaRPr lang="en-US" dirty="0"/>
          </a:p>
        </p:txBody>
      </p:sp>
      <p:sp>
        <p:nvSpPr>
          <p:cNvPr id="6" name="Content Placeholder 5"/>
          <p:cNvSpPr>
            <a:spLocks noGrp="1"/>
          </p:cNvSpPr>
          <p:nvPr>
            <p:ph sz="quarter" idx="1"/>
          </p:nvPr>
        </p:nvSpPr>
        <p:spPr/>
        <p:txBody>
          <a:bodyPr>
            <a:normAutofit/>
          </a:bodyPr>
          <a:lstStyle/>
          <a:p>
            <a:pPr marL="0" indent="0">
              <a:buNone/>
            </a:pPr>
            <a:r>
              <a:rPr lang="en-US" sz="3600" b="1" dirty="0">
                <a:latin typeface="Arial Narrow" pitchFamily="34" charset="0"/>
              </a:rPr>
              <a:t>Focus less on direct causes of team behavior and performance and more on enabling conditions.</a:t>
            </a:r>
          </a:p>
        </p:txBody>
      </p:sp>
      <p:pic>
        <p:nvPicPr>
          <p:cNvPr id="11" name="Content Placeholder 10" descr="wizard-oz-pay-no-attention-to-man.jpg"/>
          <p:cNvPicPr>
            <a:picLocks noGrp="1" noChangeAspect="1"/>
          </p:cNvPicPr>
          <p:nvPr>
            <p:ph sz="quarter" idx="2"/>
          </p:nvPr>
        </p:nvPicPr>
        <p:blipFill>
          <a:blip r:embed="rId2" cstate="print"/>
          <a:stretch>
            <a:fillRect/>
          </a:stretch>
        </p:blipFill>
        <p:spPr>
          <a:xfrm>
            <a:off x="3995810" y="0"/>
            <a:ext cx="4690990" cy="3124200"/>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2705100" y="1676400"/>
            <a:ext cx="3733800" cy="2733675"/>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2667000" y="4276725"/>
            <a:ext cx="3429000" cy="2581275"/>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i="1" dirty="0"/>
              <a:t>And do it all in one's own way--there is no one best leader personality or strategy.</a:t>
            </a:r>
            <a:endParaRPr lang="en-US" dirty="0"/>
          </a:p>
        </p:txBody>
      </p:sp>
      <p:sp>
        <p:nvSpPr>
          <p:cNvPr id="4" name="Slide Number Placeholder 3"/>
          <p:cNvSpPr>
            <a:spLocks noGrp="1"/>
          </p:cNvSpPr>
          <p:nvPr>
            <p:ph type="sldNum" sz="quarter" idx="12"/>
          </p:nvPr>
        </p:nvSpPr>
        <p:spPr/>
        <p:txBody>
          <a:bodyPr/>
          <a:lstStyle/>
          <a:p>
            <a:fld id="{460A324F-72D5-4F19-8007-EB2E8A20872F}" type="slidenum">
              <a:rPr lang="en-US" smtClean="0"/>
              <a:pPr/>
              <a:t>68</a:t>
            </a:fld>
            <a:endParaRPr lang="en-US" dirty="0"/>
          </a:p>
        </p:txBody>
      </p:sp>
      <p:pic>
        <p:nvPicPr>
          <p:cNvPr id="1027" name="Picture 3"/>
          <p:cNvPicPr>
            <a:picLocks noGrp="1" noChangeAspect="1" noChangeArrowheads="1"/>
          </p:cNvPicPr>
          <p:nvPr>
            <p:ph sz="quarter" idx="2"/>
          </p:nvPr>
        </p:nvPicPr>
        <p:blipFill>
          <a:blip r:embed="rId4" cstate="print"/>
          <a:srcRect/>
          <a:stretch>
            <a:fillRect/>
          </a:stretch>
        </p:blipFill>
        <p:spPr bwMode="auto">
          <a:xfrm>
            <a:off x="5486400" y="1981200"/>
            <a:ext cx="3657600" cy="2669309"/>
          </a:xfrm>
          <a:prstGeom prst="rect">
            <a:avLst/>
          </a:prstGeom>
          <a:noFill/>
          <a:ln w="9525">
            <a:noFill/>
            <a:miter lim="800000"/>
            <a:headEnd/>
            <a:tailEnd/>
          </a:ln>
        </p:spPr>
      </p:pic>
      <p:pic>
        <p:nvPicPr>
          <p:cNvPr id="1028" name="Picture 4"/>
          <p:cNvPicPr>
            <a:picLocks noGrp="1" noChangeAspect="1" noChangeArrowheads="1"/>
          </p:cNvPicPr>
          <p:nvPr>
            <p:ph sz="quarter" idx="1"/>
          </p:nvPr>
        </p:nvPicPr>
        <p:blipFill>
          <a:blip r:embed="rId5" cstate="print"/>
          <a:srcRect/>
          <a:stretch>
            <a:fillRect/>
          </a:stretch>
        </p:blipFill>
        <p:spPr bwMode="auto">
          <a:xfrm>
            <a:off x="1195387" y="2209800"/>
            <a:ext cx="2181225" cy="33528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3124200" y="304800"/>
            <a:ext cx="2855913" cy="369888"/>
          </a:xfrm>
          <a:prstGeom prst="rect">
            <a:avLst/>
          </a:prstGeom>
          <a:noFill/>
          <a:ln w="9525">
            <a:noFill/>
            <a:miter lim="800000"/>
            <a:headEnd/>
            <a:tailEnd/>
          </a:ln>
        </p:spPr>
        <p:txBody>
          <a:bodyPr wrap="none">
            <a:spAutoFit/>
          </a:bodyPr>
          <a:lstStyle/>
          <a:p>
            <a:r>
              <a:rPr lang="en-US" b="1">
                <a:latin typeface="Calibri" pitchFamily="34" charset="0"/>
              </a:rPr>
              <a:t>GROUP PROCESS CHECKLIST</a:t>
            </a:r>
          </a:p>
        </p:txBody>
      </p:sp>
      <p:sp>
        <p:nvSpPr>
          <p:cNvPr id="3075" name="TextBox 4"/>
          <p:cNvSpPr txBox="1">
            <a:spLocks noChangeArrowheads="1"/>
          </p:cNvSpPr>
          <p:nvPr/>
        </p:nvSpPr>
        <p:spPr bwMode="auto">
          <a:xfrm>
            <a:off x="1371600" y="703263"/>
            <a:ext cx="2655888" cy="338137"/>
          </a:xfrm>
          <a:prstGeom prst="rect">
            <a:avLst/>
          </a:prstGeom>
          <a:noFill/>
          <a:ln w="9525">
            <a:noFill/>
            <a:miter lim="800000"/>
            <a:headEnd/>
            <a:tailEnd/>
          </a:ln>
        </p:spPr>
        <p:txBody>
          <a:bodyPr wrap="none">
            <a:spAutoFit/>
          </a:bodyPr>
          <a:lstStyle/>
          <a:p>
            <a:r>
              <a:rPr lang="en-US" sz="1600" u="sng">
                <a:latin typeface="Calibri" pitchFamily="34" charset="0"/>
              </a:rPr>
              <a:t>How are our team processes?</a:t>
            </a:r>
          </a:p>
        </p:txBody>
      </p:sp>
      <p:cxnSp>
        <p:nvCxnSpPr>
          <p:cNvPr id="8" name="Straight Connector 7"/>
          <p:cNvCxnSpPr/>
          <p:nvPr/>
        </p:nvCxnSpPr>
        <p:spPr>
          <a:xfrm>
            <a:off x="1371600" y="1524000"/>
            <a:ext cx="64008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371600" y="3048000"/>
            <a:ext cx="64008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371600" y="4800600"/>
            <a:ext cx="64008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371600" y="6553200"/>
            <a:ext cx="64008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4724400" y="1524000"/>
            <a:ext cx="0" cy="5029200"/>
          </a:xfrm>
          <a:prstGeom prst="line">
            <a:avLst/>
          </a:prstGeom>
          <a:ln w="57150"/>
        </p:spPr>
        <p:style>
          <a:lnRef idx="1">
            <a:schemeClr val="dk1"/>
          </a:lnRef>
          <a:fillRef idx="0">
            <a:schemeClr val="dk1"/>
          </a:fillRef>
          <a:effectRef idx="0">
            <a:schemeClr val="dk1"/>
          </a:effectRef>
          <a:fontRef idx="minor">
            <a:schemeClr val="tx1"/>
          </a:fontRef>
        </p:style>
      </p:cxnSp>
      <p:sp>
        <p:nvSpPr>
          <p:cNvPr id="16" name="Rectangle 15"/>
          <p:cNvSpPr/>
          <p:nvPr/>
        </p:nvSpPr>
        <p:spPr>
          <a:xfrm>
            <a:off x="381000" y="1981200"/>
            <a:ext cx="609600" cy="4572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381000" y="3657600"/>
            <a:ext cx="609600" cy="4572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381000" y="5410200"/>
            <a:ext cx="609600" cy="4572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4" name="TextBox 18"/>
          <p:cNvSpPr txBox="1">
            <a:spLocks noChangeArrowheads="1"/>
          </p:cNvSpPr>
          <p:nvPr/>
        </p:nvSpPr>
        <p:spPr bwMode="auto">
          <a:xfrm>
            <a:off x="4876800" y="685800"/>
            <a:ext cx="2725738" cy="584200"/>
          </a:xfrm>
          <a:prstGeom prst="rect">
            <a:avLst/>
          </a:prstGeom>
          <a:noFill/>
          <a:ln w="9525">
            <a:noFill/>
            <a:miter lim="800000"/>
            <a:headEnd/>
            <a:tailEnd/>
          </a:ln>
        </p:spPr>
        <p:txBody>
          <a:bodyPr wrap="none">
            <a:spAutoFit/>
          </a:bodyPr>
          <a:lstStyle/>
          <a:p>
            <a:r>
              <a:rPr lang="en-US" sz="1600" u="sng">
                <a:latin typeface="Calibri" pitchFamily="34" charset="0"/>
              </a:rPr>
              <a:t>What actions might we take to</a:t>
            </a:r>
          </a:p>
          <a:p>
            <a:r>
              <a:rPr lang="en-US" sz="1600" u="sng">
                <a:latin typeface="Calibri" pitchFamily="34" charset="0"/>
              </a:rPr>
              <a:t>Improve our team processes?</a:t>
            </a:r>
          </a:p>
        </p:txBody>
      </p:sp>
      <p:sp>
        <p:nvSpPr>
          <p:cNvPr id="3085" name="TextBox 19"/>
          <p:cNvSpPr txBox="1">
            <a:spLocks noChangeArrowheads="1"/>
          </p:cNvSpPr>
          <p:nvPr/>
        </p:nvSpPr>
        <p:spPr bwMode="auto">
          <a:xfrm>
            <a:off x="342900" y="1719263"/>
            <a:ext cx="647700" cy="338137"/>
          </a:xfrm>
          <a:prstGeom prst="rect">
            <a:avLst/>
          </a:prstGeom>
          <a:noFill/>
          <a:ln w="9525">
            <a:noFill/>
            <a:miter lim="800000"/>
            <a:headEnd/>
            <a:tailEnd/>
          </a:ln>
        </p:spPr>
        <p:txBody>
          <a:bodyPr wrap="none">
            <a:spAutoFit/>
          </a:bodyPr>
          <a:lstStyle/>
          <a:p>
            <a:pPr algn="ctr"/>
            <a:r>
              <a:rPr lang="en-US" sz="1600">
                <a:latin typeface="Calibri" pitchFamily="34" charset="0"/>
              </a:rPr>
              <a:t>Effort</a:t>
            </a:r>
          </a:p>
        </p:txBody>
      </p:sp>
      <p:sp>
        <p:nvSpPr>
          <p:cNvPr id="3086" name="TextBox 20"/>
          <p:cNvSpPr txBox="1">
            <a:spLocks noChangeArrowheads="1"/>
          </p:cNvSpPr>
          <p:nvPr/>
        </p:nvSpPr>
        <p:spPr bwMode="auto">
          <a:xfrm>
            <a:off x="231775" y="3395663"/>
            <a:ext cx="869950" cy="338137"/>
          </a:xfrm>
          <a:prstGeom prst="rect">
            <a:avLst/>
          </a:prstGeom>
          <a:noFill/>
          <a:ln w="9525">
            <a:noFill/>
            <a:miter lim="800000"/>
            <a:headEnd/>
            <a:tailEnd/>
          </a:ln>
        </p:spPr>
        <p:txBody>
          <a:bodyPr wrap="none">
            <a:spAutoFit/>
          </a:bodyPr>
          <a:lstStyle/>
          <a:p>
            <a:pPr algn="ctr"/>
            <a:r>
              <a:rPr lang="en-US" sz="1600">
                <a:latin typeface="Calibri" pitchFamily="34" charset="0"/>
              </a:rPr>
              <a:t>Strategy</a:t>
            </a:r>
          </a:p>
        </p:txBody>
      </p:sp>
      <p:sp>
        <p:nvSpPr>
          <p:cNvPr id="3087" name="TextBox 21"/>
          <p:cNvSpPr txBox="1">
            <a:spLocks noChangeArrowheads="1"/>
          </p:cNvSpPr>
          <p:nvPr/>
        </p:nvSpPr>
        <p:spPr bwMode="auto">
          <a:xfrm>
            <a:off x="319088" y="5148263"/>
            <a:ext cx="688975" cy="338137"/>
          </a:xfrm>
          <a:prstGeom prst="rect">
            <a:avLst/>
          </a:prstGeom>
          <a:noFill/>
          <a:ln w="9525">
            <a:noFill/>
            <a:miter lim="800000"/>
            <a:headEnd/>
            <a:tailEnd/>
          </a:ln>
        </p:spPr>
        <p:txBody>
          <a:bodyPr wrap="none">
            <a:spAutoFit/>
          </a:bodyPr>
          <a:lstStyle/>
          <a:p>
            <a:pPr algn="ctr"/>
            <a:r>
              <a:rPr lang="en-US" sz="1600">
                <a:latin typeface="Calibri" pitchFamily="34" charset="0"/>
              </a:rPr>
              <a:t>Talent</a:t>
            </a:r>
          </a:p>
        </p:txBody>
      </p:sp>
      <p:sp>
        <p:nvSpPr>
          <p:cNvPr id="3088" name="TextBox 22"/>
          <p:cNvSpPr txBox="1">
            <a:spLocks noChangeArrowheads="1"/>
          </p:cNvSpPr>
          <p:nvPr/>
        </p:nvSpPr>
        <p:spPr bwMode="auto">
          <a:xfrm>
            <a:off x="279400" y="2405063"/>
            <a:ext cx="773113" cy="338137"/>
          </a:xfrm>
          <a:prstGeom prst="rect">
            <a:avLst/>
          </a:prstGeom>
          <a:noFill/>
          <a:ln w="9525">
            <a:noFill/>
            <a:miter lim="800000"/>
            <a:headEnd/>
            <a:tailEnd/>
          </a:ln>
        </p:spPr>
        <p:txBody>
          <a:bodyPr wrap="none">
            <a:spAutoFit/>
          </a:bodyPr>
          <a:lstStyle/>
          <a:p>
            <a:pPr algn="ctr"/>
            <a:r>
              <a:rPr lang="en-US" sz="1600">
                <a:latin typeface="Calibri" pitchFamily="34" charset="0"/>
              </a:rPr>
              <a:t>Overall</a:t>
            </a:r>
          </a:p>
        </p:txBody>
      </p:sp>
      <p:sp>
        <p:nvSpPr>
          <p:cNvPr id="3089" name="TextBox 23"/>
          <p:cNvSpPr txBox="1">
            <a:spLocks noChangeArrowheads="1"/>
          </p:cNvSpPr>
          <p:nvPr/>
        </p:nvSpPr>
        <p:spPr bwMode="auto">
          <a:xfrm>
            <a:off x="293688" y="4081463"/>
            <a:ext cx="773112" cy="338137"/>
          </a:xfrm>
          <a:prstGeom prst="rect">
            <a:avLst/>
          </a:prstGeom>
          <a:noFill/>
          <a:ln w="9525">
            <a:noFill/>
            <a:miter lim="800000"/>
            <a:headEnd/>
            <a:tailEnd/>
          </a:ln>
        </p:spPr>
        <p:txBody>
          <a:bodyPr wrap="none">
            <a:spAutoFit/>
          </a:bodyPr>
          <a:lstStyle/>
          <a:p>
            <a:pPr algn="ctr"/>
            <a:r>
              <a:rPr lang="en-US" sz="1600">
                <a:latin typeface="Calibri" pitchFamily="34" charset="0"/>
              </a:rPr>
              <a:t>Overall</a:t>
            </a:r>
          </a:p>
        </p:txBody>
      </p:sp>
      <p:sp>
        <p:nvSpPr>
          <p:cNvPr id="3090" name="TextBox 24"/>
          <p:cNvSpPr txBox="1">
            <a:spLocks noChangeArrowheads="1"/>
          </p:cNvSpPr>
          <p:nvPr/>
        </p:nvSpPr>
        <p:spPr bwMode="auto">
          <a:xfrm>
            <a:off x="293688" y="5834063"/>
            <a:ext cx="773112" cy="338137"/>
          </a:xfrm>
          <a:prstGeom prst="rect">
            <a:avLst/>
          </a:prstGeom>
          <a:noFill/>
          <a:ln w="9525">
            <a:noFill/>
            <a:miter lim="800000"/>
            <a:headEnd/>
            <a:tailEnd/>
          </a:ln>
        </p:spPr>
        <p:txBody>
          <a:bodyPr wrap="none">
            <a:spAutoFit/>
          </a:bodyPr>
          <a:lstStyle/>
          <a:p>
            <a:pPr algn="ctr"/>
            <a:r>
              <a:rPr lang="en-US" sz="1600">
                <a:latin typeface="Calibri" pitchFamily="34" charset="0"/>
              </a:rPr>
              <a:t>Overall</a:t>
            </a:r>
          </a:p>
        </p:txBody>
      </p:sp>
      <p:sp>
        <p:nvSpPr>
          <p:cNvPr id="3091" name="TextBox 25"/>
          <p:cNvSpPr txBox="1">
            <a:spLocks noChangeArrowheads="1"/>
          </p:cNvSpPr>
          <p:nvPr/>
        </p:nvSpPr>
        <p:spPr bwMode="auto">
          <a:xfrm>
            <a:off x="4765675" y="1597025"/>
            <a:ext cx="1482725" cy="307975"/>
          </a:xfrm>
          <a:prstGeom prst="rect">
            <a:avLst/>
          </a:prstGeom>
          <a:noFill/>
          <a:ln w="9525">
            <a:noFill/>
            <a:miter lim="800000"/>
            <a:headEnd/>
            <a:tailEnd/>
          </a:ln>
        </p:spPr>
        <p:txBody>
          <a:bodyPr wrap="none">
            <a:spAutoFit/>
          </a:bodyPr>
          <a:lstStyle/>
          <a:p>
            <a:r>
              <a:rPr lang="en-US" sz="1400">
                <a:latin typeface="Calibri" pitchFamily="34" charset="0"/>
              </a:rPr>
              <a:t>Possible Actions…</a:t>
            </a:r>
          </a:p>
        </p:txBody>
      </p:sp>
      <p:sp>
        <p:nvSpPr>
          <p:cNvPr id="3092" name="TextBox 26"/>
          <p:cNvSpPr txBox="1">
            <a:spLocks noChangeArrowheads="1"/>
          </p:cNvSpPr>
          <p:nvPr/>
        </p:nvSpPr>
        <p:spPr bwMode="auto">
          <a:xfrm>
            <a:off x="4765675" y="3121025"/>
            <a:ext cx="1482725" cy="307975"/>
          </a:xfrm>
          <a:prstGeom prst="rect">
            <a:avLst/>
          </a:prstGeom>
          <a:noFill/>
          <a:ln w="9525">
            <a:noFill/>
            <a:miter lim="800000"/>
            <a:headEnd/>
            <a:tailEnd/>
          </a:ln>
        </p:spPr>
        <p:txBody>
          <a:bodyPr wrap="none">
            <a:spAutoFit/>
          </a:bodyPr>
          <a:lstStyle/>
          <a:p>
            <a:r>
              <a:rPr lang="en-US" sz="1400">
                <a:latin typeface="Calibri" pitchFamily="34" charset="0"/>
              </a:rPr>
              <a:t>Possible Actions…</a:t>
            </a:r>
          </a:p>
        </p:txBody>
      </p:sp>
      <p:sp>
        <p:nvSpPr>
          <p:cNvPr id="3093" name="TextBox 27"/>
          <p:cNvSpPr txBox="1">
            <a:spLocks noChangeArrowheads="1"/>
          </p:cNvSpPr>
          <p:nvPr/>
        </p:nvSpPr>
        <p:spPr bwMode="auto">
          <a:xfrm>
            <a:off x="4765675" y="4916488"/>
            <a:ext cx="1482725" cy="307975"/>
          </a:xfrm>
          <a:prstGeom prst="rect">
            <a:avLst/>
          </a:prstGeom>
          <a:noFill/>
          <a:ln w="9525">
            <a:noFill/>
            <a:miter lim="800000"/>
            <a:headEnd/>
            <a:tailEnd/>
          </a:ln>
        </p:spPr>
        <p:txBody>
          <a:bodyPr wrap="none">
            <a:spAutoFit/>
          </a:bodyPr>
          <a:lstStyle/>
          <a:p>
            <a:r>
              <a:rPr lang="en-US" sz="1400">
                <a:latin typeface="Calibri" pitchFamily="34" charset="0"/>
              </a:rPr>
              <a:t>Possible Actions…</a:t>
            </a:r>
          </a:p>
        </p:txBody>
      </p:sp>
      <p:sp>
        <p:nvSpPr>
          <p:cNvPr id="3094" name="TextBox 28"/>
          <p:cNvSpPr txBox="1">
            <a:spLocks noChangeArrowheads="1"/>
          </p:cNvSpPr>
          <p:nvPr/>
        </p:nvSpPr>
        <p:spPr bwMode="auto">
          <a:xfrm>
            <a:off x="1447800" y="1600200"/>
            <a:ext cx="2584450" cy="338138"/>
          </a:xfrm>
          <a:prstGeom prst="rect">
            <a:avLst/>
          </a:prstGeom>
          <a:noFill/>
          <a:ln w="9525">
            <a:noFill/>
            <a:miter lim="800000"/>
            <a:headEnd/>
            <a:tailEnd/>
          </a:ln>
        </p:spPr>
        <p:txBody>
          <a:bodyPr wrap="none">
            <a:spAutoFit/>
          </a:bodyPr>
          <a:lstStyle/>
          <a:p>
            <a:r>
              <a:rPr lang="en-US" sz="1600" b="1">
                <a:latin typeface="Calibri" pitchFamily="34" charset="0"/>
              </a:rPr>
              <a:t>EFFORT AND COMMITMENT</a:t>
            </a:r>
          </a:p>
        </p:txBody>
      </p:sp>
      <p:sp>
        <p:nvSpPr>
          <p:cNvPr id="3095" name="TextBox 29"/>
          <p:cNvSpPr txBox="1">
            <a:spLocks noChangeArrowheads="1"/>
          </p:cNvSpPr>
          <p:nvPr/>
        </p:nvSpPr>
        <p:spPr bwMode="auto">
          <a:xfrm>
            <a:off x="1447800" y="3124200"/>
            <a:ext cx="3098800" cy="338138"/>
          </a:xfrm>
          <a:prstGeom prst="rect">
            <a:avLst/>
          </a:prstGeom>
          <a:noFill/>
          <a:ln w="9525">
            <a:noFill/>
            <a:miter lim="800000"/>
            <a:headEnd/>
            <a:tailEnd/>
          </a:ln>
        </p:spPr>
        <p:txBody>
          <a:bodyPr wrap="none">
            <a:spAutoFit/>
          </a:bodyPr>
          <a:lstStyle/>
          <a:p>
            <a:r>
              <a:rPr lang="en-US" sz="1600" b="1">
                <a:latin typeface="Calibri" pitchFamily="34" charset="0"/>
              </a:rPr>
              <a:t>TEAM PERFORMANCE STRATEGIES</a:t>
            </a:r>
          </a:p>
        </p:txBody>
      </p:sp>
      <p:sp>
        <p:nvSpPr>
          <p:cNvPr id="3096" name="TextBox 30"/>
          <p:cNvSpPr txBox="1">
            <a:spLocks noChangeArrowheads="1"/>
          </p:cNvSpPr>
          <p:nvPr/>
        </p:nvSpPr>
        <p:spPr bwMode="auto">
          <a:xfrm>
            <a:off x="1447800" y="4919663"/>
            <a:ext cx="2319338" cy="338137"/>
          </a:xfrm>
          <a:prstGeom prst="rect">
            <a:avLst/>
          </a:prstGeom>
          <a:noFill/>
          <a:ln w="9525">
            <a:noFill/>
            <a:miter lim="800000"/>
            <a:headEnd/>
            <a:tailEnd/>
          </a:ln>
        </p:spPr>
        <p:txBody>
          <a:bodyPr wrap="none">
            <a:spAutoFit/>
          </a:bodyPr>
          <a:lstStyle/>
          <a:p>
            <a:r>
              <a:rPr lang="en-US" sz="1600" b="1">
                <a:latin typeface="Calibri" pitchFamily="34" charset="0"/>
              </a:rPr>
              <a:t>KNOWLEDGE AND SKILLS</a:t>
            </a:r>
          </a:p>
        </p:txBody>
      </p:sp>
      <p:sp>
        <p:nvSpPr>
          <p:cNvPr id="3097" name="TextBox 31"/>
          <p:cNvSpPr txBox="1">
            <a:spLocks noChangeArrowheads="1"/>
          </p:cNvSpPr>
          <p:nvPr/>
        </p:nvSpPr>
        <p:spPr bwMode="auto">
          <a:xfrm>
            <a:off x="1652588" y="1828800"/>
            <a:ext cx="2843212" cy="1108075"/>
          </a:xfrm>
          <a:prstGeom prst="rect">
            <a:avLst/>
          </a:prstGeom>
          <a:noFill/>
          <a:ln w="9525">
            <a:noFill/>
            <a:miter lim="800000"/>
            <a:headEnd/>
            <a:tailEnd/>
          </a:ln>
        </p:spPr>
        <p:txBody>
          <a:bodyPr wrap="none">
            <a:spAutoFit/>
          </a:bodyPr>
          <a:lstStyle/>
          <a:p>
            <a:r>
              <a:rPr lang="en-US" sz="1400" dirty="0">
                <a:latin typeface="Calibri" pitchFamily="34" charset="0"/>
              </a:rPr>
              <a:t>Avoiding process losses:</a:t>
            </a:r>
          </a:p>
          <a:p>
            <a:r>
              <a:rPr lang="en-US" sz="1400" dirty="0">
                <a:latin typeface="Calibri" pitchFamily="34" charset="0"/>
              </a:rPr>
              <a:t>___ </a:t>
            </a:r>
            <a:r>
              <a:rPr lang="en-US" sz="1200" dirty="0">
                <a:latin typeface="Calibri" pitchFamily="34" charset="0"/>
              </a:rPr>
              <a:t>No “social loafing” by team members</a:t>
            </a:r>
          </a:p>
          <a:p>
            <a:r>
              <a:rPr lang="en-US" sz="1200" dirty="0">
                <a:latin typeface="Calibri" pitchFamily="34" charset="0"/>
              </a:rPr>
              <a:t>Building synergy:</a:t>
            </a:r>
          </a:p>
          <a:p>
            <a:r>
              <a:rPr lang="en-US" sz="1400" dirty="0">
                <a:latin typeface="Calibri" pitchFamily="34" charset="0"/>
              </a:rPr>
              <a:t>___ </a:t>
            </a:r>
            <a:r>
              <a:rPr lang="en-US" sz="1200" dirty="0">
                <a:latin typeface="Calibri" pitchFamily="34" charset="0"/>
              </a:rPr>
              <a:t>Team builds high shared commitment</a:t>
            </a:r>
          </a:p>
          <a:p>
            <a:r>
              <a:rPr lang="en-US" sz="1200" dirty="0">
                <a:latin typeface="Calibri" pitchFamily="34" charset="0"/>
              </a:rPr>
              <a:t>        to the team and its work</a:t>
            </a:r>
          </a:p>
        </p:txBody>
      </p:sp>
      <p:sp>
        <p:nvSpPr>
          <p:cNvPr id="3098" name="TextBox 33"/>
          <p:cNvSpPr txBox="1">
            <a:spLocks noChangeArrowheads="1"/>
          </p:cNvSpPr>
          <p:nvPr/>
        </p:nvSpPr>
        <p:spPr bwMode="auto">
          <a:xfrm>
            <a:off x="1676400" y="3352800"/>
            <a:ext cx="3200400" cy="1323975"/>
          </a:xfrm>
          <a:prstGeom prst="rect">
            <a:avLst/>
          </a:prstGeom>
          <a:noFill/>
          <a:ln w="9525">
            <a:noFill/>
            <a:miter lim="800000"/>
            <a:headEnd/>
            <a:tailEnd/>
          </a:ln>
        </p:spPr>
        <p:txBody>
          <a:bodyPr>
            <a:spAutoFit/>
          </a:bodyPr>
          <a:lstStyle/>
          <a:p>
            <a:r>
              <a:rPr lang="en-US" sz="1400" dirty="0">
                <a:latin typeface="Calibri" pitchFamily="34" charset="0"/>
              </a:rPr>
              <a:t>Avoiding process losses:</a:t>
            </a:r>
          </a:p>
          <a:p>
            <a:r>
              <a:rPr lang="en-US" sz="1400" dirty="0">
                <a:latin typeface="Calibri" pitchFamily="34" charset="0"/>
              </a:rPr>
              <a:t>___ </a:t>
            </a:r>
            <a:r>
              <a:rPr lang="en-US" sz="1200" dirty="0">
                <a:latin typeface="Calibri" pitchFamily="34" charset="0"/>
              </a:rPr>
              <a:t>No mindless reliance on habitual</a:t>
            </a:r>
          </a:p>
          <a:p>
            <a:r>
              <a:rPr lang="en-US" sz="1200" dirty="0">
                <a:latin typeface="Calibri" pitchFamily="34" charset="0"/>
              </a:rPr>
              <a:t>        performance routines</a:t>
            </a:r>
          </a:p>
          <a:p>
            <a:r>
              <a:rPr lang="en-US" sz="1400" dirty="0">
                <a:latin typeface="Calibri" pitchFamily="34" charset="0"/>
              </a:rPr>
              <a:t>Building synergy:</a:t>
            </a:r>
          </a:p>
          <a:p>
            <a:r>
              <a:rPr lang="en-US" sz="1400" dirty="0">
                <a:latin typeface="Calibri" pitchFamily="34" charset="0"/>
              </a:rPr>
              <a:t>___ </a:t>
            </a:r>
            <a:r>
              <a:rPr lang="en-US" sz="1200" dirty="0">
                <a:latin typeface="Calibri" pitchFamily="34" charset="0"/>
              </a:rPr>
              <a:t>Active invention of innovative and</a:t>
            </a:r>
          </a:p>
          <a:p>
            <a:r>
              <a:rPr lang="en-US" sz="1200" dirty="0">
                <a:latin typeface="Calibri" pitchFamily="34" charset="0"/>
              </a:rPr>
              <a:t>        task-appropriate ways of proceeding</a:t>
            </a:r>
          </a:p>
        </p:txBody>
      </p:sp>
      <p:sp>
        <p:nvSpPr>
          <p:cNvPr id="3099" name="TextBox 37"/>
          <p:cNvSpPr txBox="1">
            <a:spLocks noChangeArrowheads="1"/>
          </p:cNvSpPr>
          <p:nvPr/>
        </p:nvSpPr>
        <p:spPr bwMode="auto">
          <a:xfrm>
            <a:off x="1676400" y="5168900"/>
            <a:ext cx="2727325" cy="1322388"/>
          </a:xfrm>
          <a:prstGeom prst="rect">
            <a:avLst/>
          </a:prstGeom>
          <a:noFill/>
          <a:ln w="9525">
            <a:noFill/>
            <a:miter lim="800000"/>
            <a:headEnd/>
            <a:tailEnd/>
          </a:ln>
        </p:spPr>
        <p:txBody>
          <a:bodyPr wrap="none">
            <a:spAutoFit/>
          </a:bodyPr>
          <a:lstStyle/>
          <a:p>
            <a:r>
              <a:rPr lang="en-US" sz="1400" dirty="0">
                <a:latin typeface="Calibri" pitchFamily="34" charset="0"/>
              </a:rPr>
              <a:t>Avoiding process losses:</a:t>
            </a:r>
          </a:p>
          <a:p>
            <a:r>
              <a:rPr lang="en-US" sz="1400" dirty="0">
                <a:latin typeface="Calibri" pitchFamily="34" charset="0"/>
              </a:rPr>
              <a:t>___ </a:t>
            </a:r>
            <a:r>
              <a:rPr lang="en-US" sz="1200" dirty="0">
                <a:latin typeface="Calibri" pitchFamily="34" charset="0"/>
              </a:rPr>
              <a:t>No inappropriate “weighting’ of</a:t>
            </a:r>
          </a:p>
          <a:p>
            <a:r>
              <a:rPr lang="en-US" sz="1200" dirty="0">
                <a:latin typeface="Calibri" pitchFamily="34" charset="0"/>
              </a:rPr>
              <a:t>        member contribution</a:t>
            </a:r>
          </a:p>
          <a:p>
            <a:r>
              <a:rPr lang="en-US" sz="1400" dirty="0">
                <a:latin typeface="Calibri" pitchFamily="34" charset="0"/>
              </a:rPr>
              <a:t>Building synergy:</a:t>
            </a:r>
          </a:p>
          <a:p>
            <a:r>
              <a:rPr lang="en-US" sz="1400" dirty="0">
                <a:latin typeface="Calibri" pitchFamily="34" charset="0"/>
              </a:rPr>
              <a:t>___ </a:t>
            </a:r>
            <a:r>
              <a:rPr lang="en-US" sz="1200" dirty="0">
                <a:latin typeface="Calibri" pitchFamily="34" charset="0"/>
              </a:rPr>
              <a:t>Active teaching and learning among</a:t>
            </a:r>
          </a:p>
          <a:p>
            <a:r>
              <a:rPr lang="en-US" sz="1200" dirty="0">
                <a:latin typeface="Calibri" pitchFamily="34" charset="0"/>
              </a:rPr>
              <a:t>        group members</a:t>
            </a:r>
          </a:p>
        </p:txBody>
      </p:sp>
      <p:sp>
        <p:nvSpPr>
          <p:cNvPr id="3100" name="TextBox 39"/>
          <p:cNvSpPr txBox="1">
            <a:spLocks noChangeArrowheads="1"/>
          </p:cNvSpPr>
          <p:nvPr/>
        </p:nvSpPr>
        <p:spPr bwMode="auto">
          <a:xfrm>
            <a:off x="1524000" y="990600"/>
            <a:ext cx="2419350" cy="338138"/>
          </a:xfrm>
          <a:prstGeom prst="rect">
            <a:avLst/>
          </a:prstGeom>
          <a:noFill/>
          <a:ln w="9525">
            <a:noFill/>
            <a:miter lim="800000"/>
            <a:headEnd/>
            <a:tailEnd/>
          </a:ln>
        </p:spPr>
        <p:txBody>
          <a:bodyPr wrap="none">
            <a:spAutoFit/>
          </a:bodyPr>
          <a:lstStyle/>
          <a:p>
            <a:r>
              <a:rPr lang="en-US" sz="1600">
                <a:latin typeface="Calibri" pitchFamily="34" charset="0"/>
              </a:rPr>
              <a:t>A         B         C         D         F</a:t>
            </a:r>
          </a:p>
        </p:txBody>
      </p:sp>
      <p:sp>
        <p:nvSpPr>
          <p:cNvPr id="3101" name="TextBox 40"/>
          <p:cNvSpPr txBox="1">
            <a:spLocks noChangeArrowheads="1"/>
          </p:cNvSpPr>
          <p:nvPr/>
        </p:nvSpPr>
        <p:spPr bwMode="auto">
          <a:xfrm>
            <a:off x="1295400" y="1219200"/>
            <a:ext cx="742950" cy="276225"/>
          </a:xfrm>
          <a:prstGeom prst="rect">
            <a:avLst/>
          </a:prstGeom>
          <a:noFill/>
          <a:ln w="9525">
            <a:noFill/>
            <a:miter lim="800000"/>
            <a:headEnd/>
            <a:tailEnd/>
          </a:ln>
        </p:spPr>
        <p:txBody>
          <a:bodyPr wrap="none">
            <a:spAutoFit/>
          </a:bodyPr>
          <a:lstStyle/>
          <a:p>
            <a:r>
              <a:rPr lang="en-US" sz="1200">
                <a:latin typeface="Calibri" pitchFamily="34" charset="0"/>
              </a:rPr>
              <a:t>excellent</a:t>
            </a:r>
          </a:p>
        </p:txBody>
      </p:sp>
      <p:sp>
        <p:nvSpPr>
          <p:cNvPr id="3102" name="TextBox 41"/>
          <p:cNvSpPr txBox="1">
            <a:spLocks noChangeArrowheads="1"/>
          </p:cNvSpPr>
          <p:nvPr/>
        </p:nvSpPr>
        <p:spPr bwMode="auto">
          <a:xfrm>
            <a:off x="2455863" y="1219200"/>
            <a:ext cx="515937" cy="276225"/>
          </a:xfrm>
          <a:prstGeom prst="rect">
            <a:avLst/>
          </a:prstGeom>
          <a:noFill/>
          <a:ln w="9525">
            <a:noFill/>
            <a:miter lim="800000"/>
            <a:headEnd/>
            <a:tailEnd/>
          </a:ln>
        </p:spPr>
        <p:txBody>
          <a:bodyPr wrap="none">
            <a:spAutoFit/>
          </a:bodyPr>
          <a:lstStyle/>
          <a:p>
            <a:r>
              <a:rPr lang="en-US" sz="1200">
                <a:latin typeface="Calibri" pitchFamily="34" charset="0"/>
              </a:rPr>
              <a:t>so-so</a:t>
            </a:r>
          </a:p>
        </p:txBody>
      </p:sp>
      <p:sp>
        <p:nvSpPr>
          <p:cNvPr id="3103" name="TextBox 42"/>
          <p:cNvSpPr txBox="1">
            <a:spLocks noChangeArrowheads="1"/>
          </p:cNvSpPr>
          <p:nvPr/>
        </p:nvSpPr>
        <p:spPr bwMode="auto">
          <a:xfrm>
            <a:off x="3541713" y="1219200"/>
            <a:ext cx="496887" cy="276225"/>
          </a:xfrm>
          <a:prstGeom prst="rect">
            <a:avLst/>
          </a:prstGeom>
          <a:noFill/>
          <a:ln w="9525">
            <a:noFill/>
            <a:miter lim="800000"/>
            <a:headEnd/>
            <a:tailEnd/>
          </a:ln>
        </p:spPr>
        <p:txBody>
          <a:bodyPr wrap="none">
            <a:spAutoFit/>
          </a:bodyPr>
          <a:lstStyle/>
          <a:p>
            <a:r>
              <a:rPr lang="en-US" sz="1200">
                <a:latin typeface="Calibri" pitchFamily="34" charset="0"/>
              </a:rPr>
              <a:t>flunk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whom will I use these 10 tools?</a:t>
            </a:r>
          </a:p>
        </p:txBody>
      </p:sp>
      <p:sp>
        <p:nvSpPr>
          <p:cNvPr id="4" name="Slide Number Placeholder 3"/>
          <p:cNvSpPr>
            <a:spLocks noGrp="1"/>
          </p:cNvSpPr>
          <p:nvPr>
            <p:ph type="sldNum" sz="quarter" idx="15"/>
          </p:nvPr>
        </p:nvSpPr>
        <p:spPr/>
        <p:txBody>
          <a:bodyPr/>
          <a:lstStyle/>
          <a:p>
            <a:fld id="{460A324F-72D5-4F19-8007-EB2E8A20872F}" type="slidenum">
              <a:rPr lang="en-US" smtClean="0"/>
              <a:pPr/>
              <a:t>7</a:t>
            </a:fld>
            <a:endParaRPr lang="en-US" dirty="0"/>
          </a:p>
        </p:txBody>
      </p:sp>
      <p:pic>
        <p:nvPicPr>
          <p:cNvPr id="2050" name="Picture 2" descr="C:\Users\tjelliott\AppData\Local\Microsoft\Windows\Temporary Internet Files\Content.IE5\J7KXSKY8\MC900439257[1].jpg"/>
          <p:cNvPicPr>
            <a:picLocks noGrp="1" noChangeAspect="1" noChangeArrowheads="1"/>
          </p:cNvPicPr>
          <p:nvPr>
            <p:ph sz="quarter" idx="1"/>
          </p:nvPr>
        </p:nvPicPr>
        <p:blipFill>
          <a:blip r:embed="rId2" cstate="print"/>
          <a:srcRect/>
          <a:stretch>
            <a:fillRect/>
          </a:stretch>
        </p:blipFill>
        <p:spPr bwMode="auto">
          <a:xfrm>
            <a:off x="2133600" y="1295400"/>
            <a:ext cx="4873625" cy="5105400"/>
          </a:xfrm>
          <a:prstGeom prst="rect">
            <a:avLst/>
          </a:prstGeom>
          <a:noFill/>
        </p:spPr>
      </p:pic>
      <p:grpSp>
        <p:nvGrpSpPr>
          <p:cNvPr id="35" name="Group 34"/>
          <p:cNvGrpSpPr/>
          <p:nvPr/>
        </p:nvGrpSpPr>
        <p:grpSpPr>
          <a:xfrm>
            <a:off x="2665413" y="3276600"/>
            <a:ext cx="3962400" cy="2819400"/>
            <a:chOff x="2286000" y="3581400"/>
            <a:chExt cx="3962400" cy="2819400"/>
          </a:xfrm>
        </p:grpSpPr>
        <p:sp>
          <p:nvSpPr>
            <p:cNvPr id="2053" name="AutoShape 5"/>
            <p:cNvSpPr>
              <a:spLocks noChangeAspect="1" noChangeArrowheads="1" noTextEdit="1"/>
            </p:cNvSpPr>
            <p:nvPr/>
          </p:nvSpPr>
          <p:spPr bwMode="auto">
            <a:xfrm>
              <a:off x="2514600" y="3581400"/>
              <a:ext cx="3417888"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2514600" y="3581400"/>
              <a:ext cx="796925" cy="1004888"/>
            </a:xfrm>
            <a:custGeom>
              <a:avLst/>
              <a:gdLst/>
              <a:ahLst/>
              <a:cxnLst>
                <a:cxn ang="0">
                  <a:pos x="55" y="625"/>
                </a:cxn>
                <a:cxn ang="0">
                  <a:pos x="7" y="577"/>
                </a:cxn>
                <a:cxn ang="0">
                  <a:pos x="4" y="427"/>
                </a:cxn>
                <a:cxn ang="0">
                  <a:pos x="15" y="378"/>
                </a:cxn>
                <a:cxn ang="0">
                  <a:pos x="33" y="348"/>
                </a:cxn>
                <a:cxn ang="0">
                  <a:pos x="89" y="322"/>
                </a:cxn>
                <a:cxn ang="0">
                  <a:pos x="140" y="322"/>
                </a:cxn>
                <a:cxn ang="0">
                  <a:pos x="177" y="359"/>
                </a:cxn>
                <a:cxn ang="0">
                  <a:pos x="166" y="386"/>
                </a:cxn>
                <a:cxn ang="0">
                  <a:pos x="140" y="397"/>
                </a:cxn>
                <a:cxn ang="0">
                  <a:pos x="89" y="397"/>
                </a:cxn>
                <a:cxn ang="0">
                  <a:pos x="85" y="404"/>
                </a:cxn>
                <a:cxn ang="0">
                  <a:pos x="78" y="427"/>
                </a:cxn>
                <a:cxn ang="0">
                  <a:pos x="81" y="554"/>
                </a:cxn>
                <a:cxn ang="0">
                  <a:pos x="414" y="558"/>
                </a:cxn>
                <a:cxn ang="0">
                  <a:pos x="425" y="547"/>
                </a:cxn>
                <a:cxn ang="0">
                  <a:pos x="428" y="412"/>
                </a:cxn>
                <a:cxn ang="0">
                  <a:pos x="414" y="397"/>
                </a:cxn>
                <a:cxn ang="0">
                  <a:pos x="347" y="397"/>
                </a:cxn>
                <a:cxn ang="0">
                  <a:pos x="303" y="378"/>
                </a:cxn>
                <a:cxn ang="0">
                  <a:pos x="277" y="333"/>
                </a:cxn>
                <a:cxn ang="0">
                  <a:pos x="295" y="232"/>
                </a:cxn>
                <a:cxn ang="0">
                  <a:pos x="295" y="232"/>
                </a:cxn>
                <a:cxn ang="0">
                  <a:pos x="314" y="213"/>
                </a:cxn>
                <a:cxn ang="0">
                  <a:pos x="329" y="191"/>
                </a:cxn>
                <a:cxn ang="0">
                  <a:pos x="332" y="157"/>
                </a:cxn>
                <a:cxn ang="0">
                  <a:pos x="310" y="101"/>
                </a:cxn>
                <a:cxn ang="0">
                  <a:pos x="251" y="75"/>
                </a:cxn>
                <a:cxn ang="0">
                  <a:pos x="218" y="82"/>
                </a:cxn>
                <a:cxn ang="0">
                  <a:pos x="174" y="127"/>
                </a:cxn>
                <a:cxn ang="0">
                  <a:pos x="170" y="157"/>
                </a:cxn>
                <a:cxn ang="0">
                  <a:pos x="199" y="225"/>
                </a:cxn>
                <a:cxn ang="0">
                  <a:pos x="214" y="251"/>
                </a:cxn>
                <a:cxn ang="0">
                  <a:pos x="203" y="277"/>
                </a:cxn>
                <a:cxn ang="0">
                  <a:pos x="151" y="281"/>
                </a:cxn>
                <a:cxn ang="0">
                  <a:pos x="111" y="228"/>
                </a:cxn>
                <a:cxn ang="0">
                  <a:pos x="96" y="157"/>
                </a:cxn>
                <a:cxn ang="0">
                  <a:pos x="140" y="49"/>
                </a:cxn>
                <a:cxn ang="0">
                  <a:pos x="251" y="0"/>
                </a:cxn>
                <a:cxn ang="0">
                  <a:pos x="310" y="11"/>
                </a:cxn>
                <a:cxn ang="0">
                  <a:pos x="395" y="97"/>
                </a:cxn>
                <a:cxn ang="0">
                  <a:pos x="406" y="157"/>
                </a:cxn>
                <a:cxn ang="0">
                  <a:pos x="369" y="262"/>
                </a:cxn>
                <a:cxn ang="0">
                  <a:pos x="351" y="284"/>
                </a:cxn>
                <a:cxn ang="0">
                  <a:pos x="351" y="318"/>
                </a:cxn>
                <a:cxn ang="0">
                  <a:pos x="366" y="322"/>
                </a:cxn>
                <a:cxn ang="0">
                  <a:pos x="447" y="329"/>
                </a:cxn>
                <a:cxn ang="0">
                  <a:pos x="495" y="378"/>
                </a:cxn>
                <a:cxn ang="0">
                  <a:pos x="502" y="543"/>
                </a:cxn>
                <a:cxn ang="0">
                  <a:pos x="487" y="591"/>
                </a:cxn>
                <a:cxn ang="0">
                  <a:pos x="432" y="629"/>
                </a:cxn>
                <a:cxn ang="0">
                  <a:pos x="92" y="633"/>
                </a:cxn>
              </a:cxnLst>
              <a:rect l="0" t="0" r="r" b="b"/>
              <a:pathLst>
                <a:path w="502" h="633">
                  <a:moveTo>
                    <a:pt x="92" y="633"/>
                  </a:moveTo>
                  <a:lnTo>
                    <a:pt x="92" y="633"/>
                  </a:lnTo>
                  <a:lnTo>
                    <a:pt x="74" y="629"/>
                  </a:lnTo>
                  <a:lnTo>
                    <a:pt x="55" y="625"/>
                  </a:lnTo>
                  <a:lnTo>
                    <a:pt x="41" y="618"/>
                  </a:lnTo>
                  <a:lnTo>
                    <a:pt x="30" y="606"/>
                  </a:lnTo>
                  <a:lnTo>
                    <a:pt x="18" y="591"/>
                  </a:lnTo>
                  <a:lnTo>
                    <a:pt x="7" y="577"/>
                  </a:lnTo>
                  <a:lnTo>
                    <a:pt x="4" y="562"/>
                  </a:lnTo>
                  <a:lnTo>
                    <a:pt x="0" y="543"/>
                  </a:lnTo>
                  <a:lnTo>
                    <a:pt x="0" y="543"/>
                  </a:lnTo>
                  <a:lnTo>
                    <a:pt x="4" y="427"/>
                  </a:lnTo>
                  <a:lnTo>
                    <a:pt x="4" y="427"/>
                  </a:lnTo>
                  <a:lnTo>
                    <a:pt x="4" y="412"/>
                  </a:lnTo>
                  <a:lnTo>
                    <a:pt x="7" y="393"/>
                  </a:lnTo>
                  <a:lnTo>
                    <a:pt x="15" y="378"/>
                  </a:lnTo>
                  <a:lnTo>
                    <a:pt x="22" y="363"/>
                  </a:lnTo>
                  <a:lnTo>
                    <a:pt x="22" y="363"/>
                  </a:lnTo>
                  <a:lnTo>
                    <a:pt x="22" y="363"/>
                  </a:lnTo>
                  <a:lnTo>
                    <a:pt x="33" y="348"/>
                  </a:lnTo>
                  <a:lnTo>
                    <a:pt x="48" y="337"/>
                  </a:lnTo>
                  <a:lnTo>
                    <a:pt x="66" y="326"/>
                  </a:lnTo>
                  <a:lnTo>
                    <a:pt x="89" y="322"/>
                  </a:lnTo>
                  <a:lnTo>
                    <a:pt x="89" y="322"/>
                  </a:lnTo>
                  <a:lnTo>
                    <a:pt x="89" y="322"/>
                  </a:lnTo>
                  <a:lnTo>
                    <a:pt x="140" y="322"/>
                  </a:lnTo>
                  <a:lnTo>
                    <a:pt x="140" y="322"/>
                  </a:lnTo>
                  <a:lnTo>
                    <a:pt x="140" y="322"/>
                  </a:lnTo>
                  <a:lnTo>
                    <a:pt x="151" y="326"/>
                  </a:lnTo>
                  <a:lnTo>
                    <a:pt x="166" y="333"/>
                  </a:lnTo>
                  <a:lnTo>
                    <a:pt x="174" y="344"/>
                  </a:lnTo>
                  <a:lnTo>
                    <a:pt x="177" y="359"/>
                  </a:lnTo>
                  <a:lnTo>
                    <a:pt x="177" y="359"/>
                  </a:lnTo>
                  <a:lnTo>
                    <a:pt x="177" y="359"/>
                  </a:lnTo>
                  <a:lnTo>
                    <a:pt x="174" y="374"/>
                  </a:lnTo>
                  <a:lnTo>
                    <a:pt x="166" y="386"/>
                  </a:lnTo>
                  <a:lnTo>
                    <a:pt x="151" y="393"/>
                  </a:lnTo>
                  <a:lnTo>
                    <a:pt x="140" y="397"/>
                  </a:lnTo>
                  <a:lnTo>
                    <a:pt x="140" y="397"/>
                  </a:lnTo>
                  <a:lnTo>
                    <a:pt x="140" y="397"/>
                  </a:lnTo>
                  <a:lnTo>
                    <a:pt x="89" y="397"/>
                  </a:lnTo>
                  <a:lnTo>
                    <a:pt x="89" y="397"/>
                  </a:lnTo>
                  <a:lnTo>
                    <a:pt x="89" y="397"/>
                  </a:lnTo>
                  <a:lnTo>
                    <a:pt x="89" y="397"/>
                  </a:lnTo>
                  <a:lnTo>
                    <a:pt x="89" y="397"/>
                  </a:lnTo>
                  <a:lnTo>
                    <a:pt x="89" y="397"/>
                  </a:lnTo>
                  <a:lnTo>
                    <a:pt x="85" y="404"/>
                  </a:lnTo>
                  <a:lnTo>
                    <a:pt x="85" y="404"/>
                  </a:lnTo>
                  <a:lnTo>
                    <a:pt x="85" y="404"/>
                  </a:lnTo>
                  <a:lnTo>
                    <a:pt x="78" y="416"/>
                  </a:lnTo>
                  <a:lnTo>
                    <a:pt x="78" y="427"/>
                  </a:lnTo>
                  <a:lnTo>
                    <a:pt x="78" y="427"/>
                  </a:lnTo>
                  <a:lnTo>
                    <a:pt x="78" y="543"/>
                  </a:lnTo>
                  <a:lnTo>
                    <a:pt x="78" y="543"/>
                  </a:lnTo>
                  <a:lnTo>
                    <a:pt x="78" y="547"/>
                  </a:lnTo>
                  <a:lnTo>
                    <a:pt x="81" y="554"/>
                  </a:lnTo>
                  <a:lnTo>
                    <a:pt x="85" y="558"/>
                  </a:lnTo>
                  <a:lnTo>
                    <a:pt x="92" y="558"/>
                  </a:lnTo>
                  <a:lnTo>
                    <a:pt x="92" y="558"/>
                  </a:lnTo>
                  <a:lnTo>
                    <a:pt x="414" y="558"/>
                  </a:lnTo>
                  <a:lnTo>
                    <a:pt x="414" y="558"/>
                  </a:lnTo>
                  <a:lnTo>
                    <a:pt x="417" y="558"/>
                  </a:lnTo>
                  <a:lnTo>
                    <a:pt x="425" y="554"/>
                  </a:lnTo>
                  <a:lnTo>
                    <a:pt x="425" y="547"/>
                  </a:lnTo>
                  <a:lnTo>
                    <a:pt x="428" y="543"/>
                  </a:lnTo>
                  <a:lnTo>
                    <a:pt x="428" y="543"/>
                  </a:lnTo>
                  <a:lnTo>
                    <a:pt x="428" y="412"/>
                  </a:lnTo>
                  <a:lnTo>
                    <a:pt x="428" y="412"/>
                  </a:lnTo>
                  <a:lnTo>
                    <a:pt x="425" y="408"/>
                  </a:lnTo>
                  <a:lnTo>
                    <a:pt x="425" y="404"/>
                  </a:lnTo>
                  <a:lnTo>
                    <a:pt x="417" y="401"/>
                  </a:lnTo>
                  <a:lnTo>
                    <a:pt x="414" y="397"/>
                  </a:lnTo>
                  <a:lnTo>
                    <a:pt x="414" y="397"/>
                  </a:lnTo>
                  <a:lnTo>
                    <a:pt x="366" y="397"/>
                  </a:lnTo>
                  <a:lnTo>
                    <a:pt x="366" y="397"/>
                  </a:lnTo>
                  <a:lnTo>
                    <a:pt x="347" y="397"/>
                  </a:lnTo>
                  <a:lnTo>
                    <a:pt x="332" y="393"/>
                  </a:lnTo>
                  <a:lnTo>
                    <a:pt x="318" y="386"/>
                  </a:lnTo>
                  <a:lnTo>
                    <a:pt x="303" y="378"/>
                  </a:lnTo>
                  <a:lnTo>
                    <a:pt x="303" y="378"/>
                  </a:lnTo>
                  <a:lnTo>
                    <a:pt x="303" y="378"/>
                  </a:lnTo>
                  <a:lnTo>
                    <a:pt x="292" y="363"/>
                  </a:lnTo>
                  <a:lnTo>
                    <a:pt x="284" y="348"/>
                  </a:lnTo>
                  <a:lnTo>
                    <a:pt x="277" y="333"/>
                  </a:lnTo>
                  <a:lnTo>
                    <a:pt x="277" y="314"/>
                  </a:lnTo>
                  <a:lnTo>
                    <a:pt x="277" y="314"/>
                  </a:lnTo>
                  <a:lnTo>
                    <a:pt x="277" y="240"/>
                  </a:lnTo>
                  <a:lnTo>
                    <a:pt x="295" y="232"/>
                  </a:lnTo>
                  <a:lnTo>
                    <a:pt x="295" y="232"/>
                  </a:lnTo>
                  <a:lnTo>
                    <a:pt x="295" y="232"/>
                  </a:lnTo>
                  <a:lnTo>
                    <a:pt x="295" y="232"/>
                  </a:lnTo>
                  <a:lnTo>
                    <a:pt x="295" y="232"/>
                  </a:lnTo>
                  <a:lnTo>
                    <a:pt x="299" y="228"/>
                  </a:lnTo>
                  <a:lnTo>
                    <a:pt x="299" y="228"/>
                  </a:lnTo>
                  <a:lnTo>
                    <a:pt x="299" y="228"/>
                  </a:lnTo>
                  <a:lnTo>
                    <a:pt x="314" y="213"/>
                  </a:lnTo>
                  <a:lnTo>
                    <a:pt x="314" y="213"/>
                  </a:lnTo>
                  <a:lnTo>
                    <a:pt x="314" y="213"/>
                  </a:lnTo>
                  <a:lnTo>
                    <a:pt x="321" y="206"/>
                  </a:lnTo>
                  <a:lnTo>
                    <a:pt x="329" y="191"/>
                  </a:lnTo>
                  <a:lnTo>
                    <a:pt x="332" y="176"/>
                  </a:lnTo>
                  <a:lnTo>
                    <a:pt x="332" y="157"/>
                  </a:lnTo>
                  <a:lnTo>
                    <a:pt x="332" y="157"/>
                  </a:lnTo>
                  <a:lnTo>
                    <a:pt x="332" y="157"/>
                  </a:lnTo>
                  <a:lnTo>
                    <a:pt x="332" y="142"/>
                  </a:lnTo>
                  <a:lnTo>
                    <a:pt x="325" y="127"/>
                  </a:lnTo>
                  <a:lnTo>
                    <a:pt x="318" y="112"/>
                  </a:lnTo>
                  <a:lnTo>
                    <a:pt x="310" y="101"/>
                  </a:lnTo>
                  <a:lnTo>
                    <a:pt x="295" y="90"/>
                  </a:lnTo>
                  <a:lnTo>
                    <a:pt x="284" y="82"/>
                  </a:lnTo>
                  <a:lnTo>
                    <a:pt x="266" y="79"/>
                  </a:lnTo>
                  <a:lnTo>
                    <a:pt x="251" y="75"/>
                  </a:lnTo>
                  <a:lnTo>
                    <a:pt x="251" y="75"/>
                  </a:lnTo>
                  <a:lnTo>
                    <a:pt x="251" y="75"/>
                  </a:lnTo>
                  <a:lnTo>
                    <a:pt x="233" y="79"/>
                  </a:lnTo>
                  <a:lnTo>
                    <a:pt x="218" y="82"/>
                  </a:lnTo>
                  <a:lnTo>
                    <a:pt x="203" y="90"/>
                  </a:lnTo>
                  <a:lnTo>
                    <a:pt x="192" y="101"/>
                  </a:lnTo>
                  <a:lnTo>
                    <a:pt x="181" y="112"/>
                  </a:lnTo>
                  <a:lnTo>
                    <a:pt x="174" y="127"/>
                  </a:lnTo>
                  <a:lnTo>
                    <a:pt x="170" y="142"/>
                  </a:lnTo>
                  <a:lnTo>
                    <a:pt x="170" y="157"/>
                  </a:lnTo>
                  <a:lnTo>
                    <a:pt x="170" y="157"/>
                  </a:lnTo>
                  <a:lnTo>
                    <a:pt x="170" y="157"/>
                  </a:lnTo>
                  <a:lnTo>
                    <a:pt x="170" y="180"/>
                  </a:lnTo>
                  <a:lnTo>
                    <a:pt x="177" y="195"/>
                  </a:lnTo>
                  <a:lnTo>
                    <a:pt x="185" y="210"/>
                  </a:lnTo>
                  <a:lnTo>
                    <a:pt x="199" y="225"/>
                  </a:lnTo>
                  <a:lnTo>
                    <a:pt x="199" y="225"/>
                  </a:lnTo>
                  <a:lnTo>
                    <a:pt x="199" y="225"/>
                  </a:lnTo>
                  <a:lnTo>
                    <a:pt x="207" y="236"/>
                  </a:lnTo>
                  <a:lnTo>
                    <a:pt x="214" y="251"/>
                  </a:lnTo>
                  <a:lnTo>
                    <a:pt x="210" y="262"/>
                  </a:lnTo>
                  <a:lnTo>
                    <a:pt x="203" y="277"/>
                  </a:lnTo>
                  <a:lnTo>
                    <a:pt x="203" y="277"/>
                  </a:lnTo>
                  <a:lnTo>
                    <a:pt x="203" y="277"/>
                  </a:lnTo>
                  <a:lnTo>
                    <a:pt x="192" y="284"/>
                  </a:lnTo>
                  <a:lnTo>
                    <a:pt x="181" y="292"/>
                  </a:lnTo>
                  <a:lnTo>
                    <a:pt x="166" y="288"/>
                  </a:lnTo>
                  <a:lnTo>
                    <a:pt x="151" y="281"/>
                  </a:lnTo>
                  <a:lnTo>
                    <a:pt x="151" y="281"/>
                  </a:lnTo>
                  <a:lnTo>
                    <a:pt x="151" y="281"/>
                  </a:lnTo>
                  <a:lnTo>
                    <a:pt x="129" y="258"/>
                  </a:lnTo>
                  <a:lnTo>
                    <a:pt x="111" y="228"/>
                  </a:lnTo>
                  <a:lnTo>
                    <a:pt x="100" y="195"/>
                  </a:lnTo>
                  <a:lnTo>
                    <a:pt x="96" y="157"/>
                  </a:lnTo>
                  <a:lnTo>
                    <a:pt x="96" y="157"/>
                  </a:lnTo>
                  <a:lnTo>
                    <a:pt x="96" y="157"/>
                  </a:lnTo>
                  <a:lnTo>
                    <a:pt x="96" y="127"/>
                  </a:lnTo>
                  <a:lnTo>
                    <a:pt x="107" y="97"/>
                  </a:lnTo>
                  <a:lnTo>
                    <a:pt x="122" y="71"/>
                  </a:lnTo>
                  <a:lnTo>
                    <a:pt x="140" y="49"/>
                  </a:lnTo>
                  <a:lnTo>
                    <a:pt x="162" y="26"/>
                  </a:lnTo>
                  <a:lnTo>
                    <a:pt x="188" y="11"/>
                  </a:lnTo>
                  <a:lnTo>
                    <a:pt x="218" y="4"/>
                  </a:lnTo>
                  <a:lnTo>
                    <a:pt x="251" y="0"/>
                  </a:lnTo>
                  <a:lnTo>
                    <a:pt x="251" y="0"/>
                  </a:lnTo>
                  <a:lnTo>
                    <a:pt x="251" y="0"/>
                  </a:lnTo>
                  <a:lnTo>
                    <a:pt x="281" y="4"/>
                  </a:lnTo>
                  <a:lnTo>
                    <a:pt x="310" y="11"/>
                  </a:lnTo>
                  <a:lnTo>
                    <a:pt x="340" y="26"/>
                  </a:lnTo>
                  <a:lnTo>
                    <a:pt x="362" y="49"/>
                  </a:lnTo>
                  <a:lnTo>
                    <a:pt x="380" y="71"/>
                  </a:lnTo>
                  <a:lnTo>
                    <a:pt x="395" y="97"/>
                  </a:lnTo>
                  <a:lnTo>
                    <a:pt x="403" y="127"/>
                  </a:lnTo>
                  <a:lnTo>
                    <a:pt x="406" y="157"/>
                  </a:lnTo>
                  <a:lnTo>
                    <a:pt x="406" y="157"/>
                  </a:lnTo>
                  <a:lnTo>
                    <a:pt x="406" y="157"/>
                  </a:lnTo>
                  <a:lnTo>
                    <a:pt x="403" y="191"/>
                  </a:lnTo>
                  <a:lnTo>
                    <a:pt x="395" y="221"/>
                  </a:lnTo>
                  <a:lnTo>
                    <a:pt x="384" y="243"/>
                  </a:lnTo>
                  <a:lnTo>
                    <a:pt x="369" y="262"/>
                  </a:lnTo>
                  <a:lnTo>
                    <a:pt x="369" y="262"/>
                  </a:lnTo>
                  <a:lnTo>
                    <a:pt x="369" y="262"/>
                  </a:lnTo>
                  <a:lnTo>
                    <a:pt x="351" y="284"/>
                  </a:lnTo>
                  <a:lnTo>
                    <a:pt x="351" y="284"/>
                  </a:lnTo>
                  <a:lnTo>
                    <a:pt x="351" y="314"/>
                  </a:lnTo>
                  <a:lnTo>
                    <a:pt x="351" y="314"/>
                  </a:lnTo>
                  <a:lnTo>
                    <a:pt x="351" y="318"/>
                  </a:lnTo>
                  <a:lnTo>
                    <a:pt x="351" y="318"/>
                  </a:lnTo>
                  <a:lnTo>
                    <a:pt x="351" y="318"/>
                  </a:lnTo>
                  <a:lnTo>
                    <a:pt x="355" y="322"/>
                  </a:lnTo>
                  <a:lnTo>
                    <a:pt x="366" y="322"/>
                  </a:lnTo>
                  <a:lnTo>
                    <a:pt x="366" y="322"/>
                  </a:lnTo>
                  <a:lnTo>
                    <a:pt x="414" y="322"/>
                  </a:lnTo>
                  <a:lnTo>
                    <a:pt x="414" y="322"/>
                  </a:lnTo>
                  <a:lnTo>
                    <a:pt x="432" y="326"/>
                  </a:lnTo>
                  <a:lnTo>
                    <a:pt x="447" y="329"/>
                  </a:lnTo>
                  <a:lnTo>
                    <a:pt x="462" y="337"/>
                  </a:lnTo>
                  <a:lnTo>
                    <a:pt x="476" y="348"/>
                  </a:lnTo>
                  <a:lnTo>
                    <a:pt x="487" y="363"/>
                  </a:lnTo>
                  <a:lnTo>
                    <a:pt x="495" y="378"/>
                  </a:lnTo>
                  <a:lnTo>
                    <a:pt x="499" y="397"/>
                  </a:lnTo>
                  <a:lnTo>
                    <a:pt x="502" y="412"/>
                  </a:lnTo>
                  <a:lnTo>
                    <a:pt x="502" y="412"/>
                  </a:lnTo>
                  <a:lnTo>
                    <a:pt x="502" y="543"/>
                  </a:lnTo>
                  <a:lnTo>
                    <a:pt x="502" y="543"/>
                  </a:lnTo>
                  <a:lnTo>
                    <a:pt x="499" y="562"/>
                  </a:lnTo>
                  <a:lnTo>
                    <a:pt x="495" y="577"/>
                  </a:lnTo>
                  <a:lnTo>
                    <a:pt x="487" y="591"/>
                  </a:lnTo>
                  <a:lnTo>
                    <a:pt x="476" y="606"/>
                  </a:lnTo>
                  <a:lnTo>
                    <a:pt x="462" y="618"/>
                  </a:lnTo>
                  <a:lnTo>
                    <a:pt x="447" y="625"/>
                  </a:lnTo>
                  <a:lnTo>
                    <a:pt x="432" y="629"/>
                  </a:lnTo>
                  <a:lnTo>
                    <a:pt x="414" y="633"/>
                  </a:lnTo>
                  <a:lnTo>
                    <a:pt x="414" y="633"/>
                  </a:lnTo>
                  <a:lnTo>
                    <a:pt x="92" y="633"/>
                  </a:lnTo>
                  <a:lnTo>
                    <a:pt x="92"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6" name="Freeform 8"/>
            <p:cNvSpPr>
              <a:spLocks/>
            </p:cNvSpPr>
            <p:nvPr/>
          </p:nvSpPr>
          <p:spPr bwMode="auto">
            <a:xfrm>
              <a:off x="2520950" y="4938712"/>
              <a:ext cx="790575" cy="1004888"/>
            </a:xfrm>
            <a:custGeom>
              <a:avLst/>
              <a:gdLst/>
              <a:ahLst/>
              <a:cxnLst>
                <a:cxn ang="0">
                  <a:pos x="51" y="625"/>
                </a:cxn>
                <a:cxn ang="0">
                  <a:pos x="3" y="577"/>
                </a:cxn>
                <a:cxn ang="0">
                  <a:pos x="0" y="427"/>
                </a:cxn>
                <a:cxn ang="0">
                  <a:pos x="11" y="378"/>
                </a:cxn>
                <a:cxn ang="0">
                  <a:pos x="29" y="348"/>
                </a:cxn>
                <a:cxn ang="0">
                  <a:pos x="85" y="322"/>
                </a:cxn>
                <a:cxn ang="0">
                  <a:pos x="136" y="322"/>
                </a:cxn>
                <a:cxn ang="0">
                  <a:pos x="173" y="360"/>
                </a:cxn>
                <a:cxn ang="0">
                  <a:pos x="162" y="386"/>
                </a:cxn>
                <a:cxn ang="0">
                  <a:pos x="136" y="397"/>
                </a:cxn>
                <a:cxn ang="0">
                  <a:pos x="85" y="397"/>
                </a:cxn>
                <a:cxn ang="0">
                  <a:pos x="81" y="405"/>
                </a:cxn>
                <a:cxn ang="0">
                  <a:pos x="74" y="427"/>
                </a:cxn>
                <a:cxn ang="0">
                  <a:pos x="77" y="554"/>
                </a:cxn>
                <a:cxn ang="0">
                  <a:pos x="410" y="558"/>
                </a:cxn>
                <a:cxn ang="0">
                  <a:pos x="421" y="547"/>
                </a:cxn>
                <a:cxn ang="0">
                  <a:pos x="424" y="412"/>
                </a:cxn>
                <a:cxn ang="0">
                  <a:pos x="410" y="397"/>
                </a:cxn>
                <a:cxn ang="0">
                  <a:pos x="343" y="397"/>
                </a:cxn>
                <a:cxn ang="0">
                  <a:pos x="299" y="378"/>
                </a:cxn>
                <a:cxn ang="0">
                  <a:pos x="273" y="333"/>
                </a:cxn>
                <a:cxn ang="0">
                  <a:pos x="291" y="232"/>
                </a:cxn>
                <a:cxn ang="0">
                  <a:pos x="291" y="232"/>
                </a:cxn>
                <a:cxn ang="0">
                  <a:pos x="310" y="214"/>
                </a:cxn>
                <a:cxn ang="0">
                  <a:pos x="325" y="191"/>
                </a:cxn>
                <a:cxn ang="0">
                  <a:pos x="328" y="158"/>
                </a:cxn>
                <a:cxn ang="0">
                  <a:pos x="306" y="101"/>
                </a:cxn>
                <a:cxn ang="0">
                  <a:pos x="247" y="75"/>
                </a:cxn>
                <a:cxn ang="0">
                  <a:pos x="214" y="83"/>
                </a:cxn>
                <a:cxn ang="0">
                  <a:pos x="170" y="128"/>
                </a:cxn>
                <a:cxn ang="0">
                  <a:pos x="166" y="158"/>
                </a:cxn>
                <a:cxn ang="0">
                  <a:pos x="195" y="225"/>
                </a:cxn>
                <a:cxn ang="0">
                  <a:pos x="203" y="236"/>
                </a:cxn>
                <a:cxn ang="0">
                  <a:pos x="199" y="277"/>
                </a:cxn>
                <a:cxn ang="0">
                  <a:pos x="162" y="289"/>
                </a:cxn>
                <a:cxn ang="0">
                  <a:pos x="125" y="259"/>
                </a:cxn>
                <a:cxn ang="0">
                  <a:pos x="92" y="158"/>
                </a:cxn>
                <a:cxn ang="0">
                  <a:pos x="118" y="71"/>
                </a:cxn>
                <a:cxn ang="0">
                  <a:pos x="214" y="4"/>
                </a:cxn>
                <a:cxn ang="0">
                  <a:pos x="277" y="4"/>
                </a:cxn>
                <a:cxn ang="0">
                  <a:pos x="376" y="71"/>
                </a:cxn>
                <a:cxn ang="0">
                  <a:pos x="402" y="158"/>
                </a:cxn>
                <a:cxn ang="0">
                  <a:pos x="380" y="244"/>
                </a:cxn>
                <a:cxn ang="0">
                  <a:pos x="347" y="285"/>
                </a:cxn>
                <a:cxn ang="0">
                  <a:pos x="347" y="322"/>
                </a:cxn>
                <a:cxn ang="0">
                  <a:pos x="362" y="322"/>
                </a:cxn>
                <a:cxn ang="0">
                  <a:pos x="428" y="326"/>
                </a:cxn>
                <a:cxn ang="0">
                  <a:pos x="483" y="363"/>
                </a:cxn>
                <a:cxn ang="0">
                  <a:pos x="498" y="412"/>
                </a:cxn>
                <a:cxn ang="0">
                  <a:pos x="491" y="577"/>
                </a:cxn>
                <a:cxn ang="0">
                  <a:pos x="443" y="625"/>
                </a:cxn>
                <a:cxn ang="0">
                  <a:pos x="88" y="633"/>
                </a:cxn>
              </a:cxnLst>
              <a:rect l="0" t="0" r="r" b="b"/>
              <a:pathLst>
                <a:path w="498" h="633">
                  <a:moveTo>
                    <a:pt x="88" y="633"/>
                  </a:moveTo>
                  <a:lnTo>
                    <a:pt x="88" y="633"/>
                  </a:lnTo>
                  <a:lnTo>
                    <a:pt x="70" y="633"/>
                  </a:lnTo>
                  <a:lnTo>
                    <a:pt x="51" y="625"/>
                  </a:lnTo>
                  <a:lnTo>
                    <a:pt x="37" y="618"/>
                  </a:lnTo>
                  <a:lnTo>
                    <a:pt x="26" y="607"/>
                  </a:lnTo>
                  <a:lnTo>
                    <a:pt x="14" y="592"/>
                  </a:lnTo>
                  <a:lnTo>
                    <a:pt x="3" y="577"/>
                  </a:lnTo>
                  <a:lnTo>
                    <a:pt x="0" y="562"/>
                  </a:lnTo>
                  <a:lnTo>
                    <a:pt x="0" y="543"/>
                  </a:lnTo>
                  <a:lnTo>
                    <a:pt x="0" y="543"/>
                  </a:lnTo>
                  <a:lnTo>
                    <a:pt x="0" y="427"/>
                  </a:lnTo>
                  <a:lnTo>
                    <a:pt x="0" y="427"/>
                  </a:lnTo>
                  <a:lnTo>
                    <a:pt x="0" y="412"/>
                  </a:lnTo>
                  <a:lnTo>
                    <a:pt x="3" y="393"/>
                  </a:lnTo>
                  <a:lnTo>
                    <a:pt x="11" y="378"/>
                  </a:lnTo>
                  <a:lnTo>
                    <a:pt x="18" y="363"/>
                  </a:lnTo>
                  <a:lnTo>
                    <a:pt x="18" y="363"/>
                  </a:lnTo>
                  <a:lnTo>
                    <a:pt x="18" y="363"/>
                  </a:lnTo>
                  <a:lnTo>
                    <a:pt x="29" y="348"/>
                  </a:lnTo>
                  <a:lnTo>
                    <a:pt x="44" y="337"/>
                  </a:lnTo>
                  <a:lnTo>
                    <a:pt x="62" y="326"/>
                  </a:lnTo>
                  <a:lnTo>
                    <a:pt x="85" y="322"/>
                  </a:lnTo>
                  <a:lnTo>
                    <a:pt x="85" y="322"/>
                  </a:lnTo>
                  <a:lnTo>
                    <a:pt x="85" y="322"/>
                  </a:lnTo>
                  <a:lnTo>
                    <a:pt x="136" y="322"/>
                  </a:lnTo>
                  <a:lnTo>
                    <a:pt x="136" y="322"/>
                  </a:lnTo>
                  <a:lnTo>
                    <a:pt x="136" y="322"/>
                  </a:lnTo>
                  <a:lnTo>
                    <a:pt x="147" y="326"/>
                  </a:lnTo>
                  <a:lnTo>
                    <a:pt x="162" y="333"/>
                  </a:lnTo>
                  <a:lnTo>
                    <a:pt x="170" y="345"/>
                  </a:lnTo>
                  <a:lnTo>
                    <a:pt x="173" y="360"/>
                  </a:lnTo>
                  <a:lnTo>
                    <a:pt x="173" y="360"/>
                  </a:lnTo>
                  <a:lnTo>
                    <a:pt x="173" y="360"/>
                  </a:lnTo>
                  <a:lnTo>
                    <a:pt x="170" y="375"/>
                  </a:lnTo>
                  <a:lnTo>
                    <a:pt x="162" y="386"/>
                  </a:lnTo>
                  <a:lnTo>
                    <a:pt x="147" y="393"/>
                  </a:lnTo>
                  <a:lnTo>
                    <a:pt x="136" y="397"/>
                  </a:lnTo>
                  <a:lnTo>
                    <a:pt x="136" y="397"/>
                  </a:lnTo>
                  <a:lnTo>
                    <a:pt x="136" y="397"/>
                  </a:lnTo>
                  <a:lnTo>
                    <a:pt x="85" y="397"/>
                  </a:lnTo>
                  <a:lnTo>
                    <a:pt x="85" y="397"/>
                  </a:lnTo>
                  <a:lnTo>
                    <a:pt x="85" y="397"/>
                  </a:lnTo>
                  <a:lnTo>
                    <a:pt x="85" y="397"/>
                  </a:lnTo>
                  <a:lnTo>
                    <a:pt x="85" y="397"/>
                  </a:lnTo>
                  <a:lnTo>
                    <a:pt x="85" y="397"/>
                  </a:lnTo>
                  <a:lnTo>
                    <a:pt x="81" y="405"/>
                  </a:lnTo>
                  <a:lnTo>
                    <a:pt x="81" y="405"/>
                  </a:lnTo>
                  <a:lnTo>
                    <a:pt x="81" y="405"/>
                  </a:lnTo>
                  <a:lnTo>
                    <a:pt x="74" y="416"/>
                  </a:lnTo>
                  <a:lnTo>
                    <a:pt x="74" y="427"/>
                  </a:lnTo>
                  <a:lnTo>
                    <a:pt x="74" y="427"/>
                  </a:lnTo>
                  <a:lnTo>
                    <a:pt x="74" y="543"/>
                  </a:lnTo>
                  <a:lnTo>
                    <a:pt x="74" y="543"/>
                  </a:lnTo>
                  <a:lnTo>
                    <a:pt x="74" y="547"/>
                  </a:lnTo>
                  <a:lnTo>
                    <a:pt x="77" y="554"/>
                  </a:lnTo>
                  <a:lnTo>
                    <a:pt x="81" y="558"/>
                  </a:lnTo>
                  <a:lnTo>
                    <a:pt x="88" y="558"/>
                  </a:lnTo>
                  <a:lnTo>
                    <a:pt x="88" y="558"/>
                  </a:lnTo>
                  <a:lnTo>
                    <a:pt x="410" y="558"/>
                  </a:lnTo>
                  <a:lnTo>
                    <a:pt x="410" y="558"/>
                  </a:lnTo>
                  <a:lnTo>
                    <a:pt x="413" y="558"/>
                  </a:lnTo>
                  <a:lnTo>
                    <a:pt x="421" y="554"/>
                  </a:lnTo>
                  <a:lnTo>
                    <a:pt x="421" y="547"/>
                  </a:lnTo>
                  <a:lnTo>
                    <a:pt x="424" y="543"/>
                  </a:lnTo>
                  <a:lnTo>
                    <a:pt x="424" y="543"/>
                  </a:lnTo>
                  <a:lnTo>
                    <a:pt x="424" y="412"/>
                  </a:lnTo>
                  <a:lnTo>
                    <a:pt x="424" y="412"/>
                  </a:lnTo>
                  <a:lnTo>
                    <a:pt x="421" y="408"/>
                  </a:lnTo>
                  <a:lnTo>
                    <a:pt x="421" y="405"/>
                  </a:lnTo>
                  <a:lnTo>
                    <a:pt x="413" y="401"/>
                  </a:lnTo>
                  <a:lnTo>
                    <a:pt x="410" y="397"/>
                  </a:lnTo>
                  <a:lnTo>
                    <a:pt x="410" y="397"/>
                  </a:lnTo>
                  <a:lnTo>
                    <a:pt x="362" y="397"/>
                  </a:lnTo>
                  <a:lnTo>
                    <a:pt x="362" y="397"/>
                  </a:lnTo>
                  <a:lnTo>
                    <a:pt x="343" y="397"/>
                  </a:lnTo>
                  <a:lnTo>
                    <a:pt x="328" y="393"/>
                  </a:lnTo>
                  <a:lnTo>
                    <a:pt x="314" y="386"/>
                  </a:lnTo>
                  <a:lnTo>
                    <a:pt x="299" y="378"/>
                  </a:lnTo>
                  <a:lnTo>
                    <a:pt x="299" y="378"/>
                  </a:lnTo>
                  <a:lnTo>
                    <a:pt x="299" y="378"/>
                  </a:lnTo>
                  <a:lnTo>
                    <a:pt x="288" y="363"/>
                  </a:lnTo>
                  <a:lnTo>
                    <a:pt x="280" y="348"/>
                  </a:lnTo>
                  <a:lnTo>
                    <a:pt x="273" y="333"/>
                  </a:lnTo>
                  <a:lnTo>
                    <a:pt x="273" y="315"/>
                  </a:lnTo>
                  <a:lnTo>
                    <a:pt x="273" y="315"/>
                  </a:lnTo>
                  <a:lnTo>
                    <a:pt x="273" y="240"/>
                  </a:lnTo>
                  <a:lnTo>
                    <a:pt x="291" y="232"/>
                  </a:lnTo>
                  <a:lnTo>
                    <a:pt x="291" y="232"/>
                  </a:lnTo>
                  <a:lnTo>
                    <a:pt x="291" y="232"/>
                  </a:lnTo>
                  <a:lnTo>
                    <a:pt x="291" y="232"/>
                  </a:lnTo>
                  <a:lnTo>
                    <a:pt x="291" y="232"/>
                  </a:lnTo>
                  <a:lnTo>
                    <a:pt x="295" y="229"/>
                  </a:lnTo>
                  <a:lnTo>
                    <a:pt x="295" y="229"/>
                  </a:lnTo>
                  <a:lnTo>
                    <a:pt x="295" y="229"/>
                  </a:lnTo>
                  <a:lnTo>
                    <a:pt x="310" y="214"/>
                  </a:lnTo>
                  <a:lnTo>
                    <a:pt x="310" y="214"/>
                  </a:lnTo>
                  <a:lnTo>
                    <a:pt x="310" y="214"/>
                  </a:lnTo>
                  <a:lnTo>
                    <a:pt x="317" y="206"/>
                  </a:lnTo>
                  <a:lnTo>
                    <a:pt x="325" y="191"/>
                  </a:lnTo>
                  <a:lnTo>
                    <a:pt x="328" y="176"/>
                  </a:lnTo>
                  <a:lnTo>
                    <a:pt x="328" y="158"/>
                  </a:lnTo>
                  <a:lnTo>
                    <a:pt x="328" y="158"/>
                  </a:lnTo>
                  <a:lnTo>
                    <a:pt x="328" y="158"/>
                  </a:lnTo>
                  <a:lnTo>
                    <a:pt x="328" y="143"/>
                  </a:lnTo>
                  <a:lnTo>
                    <a:pt x="321" y="128"/>
                  </a:lnTo>
                  <a:lnTo>
                    <a:pt x="314" y="113"/>
                  </a:lnTo>
                  <a:lnTo>
                    <a:pt x="306" y="101"/>
                  </a:lnTo>
                  <a:lnTo>
                    <a:pt x="291" y="90"/>
                  </a:lnTo>
                  <a:lnTo>
                    <a:pt x="280" y="83"/>
                  </a:lnTo>
                  <a:lnTo>
                    <a:pt x="262" y="79"/>
                  </a:lnTo>
                  <a:lnTo>
                    <a:pt x="247" y="75"/>
                  </a:lnTo>
                  <a:lnTo>
                    <a:pt x="247" y="75"/>
                  </a:lnTo>
                  <a:lnTo>
                    <a:pt x="247" y="75"/>
                  </a:lnTo>
                  <a:lnTo>
                    <a:pt x="229" y="79"/>
                  </a:lnTo>
                  <a:lnTo>
                    <a:pt x="214" y="83"/>
                  </a:lnTo>
                  <a:lnTo>
                    <a:pt x="199" y="90"/>
                  </a:lnTo>
                  <a:lnTo>
                    <a:pt x="188" y="101"/>
                  </a:lnTo>
                  <a:lnTo>
                    <a:pt x="177" y="113"/>
                  </a:lnTo>
                  <a:lnTo>
                    <a:pt x="170" y="128"/>
                  </a:lnTo>
                  <a:lnTo>
                    <a:pt x="166" y="143"/>
                  </a:lnTo>
                  <a:lnTo>
                    <a:pt x="166" y="158"/>
                  </a:lnTo>
                  <a:lnTo>
                    <a:pt x="166" y="158"/>
                  </a:lnTo>
                  <a:lnTo>
                    <a:pt x="166" y="158"/>
                  </a:lnTo>
                  <a:lnTo>
                    <a:pt x="166" y="180"/>
                  </a:lnTo>
                  <a:lnTo>
                    <a:pt x="173" y="195"/>
                  </a:lnTo>
                  <a:lnTo>
                    <a:pt x="181" y="210"/>
                  </a:lnTo>
                  <a:lnTo>
                    <a:pt x="195" y="225"/>
                  </a:lnTo>
                  <a:lnTo>
                    <a:pt x="195" y="225"/>
                  </a:lnTo>
                  <a:lnTo>
                    <a:pt x="195" y="225"/>
                  </a:lnTo>
                  <a:lnTo>
                    <a:pt x="195" y="225"/>
                  </a:lnTo>
                  <a:lnTo>
                    <a:pt x="203" y="236"/>
                  </a:lnTo>
                  <a:lnTo>
                    <a:pt x="210" y="251"/>
                  </a:lnTo>
                  <a:lnTo>
                    <a:pt x="206" y="262"/>
                  </a:lnTo>
                  <a:lnTo>
                    <a:pt x="199" y="277"/>
                  </a:lnTo>
                  <a:lnTo>
                    <a:pt x="199" y="277"/>
                  </a:lnTo>
                  <a:lnTo>
                    <a:pt x="199" y="277"/>
                  </a:lnTo>
                  <a:lnTo>
                    <a:pt x="188" y="285"/>
                  </a:lnTo>
                  <a:lnTo>
                    <a:pt x="177" y="292"/>
                  </a:lnTo>
                  <a:lnTo>
                    <a:pt x="162" y="289"/>
                  </a:lnTo>
                  <a:lnTo>
                    <a:pt x="147" y="281"/>
                  </a:lnTo>
                  <a:lnTo>
                    <a:pt x="147" y="281"/>
                  </a:lnTo>
                  <a:lnTo>
                    <a:pt x="147" y="281"/>
                  </a:lnTo>
                  <a:lnTo>
                    <a:pt x="125" y="259"/>
                  </a:lnTo>
                  <a:lnTo>
                    <a:pt x="107" y="229"/>
                  </a:lnTo>
                  <a:lnTo>
                    <a:pt x="96" y="195"/>
                  </a:lnTo>
                  <a:lnTo>
                    <a:pt x="92" y="158"/>
                  </a:lnTo>
                  <a:lnTo>
                    <a:pt x="92" y="158"/>
                  </a:lnTo>
                  <a:lnTo>
                    <a:pt x="92" y="158"/>
                  </a:lnTo>
                  <a:lnTo>
                    <a:pt x="92" y="128"/>
                  </a:lnTo>
                  <a:lnTo>
                    <a:pt x="103" y="98"/>
                  </a:lnTo>
                  <a:lnTo>
                    <a:pt x="118" y="71"/>
                  </a:lnTo>
                  <a:lnTo>
                    <a:pt x="136" y="49"/>
                  </a:lnTo>
                  <a:lnTo>
                    <a:pt x="158" y="26"/>
                  </a:lnTo>
                  <a:lnTo>
                    <a:pt x="184" y="12"/>
                  </a:lnTo>
                  <a:lnTo>
                    <a:pt x="214" y="4"/>
                  </a:lnTo>
                  <a:lnTo>
                    <a:pt x="247" y="0"/>
                  </a:lnTo>
                  <a:lnTo>
                    <a:pt x="247" y="0"/>
                  </a:lnTo>
                  <a:lnTo>
                    <a:pt x="247" y="0"/>
                  </a:lnTo>
                  <a:lnTo>
                    <a:pt x="277" y="4"/>
                  </a:lnTo>
                  <a:lnTo>
                    <a:pt x="306" y="12"/>
                  </a:lnTo>
                  <a:lnTo>
                    <a:pt x="336" y="26"/>
                  </a:lnTo>
                  <a:lnTo>
                    <a:pt x="358" y="49"/>
                  </a:lnTo>
                  <a:lnTo>
                    <a:pt x="376" y="71"/>
                  </a:lnTo>
                  <a:lnTo>
                    <a:pt x="391" y="98"/>
                  </a:lnTo>
                  <a:lnTo>
                    <a:pt x="399" y="128"/>
                  </a:lnTo>
                  <a:lnTo>
                    <a:pt x="402" y="158"/>
                  </a:lnTo>
                  <a:lnTo>
                    <a:pt x="402" y="158"/>
                  </a:lnTo>
                  <a:lnTo>
                    <a:pt x="402" y="158"/>
                  </a:lnTo>
                  <a:lnTo>
                    <a:pt x="399" y="191"/>
                  </a:lnTo>
                  <a:lnTo>
                    <a:pt x="391" y="221"/>
                  </a:lnTo>
                  <a:lnTo>
                    <a:pt x="380" y="244"/>
                  </a:lnTo>
                  <a:lnTo>
                    <a:pt x="365" y="262"/>
                  </a:lnTo>
                  <a:lnTo>
                    <a:pt x="365" y="262"/>
                  </a:lnTo>
                  <a:lnTo>
                    <a:pt x="365" y="262"/>
                  </a:lnTo>
                  <a:lnTo>
                    <a:pt x="347" y="285"/>
                  </a:lnTo>
                  <a:lnTo>
                    <a:pt x="347" y="285"/>
                  </a:lnTo>
                  <a:lnTo>
                    <a:pt x="347" y="315"/>
                  </a:lnTo>
                  <a:lnTo>
                    <a:pt x="347" y="315"/>
                  </a:lnTo>
                  <a:lnTo>
                    <a:pt x="347" y="322"/>
                  </a:lnTo>
                  <a:lnTo>
                    <a:pt x="347" y="322"/>
                  </a:lnTo>
                  <a:lnTo>
                    <a:pt x="347" y="322"/>
                  </a:lnTo>
                  <a:lnTo>
                    <a:pt x="351" y="322"/>
                  </a:lnTo>
                  <a:lnTo>
                    <a:pt x="362" y="322"/>
                  </a:lnTo>
                  <a:lnTo>
                    <a:pt x="362" y="322"/>
                  </a:lnTo>
                  <a:lnTo>
                    <a:pt x="410" y="322"/>
                  </a:lnTo>
                  <a:lnTo>
                    <a:pt x="410" y="322"/>
                  </a:lnTo>
                  <a:lnTo>
                    <a:pt x="428" y="326"/>
                  </a:lnTo>
                  <a:lnTo>
                    <a:pt x="443" y="330"/>
                  </a:lnTo>
                  <a:lnTo>
                    <a:pt x="458" y="337"/>
                  </a:lnTo>
                  <a:lnTo>
                    <a:pt x="472" y="348"/>
                  </a:lnTo>
                  <a:lnTo>
                    <a:pt x="483" y="363"/>
                  </a:lnTo>
                  <a:lnTo>
                    <a:pt x="491" y="378"/>
                  </a:lnTo>
                  <a:lnTo>
                    <a:pt x="495" y="397"/>
                  </a:lnTo>
                  <a:lnTo>
                    <a:pt x="498" y="412"/>
                  </a:lnTo>
                  <a:lnTo>
                    <a:pt x="498" y="412"/>
                  </a:lnTo>
                  <a:lnTo>
                    <a:pt x="498" y="543"/>
                  </a:lnTo>
                  <a:lnTo>
                    <a:pt x="498" y="543"/>
                  </a:lnTo>
                  <a:lnTo>
                    <a:pt x="495" y="562"/>
                  </a:lnTo>
                  <a:lnTo>
                    <a:pt x="491" y="577"/>
                  </a:lnTo>
                  <a:lnTo>
                    <a:pt x="483" y="592"/>
                  </a:lnTo>
                  <a:lnTo>
                    <a:pt x="472" y="607"/>
                  </a:lnTo>
                  <a:lnTo>
                    <a:pt x="458" y="618"/>
                  </a:lnTo>
                  <a:lnTo>
                    <a:pt x="443" y="625"/>
                  </a:lnTo>
                  <a:lnTo>
                    <a:pt x="428" y="633"/>
                  </a:lnTo>
                  <a:lnTo>
                    <a:pt x="410" y="633"/>
                  </a:lnTo>
                  <a:lnTo>
                    <a:pt x="410" y="633"/>
                  </a:lnTo>
                  <a:lnTo>
                    <a:pt x="88" y="633"/>
                  </a:lnTo>
                  <a:lnTo>
                    <a:pt x="88"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5140325" y="3581400"/>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5227637" y="4953000"/>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60"/>
                </a:cxn>
                <a:cxn ang="0">
                  <a:pos x="163" y="386"/>
                </a:cxn>
                <a:cxn ang="0">
                  <a:pos x="137" y="397"/>
                </a:cxn>
                <a:cxn ang="0">
                  <a:pos x="89" y="397"/>
                </a:cxn>
                <a:cxn ang="0">
                  <a:pos x="82" y="405"/>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9"/>
                </a:cxn>
                <a:cxn ang="0">
                  <a:pos x="318" y="206"/>
                </a:cxn>
                <a:cxn ang="0">
                  <a:pos x="333" y="158"/>
                </a:cxn>
                <a:cxn ang="0">
                  <a:pos x="318" y="113"/>
                </a:cxn>
                <a:cxn ang="0">
                  <a:pos x="266" y="79"/>
                </a:cxn>
                <a:cxn ang="0">
                  <a:pos x="233" y="79"/>
                </a:cxn>
                <a:cxn ang="0">
                  <a:pos x="181" y="113"/>
                </a:cxn>
                <a:cxn ang="0">
                  <a:pos x="167" y="158"/>
                </a:cxn>
                <a:cxn ang="0">
                  <a:pos x="185" y="210"/>
                </a:cxn>
                <a:cxn ang="0">
                  <a:pos x="196" y="225"/>
                </a:cxn>
                <a:cxn ang="0">
                  <a:pos x="204" y="277"/>
                </a:cxn>
                <a:cxn ang="0">
                  <a:pos x="178" y="292"/>
                </a:cxn>
                <a:cxn ang="0">
                  <a:pos x="152" y="281"/>
                </a:cxn>
                <a:cxn ang="0">
                  <a:pos x="93" y="158"/>
                </a:cxn>
                <a:cxn ang="0">
                  <a:pos x="104" y="98"/>
                </a:cxn>
                <a:cxn ang="0">
                  <a:pos x="189" y="12"/>
                </a:cxn>
                <a:cxn ang="0">
                  <a:pos x="248" y="0"/>
                </a:cxn>
                <a:cxn ang="0">
                  <a:pos x="359" y="49"/>
                </a:cxn>
                <a:cxn ang="0">
                  <a:pos x="407" y="158"/>
                </a:cxn>
                <a:cxn ang="0">
                  <a:pos x="392" y="221"/>
                </a:cxn>
                <a:cxn ang="0">
                  <a:pos x="366" y="262"/>
                </a:cxn>
                <a:cxn ang="0">
                  <a:pos x="348" y="315"/>
                </a:cxn>
                <a:cxn ang="0">
                  <a:pos x="355" y="322"/>
                </a:cxn>
                <a:cxn ang="0">
                  <a:pos x="410" y="322"/>
                </a:cxn>
                <a:cxn ang="0">
                  <a:pos x="473" y="348"/>
                </a:cxn>
                <a:cxn ang="0">
                  <a:pos x="499" y="412"/>
                </a:cxn>
                <a:cxn ang="0">
                  <a:pos x="499" y="562"/>
                </a:cxn>
                <a:cxn ang="0">
                  <a:pos x="462" y="618"/>
                </a:cxn>
                <a:cxn ang="0">
                  <a:pos x="410" y="633"/>
                </a:cxn>
              </a:cxnLst>
              <a:rect l="0" t="0" r="r" b="b"/>
              <a:pathLst>
                <a:path w="499" h="633">
                  <a:moveTo>
                    <a:pt x="89" y="633"/>
                  </a:moveTo>
                  <a:lnTo>
                    <a:pt x="89" y="633"/>
                  </a:lnTo>
                  <a:lnTo>
                    <a:pt x="71" y="633"/>
                  </a:lnTo>
                  <a:lnTo>
                    <a:pt x="56" y="625"/>
                  </a:lnTo>
                  <a:lnTo>
                    <a:pt x="37" y="618"/>
                  </a:lnTo>
                  <a:lnTo>
                    <a:pt x="26" y="607"/>
                  </a:lnTo>
                  <a:lnTo>
                    <a:pt x="15" y="592"/>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5"/>
                  </a:lnTo>
                  <a:lnTo>
                    <a:pt x="174" y="360"/>
                  </a:lnTo>
                  <a:lnTo>
                    <a:pt x="174" y="360"/>
                  </a:lnTo>
                  <a:lnTo>
                    <a:pt x="174" y="360"/>
                  </a:lnTo>
                  <a:lnTo>
                    <a:pt x="170" y="375"/>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5"/>
                  </a:lnTo>
                  <a:lnTo>
                    <a:pt x="82" y="405"/>
                  </a:lnTo>
                  <a:lnTo>
                    <a:pt x="82" y="405"/>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5"/>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5"/>
                  </a:lnTo>
                  <a:lnTo>
                    <a:pt x="274" y="315"/>
                  </a:lnTo>
                  <a:lnTo>
                    <a:pt x="274" y="240"/>
                  </a:lnTo>
                  <a:lnTo>
                    <a:pt x="292" y="232"/>
                  </a:lnTo>
                  <a:lnTo>
                    <a:pt x="292" y="232"/>
                  </a:lnTo>
                  <a:lnTo>
                    <a:pt x="292" y="232"/>
                  </a:lnTo>
                  <a:lnTo>
                    <a:pt x="292" y="232"/>
                  </a:lnTo>
                  <a:lnTo>
                    <a:pt x="292" y="232"/>
                  </a:lnTo>
                  <a:lnTo>
                    <a:pt x="292" y="232"/>
                  </a:lnTo>
                  <a:lnTo>
                    <a:pt x="296" y="229"/>
                  </a:lnTo>
                  <a:lnTo>
                    <a:pt x="296" y="229"/>
                  </a:lnTo>
                  <a:lnTo>
                    <a:pt x="296" y="229"/>
                  </a:lnTo>
                  <a:lnTo>
                    <a:pt x="311" y="214"/>
                  </a:lnTo>
                  <a:lnTo>
                    <a:pt x="311" y="214"/>
                  </a:lnTo>
                  <a:lnTo>
                    <a:pt x="311" y="214"/>
                  </a:lnTo>
                  <a:lnTo>
                    <a:pt x="318" y="206"/>
                  </a:lnTo>
                  <a:lnTo>
                    <a:pt x="325" y="191"/>
                  </a:lnTo>
                  <a:lnTo>
                    <a:pt x="329" y="176"/>
                  </a:lnTo>
                  <a:lnTo>
                    <a:pt x="333" y="158"/>
                  </a:lnTo>
                  <a:lnTo>
                    <a:pt x="333" y="158"/>
                  </a:lnTo>
                  <a:lnTo>
                    <a:pt x="333" y="158"/>
                  </a:lnTo>
                  <a:lnTo>
                    <a:pt x="329" y="143"/>
                  </a:lnTo>
                  <a:lnTo>
                    <a:pt x="325" y="128"/>
                  </a:lnTo>
                  <a:lnTo>
                    <a:pt x="318" y="113"/>
                  </a:lnTo>
                  <a:lnTo>
                    <a:pt x="307" y="101"/>
                  </a:lnTo>
                  <a:lnTo>
                    <a:pt x="296" y="90"/>
                  </a:lnTo>
                  <a:lnTo>
                    <a:pt x="281" y="83"/>
                  </a:lnTo>
                  <a:lnTo>
                    <a:pt x="266" y="79"/>
                  </a:lnTo>
                  <a:lnTo>
                    <a:pt x="248" y="75"/>
                  </a:lnTo>
                  <a:lnTo>
                    <a:pt x="248" y="75"/>
                  </a:lnTo>
                  <a:lnTo>
                    <a:pt x="248" y="75"/>
                  </a:lnTo>
                  <a:lnTo>
                    <a:pt x="233" y="79"/>
                  </a:lnTo>
                  <a:lnTo>
                    <a:pt x="218" y="83"/>
                  </a:lnTo>
                  <a:lnTo>
                    <a:pt x="204" y="90"/>
                  </a:lnTo>
                  <a:lnTo>
                    <a:pt x="189" y="101"/>
                  </a:lnTo>
                  <a:lnTo>
                    <a:pt x="181" y="113"/>
                  </a:lnTo>
                  <a:lnTo>
                    <a:pt x="174" y="128"/>
                  </a:lnTo>
                  <a:lnTo>
                    <a:pt x="167" y="143"/>
                  </a:lnTo>
                  <a:lnTo>
                    <a:pt x="167" y="158"/>
                  </a:lnTo>
                  <a:lnTo>
                    <a:pt x="167" y="158"/>
                  </a:lnTo>
                  <a:lnTo>
                    <a:pt x="167" y="158"/>
                  </a:lnTo>
                  <a:lnTo>
                    <a:pt x="167" y="180"/>
                  </a:lnTo>
                  <a:lnTo>
                    <a:pt x="174" y="195"/>
                  </a:lnTo>
                  <a:lnTo>
                    <a:pt x="185" y="210"/>
                  </a:lnTo>
                  <a:lnTo>
                    <a:pt x="196" y="225"/>
                  </a:lnTo>
                  <a:lnTo>
                    <a:pt x="196" y="225"/>
                  </a:lnTo>
                  <a:lnTo>
                    <a:pt x="196" y="225"/>
                  </a:lnTo>
                  <a:lnTo>
                    <a:pt x="196" y="225"/>
                  </a:lnTo>
                  <a:lnTo>
                    <a:pt x="207" y="236"/>
                  </a:lnTo>
                  <a:lnTo>
                    <a:pt x="211" y="251"/>
                  </a:lnTo>
                  <a:lnTo>
                    <a:pt x="211" y="262"/>
                  </a:lnTo>
                  <a:lnTo>
                    <a:pt x="204" y="277"/>
                  </a:lnTo>
                  <a:lnTo>
                    <a:pt x="204" y="277"/>
                  </a:lnTo>
                  <a:lnTo>
                    <a:pt x="204" y="277"/>
                  </a:lnTo>
                  <a:lnTo>
                    <a:pt x="192" y="285"/>
                  </a:lnTo>
                  <a:lnTo>
                    <a:pt x="178" y="292"/>
                  </a:lnTo>
                  <a:lnTo>
                    <a:pt x="163" y="289"/>
                  </a:lnTo>
                  <a:lnTo>
                    <a:pt x="152" y="281"/>
                  </a:lnTo>
                  <a:lnTo>
                    <a:pt x="152" y="281"/>
                  </a:lnTo>
                  <a:lnTo>
                    <a:pt x="152" y="281"/>
                  </a:lnTo>
                  <a:lnTo>
                    <a:pt x="126" y="259"/>
                  </a:lnTo>
                  <a:lnTo>
                    <a:pt x="108" y="229"/>
                  </a:lnTo>
                  <a:lnTo>
                    <a:pt x="96" y="195"/>
                  </a:lnTo>
                  <a:lnTo>
                    <a:pt x="93" y="158"/>
                  </a:lnTo>
                  <a:lnTo>
                    <a:pt x="93" y="158"/>
                  </a:lnTo>
                  <a:lnTo>
                    <a:pt x="93" y="158"/>
                  </a:lnTo>
                  <a:lnTo>
                    <a:pt x="96" y="128"/>
                  </a:lnTo>
                  <a:lnTo>
                    <a:pt x="104" y="98"/>
                  </a:lnTo>
                  <a:lnTo>
                    <a:pt x="119" y="71"/>
                  </a:lnTo>
                  <a:lnTo>
                    <a:pt x="137" y="49"/>
                  </a:lnTo>
                  <a:lnTo>
                    <a:pt x="163" y="26"/>
                  </a:lnTo>
                  <a:lnTo>
                    <a:pt x="189" y="12"/>
                  </a:lnTo>
                  <a:lnTo>
                    <a:pt x="218" y="4"/>
                  </a:lnTo>
                  <a:lnTo>
                    <a:pt x="248" y="0"/>
                  </a:lnTo>
                  <a:lnTo>
                    <a:pt x="248" y="0"/>
                  </a:lnTo>
                  <a:lnTo>
                    <a:pt x="248" y="0"/>
                  </a:lnTo>
                  <a:lnTo>
                    <a:pt x="281" y="4"/>
                  </a:lnTo>
                  <a:lnTo>
                    <a:pt x="311" y="12"/>
                  </a:lnTo>
                  <a:lnTo>
                    <a:pt x="336" y="26"/>
                  </a:lnTo>
                  <a:lnTo>
                    <a:pt x="359" y="49"/>
                  </a:lnTo>
                  <a:lnTo>
                    <a:pt x="377" y="71"/>
                  </a:lnTo>
                  <a:lnTo>
                    <a:pt x="392" y="98"/>
                  </a:lnTo>
                  <a:lnTo>
                    <a:pt x="403" y="128"/>
                  </a:lnTo>
                  <a:lnTo>
                    <a:pt x="407" y="158"/>
                  </a:lnTo>
                  <a:lnTo>
                    <a:pt x="407" y="158"/>
                  </a:lnTo>
                  <a:lnTo>
                    <a:pt x="407" y="158"/>
                  </a:lnTo>
                  <a:lnTo>
                    <a:pt x="403" y="191"/>
                  </a:lnTo>
                  <a:lnTo>
                    <a:pt x="392" y="221"/>
                  </a:lnTo>
                  <a:lnTo>
                    <a:pt x="381" y="244"/>
                  </a:lnTo>
                  <a:lnTo>
                    <a:pt x="366" y="262"/>
                  </a:lnTo>
                  <a:lnTo>
                    <a:pt x="366" y="262"/>
                  </a:lnTo>
                  <a:lnTo>
                    <a:pt x="366" y="262"/>
                  </a:lnTo>
                  <a:lnTo>
                    <a:pt x="348" y="285"/>
                  </a:lnTo>
                  <a:lnTo>
                    <a:pt x="348" y="285"/>
                  </a:lnTo>
                  <a:lnTo>
                    <a:pt x="348" y="315"/>
                  </a:lnTo>
                  <a:lnTo>
                    <a:pt x="348" y="315"/>
                  </a:lnTo>
                  <a:lnTo>
                    <a:pt x="351" y="322"/>
                  </a:lnTo>
                  <a:lnTo>
                    <a:pt x="351" y="322"/>
                  </a:lnTo>
                  <a:lnTo>
                    <a:pt x="351" y="322"/>
                  </a:lnTo>
                  <a:lnTo>
                    <a:pt x="355" y="322"/>
                  </a:lnTo>
                  <a:lnTo>
                    <a:pt x="362" y="322"/>
                  </a:lnTo>
                  <a:lnTo>
                    <a:pt x="362" y="322"/>
                  </a:lnTo>
                  <a:lnTo>
                    <a:pt x="410" y="322"/>
                  </a:lnTo>
                  <a:lnTo>
                    <a:pt x="410" y="322"/>
                  </a:lnTo>
                  <a:lnTo>
                    <a:pt x="429" y="326"/>
                  </a:lnTo>
                  <a:lnTo>
                    <a:pt x="444" y="330"/>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2"/>
                  </a:lnTo>
                  <a:lnTo>
                    <a:pt x="473" y="607"/>
                  </a:lnTo>
                  <a:lnTo>
                    <a:pt x="462" y="618"/>
                  </a:lnTo>
                  <a:lnTo>
                    <a:pt x="444" y="625"/>
                  </a:lnTo>
                  <a:lnTo>
                    <a:pt x="429" y="633"/>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noEditPoints="1"/>
            </p:cNvSpPr>
            <p:nvPr/>
          </p:nvSpPr>
          <p:spPr bwMode="auto">
            <a:xfrm>
              <a:off x="3757613" y="4127500"/>
              <a:ext cx="931863" cy="950913"/>
            </a:xfrm>
            <a:custGeom>
              <a:avLst/>
              <a:gdLst/>
              <a:ahLst/>
              <a:cxnLst>
                <a:cxn ang="0">
                  <a:pos x="0" y="300"/>
                </a:cxn>
                <a:cxn ang="0">
                  <a:pos x="7" y="240"/>
                </a:cxn>
                <a:cxn ang="0">
                  <a:pos x="22" y="184"/>
                </a:cxn>
                <a:cxn ang="0">
                  <a:pos x="52" y="131"/>
                </a:cxn>
                <a:cxn ang="0">
                  <a:pos x="85" y="90"/>
                </a:cxn>
                <a:cxn ang="0">
                  <a:pos x="129" y="53"/>
                </a:cxn>
                <a:cxn ang="0">
                  <a:pos x="181" y="27"/>
                </a:cxn>
                <a:cxn ang="0">
                  <a:pos x="236" y="8"/>
                </a:cxn>
                <a:cxn ang="0">
                  <a:pos x="295" y="0"/>
                </a:cxn>
                <a:cxn ang="0">
                  <a:pos x="295" y="0"/>
                </a:cxn>
                <a:cxn ang="0">
                  <a:pos x="354" y="8"/>
                </a:cxn>
                <a:cxn ang="0">
                  <a:pos x="410" y="27"/>
                </a:cxn>
                <a:cxn ang="0">
                  <a:pos x="458" y="53"/>
                </a:cxn>
                <a:cxn ang="0">
                  <a:pos x="502" y="90"/>
                </a:cxn>
                <a:cxn ang="0">
                  <a:pos x="539" y="131"/>
                </a:cxn>
                <a:cxn ang="0">
                  <a:pos x="565" y="184"/>
                </a:cxn>
                <a:cxn ang="0">
                  <a:pos x="583" y="240"/>
                </a:cxn>
                <a:cxn ang="0">
                  <a:pos x="587" y="300"/>
                </a:cxn>
                <a:cxn ang="0">
                  <a:pos x="587" y="300"/>
                </a:cxn>
                <a:cxn ang="0">
                  <a:pos x="583" y="360"/>
                </a:cxn>
                <a:cxn ang="0">
                  <a:pos x="565" y="416"/>
                </a:cxn>
                <a:cxn ang="0">
                  <a:pos x="539" y="468"/>
                </a:cxn>
                <a:cxn ang="0">
                  <a:pos x="502" y="510"/>
                </a:cxn>
                <a:cxn ang="0">
                  <a:pos x="458" y="547"/>
                </a:cxn>
                <a:cxn ang="0">
                  <a:pos x="410" y="573"/>
                </a:cxn>
                <a:cxn ang="0">
                  <a:pos x="354" y="592"/>
                </a:cxn>
                <a:cxn ang="0">
                  <a:pos x="295" y="599"/>
                </a:cxn>
                <a:cxn ang="0">
                  <a:pos x="295" y="599"/>
                </a:cxn>
                <a:cxn ang="0">
                  <a:pos x="236" y="592"/>
                </a:cxn>
                <a:cxn ang="0">
                  <a:pos x="181" y="573"/>
                </a:cxn>
                <a:cxn ang="0">
                  <a:pos x="129" y="547"/>
                </a:cxn>
                <a:cxn ang="0">
                  <a:pos x="85" y="510"/>
                </a:cxn>
                <a:cxn ang="0">
                  <a:pos x="52" y="468"/>
                </a:cxn>
                <a:cxn ang="0">
                  <a:pos x="22" y="416"/>
                </a:cxn>
                <a:cxn ang="0">
                  <a:pos x="7" y="360"/>
                </a:cxn>
                <a:cxn ang="0">
                  <a:pos x="0" y="300"/>
                </a:cxn>
                <a:cxn ang="0">
                  <a:pos x="74" y="300"/>
                </a:cxn>
                <a:cxn ang="0">
                  <a:pos x="74" y="322"/>
                </a:cxn>
                <a:cxn ang="0">
                  <a:pos x="92" y="386"/>
                </a:cxn>
                <a:cxn ang="0">
                  <a:pos x="140" y="457"/>
                </a:cxn>
                <a:cxn ang="0">
                  <a:pos x="210" y="506"/>
                </a:cxn>
                <a:cxn ang="0">
                  <a:pos x="273" y="521"/>
                </a:cxn>
                <a:cxn ang="0">
                  <a:pos x="295" y="525"/>
                </a:cxn>
                <a:cxn ang="0">
                  <a:pos x="317" y="521"/>
                </a:cxn>
                <a:cxn ang="0">
                  <a:pos x="380" y="506"/>
                </a:cxn>
                <a:cxn ang="0">
                  <a:pos x="450" y="457"/>
                </a:cxn>
                <a:cxn ang="0">
                  <a:pos x="498" y="386"/>
                </a:cxn>
                <a:cxn ang="0">
                  <a:pos x="513" y="322"/>
                </a:cxn>
                <a:cxn ang="0">
                  <a:pos x="513" y="300"/>
                </a:cxn>
                <a:cxn ang="0">
                  <a:pos x="513" y="277"/>
                </a:cxn>
                <a:cxn ang="0">
                  <a:pos x="498" y="214"/>
                </a:cxn>
                <a:cxn ang="0">
                  <a:pos x="450" y="143"/>
                </a:cxn>
                <a:cxn ang="0">
                  <a:pos x="380" y="94"/>
                </a:cxn>
                <a:cxn ang="0">
                  <a:pos x="317" y="79"/>
                </a:cxn>
                <a:cxn ang="0">
                  <a:pos x="295" y="75"/>
                </a:cxn>
                <a:cxn ang="0">
                  <a:pos x="273" y="79"/>
                </a:cxn>
                <a:cxn ang="0">
                  <a:pos x="210" y="94"/>
                </a:cxn>
                <a:cxn ang="0">
                  <a:pos x="140" y="143"/>
                </a:cxn>
                <a:cxn ang="0">
                  <a:pos x="92" y="214"/>
                </a:cxn>
                <a:cxn ang="0">
                  <a:pos x="74" y="277"/>
                </a:cxn>
                <a:cxn ang="0">
                  <a:pos x="74" y="300"/>
                </a:cxn>
              </a:cxnLst>
              <a:rect l="0" t="0" r="r" b="b"/>
              <a:pathLst>
                <a:path w="587" h="599">
                  <a:moveTo>
                    <a:pt x="0" y="300"/>
                  </a:moveTo>
                  <a:lnTo>
                    <a:pt x="0" y="300"/>
                  </a:lnTo>
                  <a:lnTo>
                    <a:pt x="4" y="270"/>
                  </a:lnTo>
                  <a:lnTo>
                    <a:pt x="7" y="240"/>
                  </a:lnTo>
                  <a:lnTo>
                    <a:pt x="15" y="210"/>
                  </a:lnTo>
                  <a:lnTo>
                    <a:pt x="22" y="184"/>
                  </a:lnTo>
                  <a:lnTo>
                    <a:pt x="37" y="158"/>
                  </a:lnTo>
                  <a:lnTo>
                    <a:pt x="52" y="131"/>
                  </a:lnTo>
                  <a:lnTo>
                    <a:pt x="66" y="109"/>
                  </a:lnTo>
                  <a:lnTo>
                    <a:pt x="85" y="90"/>
                  </a:lnTo>
                  <a:lnTo>
                    <a:pt x="107" y="72"/>
                  </a:lnTo>
                  <a:lnTo>
                    <a:pt x="129" y="53"/>
                  </a:lnTo>
                  <a:lnTo>
                    <a:pt x="155" y="38"/>
                  </a:lnTo>
                  <a:lnTo>
                    <a:pt x="181" y="27"/>
                  </a:lnTo>
                  <a:lnTo>
                    <a:pt x="207" y="15"/>
                  </a:lnTo>
                  <a:lnTo>
                    <a:pt x="236" y="8"/>
                  </a:lnTo>
                  <a:lnTo>
                    <a:pt x="266" y="4"/>
                  </a:lnTo>
                  <a:lnTo>
                    <a:pt x="295" y="0"/>
                  </a:lnTo>
                  <a:lnTo>
                    <a:pt x="295" y="0"/>
                  </a:lnTo>
                  <a:lnTo>
                    <a:pt x="295" y="0"/>
                  </a:lnTo>
                  <a:lnTo>
                    <a:pt x="325" y="4"/>
                  </a:lnTo>
                  <a:lnTo>
                    <a:pt x="354" y="8"/>
                  </a:lnTo>
                  <a:lnTo>
                    <a:pt x="380" y="15"/>
                  </a:lnTo>
                  <a:lnTo>
                    <a:pt x="410" y="27"/>
                  </a:lnTo>
                  <a:lnTo>
                    <a:pt x="436" y="38"/>
                  </a:lnTo>
                  <a:lnTo>
                    <a:pt x="458" y="53"/>
                  </a:lnTo>
                  <a:lnTo>
                    <a:pt x="480" y="72"/>
                  </a:lnTo>
                  <a:lnTo>
                    <a:pt x="502" y="90"/>
                  </a:lnTo>
                  <a:lnTo>
                    <a:pt x="521" y="109"/>
                  </a:lnTo>
                  <a:lnTo>
                    <a:pt x="539" y="131"/>
                  </a:lnTo>
                  <a:lnTo>
                    <a:pt x="554" y="158"/>
                  </a:lnTo>
                  <a:lnTo>
                    <a:pt x="565" y="184"/>
                  </a:lnTo>
                  <a:lnTo>
                    <a:pt x="576" y="210"/>
                  </a:lnTo>
                  <a:lnTo>
                    <a:pt x="583" y="240"/>
                  </a:lnTo>
                  <a:lnTo>
                    <a:pt x="587" y="270"/>
                  </a:lnTo>
                  <a:lnTo>
                    <a:pt x="587" y="300"/>
                  </a:lnTo>
                  <a:lnTo>
                    <a:pt x="587" y="300"/>
                  </a:lnTo>
                  <a:lnTo>
                    <a:pt x="587" y="300"/>
                  </a:lnTo>
                  <a:lnTo>
                    <a:pt x="587" y="330"/>
                  </a:lnTo>
                  <a:lnTo>
                    <a:pt x="583" y="360"/>
                  </a:lnTo>
                  <a:lnTo>
                    <a:pt x="576" y="390"/>
                  </a:lnTo>
                  <a:lnTo>
                    <a:pt x="565" y="416"/>
                  </a:lnTo>
                  <a:lnTo>
                    <a:pt x="554" y="442"/>
                  </a:lnTo>
                  <a:lnTo>
                    <a:pt x="539" y="468"/>
                  </a:lnTo>
                  <a:lnTo>
                    <a:pt x="521" y="491"/>
                  </a:lnTo>
                  <a:lnTo>
                    <a:pt x="502" y="510"/>
                  </a:lnTo>
                  <a:lnTo>
                    <a:pt x="480" y="528"/>
                  </a:lnTo>
                  <a:lnTo>
                    <a:pt x="458" y="547"/>
                  </a:lnTo>
                  <a:lnTo>
                    <a:pt x="436" y="562"/>
                  </a:lnTo>
                  <a:lnTo>
                    <a:pt x="410" y="573"/>
                  </a:lnTo>
                  <a:lnTo>
                    <a:pt x="380" y="584"/>
                  </a:lnTo>
                  <a:lnTo>
                    <a:pt x="354" y="592"/>
                  </a:lnTo>
                  <a:lnTo>
                    <a:pt x="325" y="596"/>
                  </a:lnTo>
                  <a:lnTo>
                    <a:pt x="295" y="599"/>
                  </a:lnTo>
                  <a:lnTo>
                    <a:pt x="295" y="599"/>
                  </a:lnTo>
                  <a:lnTo>
                    <a:pt x="295" y="599"/>
                  </a:lnTo>
                  <a:lnTo>
                    <a:pt x="266" y="596"/>
                  </a:lnTo>
                  <a:lnTo>
                    <a:pt x="236" y="592"/>
                  </a:lnTo>
                  <a:lnTo>
                    <a:pt x="207" y="584"/>
                  </a:lnTo>
                  <a:lnTo>
                    <a:pt x="181" y="573"/>
                  </a:lnTo>
                  <a:lnTo>
                    <a:pt x="155" y="562"/>
                  </a:lnTo>
                  <a:lnTo>
                    <a:pt x="129" y="547"/>
                  </a:lnTo>
                  <a:lnTo>
                    <a:pt x="107" y="528"/>
                  </a:lnTo>
                  <a:lnTo>
                    <a:pt x="85" y="510"/>
                  </a:lnTo>
                  <a:lnTo>
                    <a:pt x="66" y="491"/>
                  </a:lnTo>
                  <a:lnTo>
                    <a:pt x="52" y="468"/>
                  </a:lnTo>
                  <a:lnTo>
                    <a:pt x="37" y="442"/>
                  </a:lnTo>
                  <a:lnTo>
                    <a:pt x="22" y="416"/>
                  </a:lnTo>
                  <a:lnTo>
                    <a:pt x="15" y="390"/>
                  </a:lnTo>
                  <a:lnTo>
                    <a:pt x="7" y="360"/>
                  </a:lnTo>
                  <a:lnTo>
                    <a:pt x="4" y="330"/>
                  </a:lnTo>
                  <a:lnTo>
                    <a:pt x="0" y="300"/>
                  </a:lnTo>
                  <a:lnTo>
                    <a:pt x="0" y="300"/>
                  </a:lnTo>
                  <a:close/>
                  <a:moveTo>
                    <a:pt x="74" y="300"/>
                  </a:moveTo>
                  <a:lnTo>
                    <a:pt x="74" y="300"/>
                  </a:lnTo>
                  <a:lnTo>
                    <a:pt x="74" y="322"/>
                  </a:lnTo>
                  <a:lnTo>
                    <a:pt x="77" y="345"/>
                  </a:lnTo>
                  <a:lnTo>
                    <a:pt x="92" y="386"/>
                  </a:lnTo>
                  <a:lnTo>
                    <a:pt x="111" y="423"/>
                  </a:lnTo>
                  <a:lnTo>
                    <a:pt x="140" y="457"/>
                  </a:lnTo>
                  <a:lnTo>
                    <a:pt x="170" y="483"/>
                  </a:lnTo>
                  <a:lnTo>
                    <a:pt x="210" y="506"/>
                  </a:lnTo>
                  <a:lnTo>
                    <a:pt x="251" y="517"/>
                  </a:lnTo>
                  <a:lnTo>
                    <a:pt x="273" y="521"/>
                  </a:lnTo>
                  <a:lnTo>
                    <a:pt x="295" y="525"/>
                  </a:lnTo>
                  <a:lnTo>
                    <a:pt x="295" y="525"/>
                  </a:lnTo>
                  <a:lnTo>
                    <a:pt x="295" y="525"/>
                  </a:lnTo>
                  <a:lnTo>
                    <a:pt x="317" y="521"/>
                  </a:lnTo>
                  <a:lnTo>
                    <a:pt x="340" y="517"/>
                  </a:lnTo>
                  <a:lnTo>
                    <a:pt x="380" y="506"/>
                  </a:lnTo>
                  <a:lnTo>
                    <a:pt x="417" y="483"/>
                  </a:lnTo>
                  <a:lnTo>
                    <a:pt x="450" y="457"/>
                  </a:lnTo>
                  <a:lnTo>
                    <a:pt x="476" y="423"/>
                  </a:lnTo>
                  <a:lnTo>
                    <a:pt x="498" y="386"/>
                  </a:lnTo>
                  <a:lnTo>
                    <a:pt x="510" y="345"/>
                  </a:lnTo>
                  <a:lnTo>
                    <a:pt x="513" y="322"/>
                  </a:lnTo>
                  <a:lnTo>
                    <a:pt x="513" y="300"/>
                  </a:lnTo>
                  <a:lnTo>
                    <a:pt x="513" y="300"/>
                  </a:lnTo>
                  <a:lnTo>
                    <a:pt x="513" y="300"/>
                  </a:lnTo>
                  <a:lnTo>
                    <a:pt x="513" y="277"/>
                  </a:lnTo>
                  <a:lnTo>
                    <a:pt x="510" y="255"/>
                  </a:lnTo>
                  <a:lnTo>
                    <a:pt x="498" y="214"/>
                  </a:lnTo>
                  <a:lnTo>
                    <a:pt x="476" y="176"/>
                  </a:lnTo>
                  <a:lnTo>
                    <a:pt x="450" y="143"/>
                  </a:lnTo>
                  <a:lnTo>
                    <a:pt x="417" y="116"/>
                  </a:lnTo>
                  <a:lnTo>
                    <a:pt x="380" y="94"/>
                  </a:lnTo>
                  <a:lnTo>
                    <a:pt x="340" y="83"/>
                  </a:lnTo>
                  <a:lnTo>
                    <a:pt x="317" y="79"/>
                  </a:lnTo>
                  <a:lnTo>
                    <a:pt x="295" y="75"/>
                  </a:lnTo>
                  <a:lnTo>
                    <a:pt x="295" y="75"/>
                  </a:lnTo>
                  <a:lnTo>
                    <a:pt x="295" y="75"/>
                  </a:lnTo>
                  <a:lnTo>
                    <a:pt x="273" y="79"/>
                  </a:lnTo>
                  <a:lnTo>
                    <a:pt x="251" y="83"/>
                  </a:lnTo>
                  <a:lnTo>
                    <a:pt x="210" y="94"/>
                  </a:lnTo>
                  <a:lnTo>
                    <a:pt x="170" y="116"/>
                  </a:lnTo>
                  <a:lnTo>
                    <a:pt x="140" y="143"/>
                  </a:lnTo>
                  <a:lnTo>
                    <a:pt x="111" y="176"/>
                  </a:lnTo>
                  <a:lnTo>
                    <a:pt x="92" y="214"/>
                  </a:lnTo>
                  <a:lnTo>
                    <a:pt x="77" y="255"/>
                  </a:lnTo>
                  <a:lnTo>
                    <a:pt x="74" y="277"/>
                  </a:lnTo>
                  <a:lnTo>
                    <a:pt x="74" y="300"/>
                  </a:lnTo>
                  <a:lnTo>
                    <a:pt x="74" y="300"/>
                  </a:lnTo>
                  <a:close/>
                </a:path>
              </a:pathLst>
            </a:custGeom>
            <a:solidFill>
              <a:srgbClr val="77D1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4700588" y="4103688"/>
              <a:ext cx="387350" cy="285750"/>
            </a:xfrm>
            <a:custGeom>
              <a:avLst/>
              <a:gdLst/>
              <a:ahLst/>
              <a:cxnLst>
                <a:cxn ang="0">
                  <a:pos x="4" y="161"/>
                </a:cxn>
                <a:cxn ang="0">
                  <a:pos x="4" y="161"/>
                </a:cxn>
                <a:cxn ang="0">
                  <a:pos x="0" y="146"/>
                </a:cxn>
                <a:cxn ang="0">
                  <a:pos x="0" y="131"/>
                </a:cxn>
                <a:cxn ang="0">
                  <a:pos x="4" y="120"/>
                </a:cxn>
                <a:cxn ang="0">
                  <a:pos x="15" y="109"/>
                </a:cxn>
                <a:cxn ang="0">
                  <a:pos x="15" y="109"/>
                </a:cxn>
                <a:cxn ang="0">
                  <a:pos x="189" y="4"/>
                </a:cxn>
                <a:cxn ang="0">
                  <a:pos x="189" y="4"/>
                </a:cxn>
                <a:cxn ang="0">
                  <a:pos x="204" y="0"/>
                </a:cxn>
                <a:cxn ang="0">
                  <a:pos x="218" y="0"/>
                </a:cxn>
                <a:cxn ang="0">
                  <a:pos x="229" y="8"/>
                </a:cxn>
                <a:cxn ang="0">
                  <a:pos x="241" y="19"/>
                </a:cxn>
                <a:cxn ang="0">
                  <a:pos x="241" y="19"/>
                </a:cxn>
                <a:cxn ang="0">
                  <a:pos x="241" y="19"/>
                </a:cxn>
                <a:cxn ang="0">
                  <a:pos x="244" y="34"/>
                </a:cxn>
                <a:cxn ang="0">
                  <a:pos x="244" y="49"/>
                </a:cxn>
                <a:cxn ang="0">
                  <a:pos x="237" y="60"/>
                </a:cxn>
                <a:cxn ang="0">
                  <a:pos x="226" y="72"/>
                </a:cxn>
                <a:cxn ang="0">
                  <a:pos x="226" y="72"/>
                </a:cxn>
                <a:cxn ang="0">
                  <a:pos x="56" y="173"/>
                </a:cxn>
                <a:cxn ang="0">
                  <a:pos x="56" y="173"/>
                </a:cxn>
                <a:cxn ang="0">
                  <a:pos x="45" y="176"/>
                </a:cxn>
                <a:cxn ang="0">
                  <a:pos x="34" y="180"/>
                </a:cxn>
                <a:cxn ang="0">
                  <a:pos x="34" y="180"/>
                </a:cxn>
                <a:cxn ang="0">
                  <a:pos x="34" y="180"/>
                </a:cxn>
                <a:cxn ang="0">
                  <a:pos x="26" y="176"/>
                </a:cxn>
                <a:cxn ang="0">
                  <a:pos x="19" y="173"/>
                </a:cxn>
                <a:cxn ang="0">
                  <a:pos x="12" y="169"/>
                </a:cxn>
                <a:cxn ang="0">
                  <a:pos x="4" y="161"/>
                </a:cxn>
                <a:cxn ang="0">
                  <a:pos x="4" y="161"/>
                </a:cxn>
              </a:cxnLst>
              <a:rect l="0" t="0" r="r" b="b"/>
              <a:pathLst>
                <a:path w="244" h="180">
                  <a:moveTo>
                    <a:pt x="4" y="161"/>
                  </a:moveTo>
                  <a:lnTo>
                    <a:pt x="4" y="161"/>
                  </a:lnTo>
                  <a:lnTo>
                    <a:pt x="0" y="146"/>
                  </a:lnTo>
                  <a:lnTo>
                    <a:pt x="0" y="131"/>
                  </a:lnTo>
                  <a:lnTo>
                    <a:pt x="4" y="120"/>
                  </a:lnTo>
                  <a:lnTo>
                    <a:pt x="15" y="109"/>
                  </a:lnTo>
                  <a:lnTo>
                    <a:pt x="15" y="109"/>
                  </a:lnTo>
                  <a:lnTo>
                    <a:pt x="189" y="4"/>
                  </a:lnTo>
                  <a:lnTo>
                    <a:pt x="189" y="4"/>
                  </a:lnTo>
                  <a:lnTo>
                    <a:pt x="204" y="0"/>
                  </a:lnTo>
                  <a:lnTo>
                    <a:pt x="218" y="0"/>
                  </a:lnTo>
                  <a:lnTo>
                    <a:pt x="229" y="8"/>
                  </a:lnTo>
                  <a:lnTo>
                    <a:pt x="241" y="19"/>
                  </a:lnTo>
                  <a:lnTo>
                    <a:pt x="241" y="19"/>
                  </a:lnTo>
                  <a:lnTo>
                    <a:pt x="241" y="19"/>
                  </a:lnTo>
                  <a:lnTo>
                    <a:pt x="244" y="34"/>
                  </a:lnTo>
                  <a:lnTo>
                    <a:pt x="244" y="49"/>
                  </a:lnTo>
                  <a:lnTo>
                    <a:pt x="237" y="60"/>
                  </a:lnTo>
                  <a:lnTo>
                    <a:pt x="226" y="72"/>
                  </a:lnTo>
                  <a:lnTo>
                    <a:pt x="226" y="72"/>
                  </a:lnTo>
                  <a:lnTo>
                    <a:pt x="56" y="173"/>
                  </a:lnTo>
                  <a:lnTo>
                    <a:pt x="56" y="173"/>
                  </a:lnTo>
                  <a:lnTo>
                    <a:pt x="45" y="176"/>
                  </a:lnTo>
                  <a:lnTo>
                    <a:pt x="34" y="180"/>
                  </a:lnTo>
                  <a:lnTo>
                    <a:pt x="34" y="180"/>
                  </a:lnTo>
                  <a:lnTo>
                    <a:pt x="34" y="180"/>
                  </a:lnTo>
                  <a:lnTo>
                    <a:pt x="26" y="176"/>
                  </a:lnTo>
                  <a:lnTo>
                    <a:pt x="19" y="173"/>
                  </a:lnTo>
                  <a:lnTo>
                    <a:pt x="12" y="169"/>
                  </a:lnTo>
                  <a:lnTo>
                    <a:pt x="4" y="161"/>
                  </a:lnTo>
                  <a:lnTo>
                    <a:pt x="4" y="161"/>
                  </a:lnTo>
                  <a:close/>
                </a:path>
              </a:pathLst>
            </a:custGeom>
            <a:solidFill>
              <a:srgbClr val="77D1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3300413" y="4846638"/>
              <a:ext cx="457200" cy="322263"/>
            </a:xfrm>
            <a:custGeom>
              <a:avLst/>
              <a:gdLst/>
              <a:ahLst/>
              <a:cxnLst>
                <a:cxn ang="0">
                  <a:pos x="7" y="184"/>
                </a:cxn>
                <a:cxn ang="0">
                  <a:pos x="7" y="184"/>
                </a:cxn>
                <a:cxn ang="0">
                  <a:pos x="0" y="169"/>
                </a:cxn>
                <a:cxn ang="0">
                  <a:pos x="4" y="154"/>
                </a:cxn>
                <a:cxn ang="0">
                  <a:pos x="7" y="143"/>
                </a:cxn>
                <a:cxn ang="0">
                  <a:pos x="18" y="131"/>
                </a:cxn>
                <a:cxn ang="0">
                  <a:pos x="18" y="131"/>
                </a:cxn>
                <a:cxn ang="0">
                  <a:pos x="233" y="4"/>
                </a:cxn>
                <a:cxn ang="0">
                  <a:pos x="233" y="4"/>
                </a:cxn>
                <a:cxn ang="0">
                  <a:pos x="247" y="0"/>
                </a:cxn>
                <a:cxn ang="0">
                  <a:pos x="262" y="0"/>
                </a:cxn>
                <a:cxn ang="0">
                  <a:pos x="273" y="4"/>
                </a:cxn>
                <a:cxn ang="0">
                  <a:pos x="284" y="15"/>
                </a:cxn>
                <a:cxn ang="0">
                  <a:pos x="284" y="15"/>
                </a:cxn>
                <a:cxn ang="0">
                  <a:pos x="284" y="15"/>
                </a:cxn>
                <a:cxn ang="0">
                  <a:pos x="288" y="30"/>
                </a:cxn>
                <a:cxn ang="0">
                  <a:pos x="288" y="45"/>
                </a:cxn>
                <a:cxn ang="0">
                  <a:pos x="284" y="57"/>
                </a:cxn>
                <a:cxn ang="0">
                  <a:pos x="273" y="68"/>
                </a:cxn>
                <a:cxn ang="0">
                  <a:pos x="273" y="68"/>
                </a:cxn>
                <a:cxn ang="0">
                  <a:pos x="55" y="195"/>
                </a:cxn>
                <a:cxn ang="0">
                  <a:pos x="55" y="195"/>
                </a:cxn>
                <a:cxn ang="0">
                  <a:pos x="48" y="203"/>
                </a:cxn>
                <a:cxn ang="0">
                  <a:pos x="37" y="203"/>
                </a:cxn>
                <a:cxn ang="0">
                  <a:pos x="37" y="203"/>
                </a:cxn>
                <a:cxn ang="0">
                  <a:pos x="37" y="203"/>
                </a:cxn>
                <a:cxn ang="0">
                  <a:pos x="29" y="203"/>
                </a:cxn>
                <a:cxn ang="0">
                  <a:pos x="18" y="199"/>
                </a:cxn>
                <a:cxn ang="0">
                  <a:pos x="11" y="191"/>
                </a:cxn>
                <a:cxn ang="0">
                  <a:pos x="7" y="184"/>
                </a:cxn>
                <a:cxn ang="0">
                  <a:pos x="7" y="184"/>
                </a:cxn>
              </a:cxnLst>
              <a:rect l="0" t="0" r="r" b="b"/>
              <a:pathLst>
                <a:path w="288" h="203">
                  <a:moveTo>
                    <a:pt x="7" y="184"/>
                  </a:moveTo>
                  <a:lnTo>
                    <a:pt x="7" y="184"/>
                  </a:lnTo>
                  <a:lnTo>
                    <a:pt x="0" y="169"/>
                  </a:lnTo>
                  <a:lnTo>
                    <a:pt x="4" y="154"/>
                  </a:lnTo>
                  <a:lnTo>
                    <a:pt x="7" y="143"/>
                  </a:lnTo>
                  <a:lnTo>
                    <a:pt x="18" y="131"/>
                  </a:lnTo>
                  <a:lnTo>
                    <a:pt x="18" y="131"/>
                  </a:lnTo>
                  <a:lnTo>
                    <a:pt x="233" y="4"/>
                  </a:lnTo>
                  <a:lnTo>
                    <a:pt x="233" y="4"/>
                  </a:lnTo>
                  <a:lnTo>
                    <a:pt x="247" y="0"/>
                  </a:lnTo>
                  <a:lnTo>
                    <a:pt x="262" y="0"/>
                  </a:lnTo>
                  <a:lnTo>
                    <a:pt x="273" y="4"/>
                  </a:lnTo>
                  <a:lnTo>
                    <a:pt x="284" y="15"/>
                  </a:lnTo>
                  <a:lnTo>
                    <a:pt x="284" y="15"/>
                  </a:lnTo>
                  <a:lnTo>
                    <a:pt x="284" y="15"/>
                  </a:lnTo>
                  <a:lnTo>
                    <a:pt x="288" y="30"/>
                  </a:lnTo>
                  <a:lnTo>
                    <a:pt x="288" y="45"/>
                  </a:lnTo>
                  <a:lnTo>
                    <a:pt x="284" y="57"/>
                  </a:lnTo>
                  <a:lnTo>
                    <a:pt x="273" y="68"/>
                  </a:lnTo>
                  <a:lnTo>
                    <a:pt x="273" y="68"/>
                  </a:lnTo>
                  <a:lnTo>
                    <a:pt x="55" y="195"/>
                  </a:lnTo>
                  <a:lnTo>
                    <a:pt x="55" y="195"/>
                  </a:lnTo>
                  <a:lnTo>
                    <a:pt x="48" y="203"/>
                  </a:lnTo>
                  <a:lnTo>
                    <a:pt x="37" y="203"/>
                  </a:lnTo>
                  <a:lnTo>
                    <a:pt x="37" y="203"/>
                  </a:lnTo>
                  <a:lnTo>
                    <a:pt x="37" y="203"/>
                  </a:lnTo>
                  <a:lnTo>
                    <a:pt x="29" y="203"/>
                  </a:lnTo>
                  <a:lnTo>
                    <a:pt x="18" y="199"/>
                  </a:lnTo>
                  <a:lnTo>
                    <a:pt x="11" y="191"/>
                  </a:lnTo>
                  <a:lnTo>
                    <a:pt x="7" y="184"/>
                  </a:lnTo>
                  <a:lnTo>
                    <a:pt x="7" y="184"/>
                  </a:lnTo>
                  <a:close/>
                </a:path>
              </a:pathLst>
            </a:custGeom>
            <a:solidFill>
              <a:srgbClr val="77D1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3346450" y="4092575"/>
              <a:ext cx="400050" cy="290513"/>
            </a:xfrm>
            <a:custGeom>
              <a:avLst/>
              <a:gdLst/>
              <a:ahLst/>
              <a:cxnLst>
                <a:cxn ang="0">
                  <a:pos x="196" y="176"/>
                </a:cxn>
                <a:cxn ang="0">
                  <a:pos x="15" y="67"/>
                </a:cxn>
                <a:cxn ang="0">
                  <a:pos x="15" y="67"/>
                </a:cxn>
                <a:cxn ang="0">
                  <a:pos x="4" y="60"/>
                </a:cxn>
                <a:cxn ang="0">
                  <a:pos x="0" y="45"/>
                </a:cxn>
                <a:cxn ang="0">
                  <a:pos x="0" y="30"/>
                </a:cxn>
                <a:cxn ang="0">
                  <a:pos x="4" y="19"/>
                </a:cxn>
                <a:cxn ang="0">
                  <a:pos x="4" y="19"/>
                </a:cxn>
                <a:cxn ang="0">
                  <a:pos x="4" y="19"/>
                </a:cxn>
                <a:cxn ang="0">
                  <a:pos x="15" y="7"/>
                </a:cxn>
                <a:cxn ang="0">
                  <a:pos x="26" y="0"/>
                </a:cxn>
                <a:cxn ang="0">
                  <a:pos x="41" y="0"/>
                </a:cxn>
                <a:cxn ang="0">
                  <a:pos x="56" y="4"/>
                </a:cxn>
                <a:cxn ang="0">
                  <a:pos x="56" y="4"/>
                </a:cxn>
                <a:cxn ang="0">
                  <a:pos x="233" y="112"/>
                </a:cxn>
                <a:cxn ang="0">
                  <a:pos x="233" y="112"/>
                </a:cxn>
                <a:cxn ang="0">
                  <a:pos x="244" y="123"/>
                </a:cxn>
                <a:cxn ang="0">
                  <a:pos x="252" y="135"/>
                </a:cxn>
                <a:cxn ang="0">
                  <a:pos x="252" y="150"/>
                </a:cxn>
                <a:cxn ang="0">
                  <a:pos x="248" y="165"/>
                </a:cxn>
                <a:cxn ang="0">
                  <a:pos x="248" y="165"/>
                </a:cxn>
                <a:cxn ang="0">
                  <a:pos x="248" y="165"/>
                </a:cxn>
                <a:cxn ang="0">
                  <a:pos x="240" y="172"/>
                </a:cxn>
                <a:cxn ang="0">
                  <a:pos x="233" y="176"/>
                </a:cxn>
                <a:cxn ang="0">
                  <a:pos x="226" y="180"/>
                </a:cxn>
                <a:cxn ang="0">
                  <a:pos x="215" y="183"/>
                </a:cxn>
                <a:cxn ang="0">
                  <a:pos x="215" y="183"/>
                </a:cxn>
                <a:cxn ang="0">
                  <a:pos x="215" y="183"/>
                </a:cxn>
                <a:cxn ang="0">
                  <a:pos x="207" y="180"/>
                </a:cxn>
                <a:cxn ang="0">
                  <a:pos x="196" y="176"/>
                </a:cxn>
                <a:cxn ang="0">
                  <a:pos x="196" y="176"/>
                </a:cxn>
              </a:cxnLst>
              <a:rect l="0" t="0" r="r" b="b"/>
              <a:pathLst>
                <a:path w="252" h="183">
                  <a:moveTo>
                    <a:pt x="196" y="176"/>
                  </a:moveTo>
                  <a:lnTo>
                    <a:pt x="15" y="67"/>
                  </a:lnTo>
                  <a:lnTo>
                    <a:pt x="15" y="67"/>
                  </a:lnTo>
                  <a:lnTo>
                    <a:pt x="4" y="60"/>
                  </a:lnTo>
                  <a:lnTo>
                    <a:pt x="0" y="45"/>
                  </a:lnTo>
                  <a:lnTo>
                    <a:pt x="0" y="30"/>
                  </a:lnTo>
                  <a:lnTo>
                    <a:pt x="4" y="19"/>
                  </a:lnTo>
                  <a:lnTo>
                    <a:pt x="4" y="19"/>
                  </a:lnTo>
                  <a:lnTo>
                    <a:pt x="4" y="19"/>
                  </a:lnTo>
                  <a:lnTo>
                    <a:pt x="15" y="7"/>
                  </a:lnTo>
                  <a:lnTo>
                    <a:pt x="26" y="0"/>
                  </a:lnTo>
                  <a:lnTo>
                    <a:pt x="41" y="0"/>
                  </a:lnTo>
                  <a:lnTo>
                    <a:pt x="56" y="4"/>
                  </a:lnTo>
                  <a:lnTo>
                    <a:pt x="56" y="4"/>
                  </a:lnTo>
                  <a:lnTo>
                    <a:pt x="233" y="112"/>
                  </a:lnTo>
                  <a:lnTo>
                    <a:pt x="233" y="112"/>
                  </a:lnTo>
                  <a:lnTo>
                    <a:pt x="244" y="123"/>
                  </a:lnTo>
                  <a:lnTo>
                    <a:pt x="252" y="135"/>
                  </a:lnTo>
                  <a:lnTo>
                    <a:pt x="252" y="150"/>
                  </a:lnTo>
                  <a:lnTo>
                    <a:pt x="248" y="165"/>
                  </a:lnTo>
                  <a:lnTo>
                    <a:pt x="248" y="165"/>
                  </a:lnTo>
                  <a:lnTo>
                    <a:pt x="248" y="165"/>
                  </a:lnTo>
                  <a:lnTo>
                    <a:pt x="240" y="172"/>
                  </a:lnTo>
                  <a:lnTo>
                    <a:pt x="233" y="176"/>
                  </a:lnTo>
                  <a:lnTo>
                    <a:pt x="226" y="180"/>
                  </a:lnTo>
                  <a:lnTo>
                    <a:pt x="215" y="183"/>
                  </a:lnTo>
                  <a:lnTo>
                    <a:pt x="215" y="183"/>
                  </a:lnTo>
                  <a:lnTo>
                    <a:pt x="215" y="183"/>
                  </a:lnTo>
                  <a:lnTo>
                    <a:pt x="207" y="180"/>
                  </a:lnTo>
                  <a:lnTo>
                    <a:pt x="196" y="176"/>
                  </a:lnTo>
                  <a:lnTo>
                    <a:pt x="196" y="176"/>
                  </a:lnTo>
                  <a:close/>
                </a:path>
              </a:pathLst>
            </a:custGeom>
            <a:solidFill>
              <a:srgbClr val="77D1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4689475" y="4841875"/>
              <a:ext cx="457200" cy="327025"/>
            </a:xfrm>
            <a:custGeom>
              <a:avLst/>
              <a:gdLst/>
              <a:ahLst/>
              <a:cxnLst>
                <a:cxn ang="0">
                  <a:pos x="233" y="198"/>
                </a:cxn>
                <a:cxn ang="0">
                  <a:pos x="19" y="71"/>
                </a:cxn>
                <a:cxn ang="0">
                  <a:pos x="19" y="71"/>
                </a:cxn>
                <a:cxn ang="0">
                  <a:pos x="7" y="60"/>
                </a:cxn>
                <a:cxn ang="0">
                  <a:pos x="0" y="48"/>
                </a:cxn>
                <a:cxn ang="0">
                  <a:pos x="0" y="33"/>
                </a:cxn>
                <a:cxn ang="0">
                  <a:pos x="4" y="18"/>
                </a:cxn>
                <a:cxn ang="0">
                  <a:pos x="4" y="18"/>
                </a:cxn>
                <a:cxn ang="0">
                  <a:pos x="4" y="18"/>
                </a:cxn>
                <a:cxn ang="0">
                  <a:pos x="15" y="7"/>
                </a:cxn>
                <a:cxn ang="0">
                  <a:pos x="26" y="0"/>
                </a:cxn>
                <a:cxn ang="0">
                  <a:pos x="41" y="0"/>
                </a:cxn>
                <a:cxn ang="0">
                  <a:pos x="55" y="7"/>
                </a:cxn>
                <a:cxn ang="0">
                  <a:pos x="55" y="7"/>
                </a:cxn>
                <a:cxn ang="0">
                  <a:pos x="273" y="134"/>
                </a:cxn>
                <a:cxn ang="0">
                  <a:pos x="273" y="134"/>
                </a:cxn>
                <a:cxn ang="0">
                  <a:pos x="284" y="146"/>
                </a:cxn>
                <a:cxn ang="0">
                  <a:pos x="288" y="157"/>
                </a:cxn>
                <a:cxn ang="0">
                  <a:pos x="288" y="172"/>
                </a:cxn>
                <a:cxn ang="0">
                  <a:pos x="284" y="187"/>
                </a:cxn>
                <a:cxn ang="0">
                  <a:pos x="284" y="187"/>
                </a:cxn>
                <a:cxn ang="0">
                  <a:pos x="284" y="187"/>
                </a:cxn>
                <a:cxn ang="0">
                  <a:pos x="277" y="194"/>
                </a:cxn>
                <a:cxn ang="0">
                  <a:pos x="270" y="202"/>
                </a:cxn>
                <a:cxn ang="0">
                  <a:pos x="262" y="206"/>
                </a:cxn>
                <a:cxn ang="0">
                  <a:pos x="251" y="206"/>
                </a:cxn>
                <a:cxn ang="0">
                  <a:pos x="251" y="206"/>
                </a:cxn>
                <a:cxn ang="0">
                  <a:pos x="251" y="206"/>
                </a:cxn>
                <a:cxn ang="0">
                  <a:pos x="244" y="206"/>
                </a:cxn>
                <a:cxn ang="0">
                  <a:pos x="233" y="198"/>
                </a:cxn>
                <a:cxn ang="0">
                  <a:pos x="233" y="198"/>
                </a:cxn>
              </a:cxnLst>
              <a:rect l="0" t="0" r="r" b="b"/>
              <a:pathLst>
                <a:path w="288" h="206">
                  <a:moveTo>
                    <a:pt x="233" y="198"/>
                  </a:moveTo>
                  <a:lnTo>
                    <a:pt x="19" y="71"/>
                  </a:lnTo>
                  <a:lnTo>
                    <a:pt x="19" y="71"/>
                  </a:lnTo>
                  <a:lnTo>
                    <a:pt x="7" y="60"/>
                  </a:lnTo>
                  <a:lnTo>
                    <a:pt x="0" y="48"/>
                  </a:lnTo>
                  <a:lnTo>
                    <a:pt x="0" y="33"/>
                  </a:lnTo>
                  <a:lnTo>
                    <a:pt x="4" y="18"/>
                  </a:lnTo>
                  <a:lnTo>
                    <a:pt x="4" y="18"/>
                  </a:lnTo>
                  <a:lnTo>
                    <a:pt x="4" y="18"/>
                  </a:lnTo>
                  <a:lnTo>
                    <a:pt x="15" y="7"/>
                  </a:lnTo>
                  <a:lnTo>
                    <a:pt x="26" y="0"/>
                  </a:lnTo>
                  <a:lnTo>
                    <a:pt x="41" y="0"/>
                  </a:lnTo>
                  <a:lnTo>
                    <a:pt x="55" y="7"/>
                  </a:lnTo>
                  <a:lnTo>
                    <a:pt x="55" y="7"/>
                  </a:lnTo>
                  <a:lnTo>
                    <a:pt x="273" y="134"/>
                  </a:lnTo>
                  <a:lnTo>
                    <a:pt x="273" y="134"/>
                  </a:lnTo>
                  <a:lnTo>
                    <a:pt x="284" y="146"/>
                  </a:lnTo>
                  <a:lnTo>
                    <a:pt x="288" y="157"/>
                  </a:lnTo>
                  <a:lnTo>
                    <a:pt x="288" y="172"/>
                  </a:lnTo>
                  <a:lnTo>
                    <a:pt x="284" y="187"/>
                  </a:lnTo>
                  <a:lnTo>
                    <a:pt x="284" y="187"/>
                  </a:lnTo>
                  <a:lnTo>
                    <a:pt x="284" y="187"/>
                  </a:lnTo>
                  <a:lnTo>
                    <a:pt x="277" y="194"/>
                  </a:lnTo>
                  <a:lnTo>
                    <a:pt x="270" y="202"/>
                  </a:lnTo>
                  <a:lnTo>
                    <a:pt x="262" y="206"/>
                  </a:lnTo>
                  <a:lnTo>
                    <a:pt x="251" y="206"/>
                  </a:lnTo>
                  <a:lnTo>
                    <a:pt x="251" y="206"/>
                  </a:lnTo>
                  <a:lnTo>
                    <a:pt x="251" y="206"/>
                  </a:lnTo>
                  <a:lnTo>
                    <a:pt x="244" y="206"/>
                  </a:lnTo>
                  <a:lnTo>
                    <a:pt x="233" y="198"/>
                  </a:lnTo>
                  <a:lnTo>
                    <a:pt x="233" y="198"/>
                  </a:lnTo>
                  <a:close/>
                </a:path>
              </a:pathLst>
            </a:custGeom>
            <a:solidFill>
              <a:srgbClr val="77D1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3886200" y="5105400"/>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a:xfrm>
              <a:off x="2286000" y="4507468"/>
              <a:ext cx="1295400" cy="369332"/>
            </a:xfrm>
            <a:prstGeom prst="rect">
              <a:avLst/>
            </a:prstGeom>
            <a:noFill/>
          </p:spPr>
          <p:txBody>
            <a:bodyPr wrap="square" rtlCol="0">
              <a:spAutoFit/>
            </a:bodyPr>
            <a:lstStyle/>
            <a:p>
              <a:pPr algn="ctr"/>
              <a:r>
                <a:rPr lang="en-US" dirty="0">
                  <a:latin typeface="Arial Narrow" pitchFamily="34" charset="0"/>
                </a:rPr>
                <a:t>Customer</a:t>
              </a:r>
            </a:p>
          </p:txBody>
        </p:sp>
        <p:sp>
          <p:nvSpPr>
            <p:cNvPr id="20" name="TextBox 19"/>
            <p:cNvSpPr txBox="1"/>
            <p:nvPr/>
          </p:nvSpPr>
          <p:spPr>
            <a:xfrm>
              <a:off x="4876800" y="4495800"/>
              <a:ext cx="1295400" cy="369332"/>
            </a:xfrm>
            <a:prstGeom prst="rect">
              <a:avLst/>
            </a:prstGeom>
            <a:noFill/>
          </p:spPr>
          <p:txBody>
            <a:bodyPr wrap="square" rtlCol="0">
              <a:spAutoFit/>
            </a:bodyPr>
            <a:lstStyle/>
            <a:p>
              <a:pPr algn="ctr"/>
              <a:r>
                <a:rPr lang="en-US" dirty="0">
                  <a:latin typeface="Arial Narrow" pitchFamily="34" charset="0"/>
                </a:rPr>
                <a:t>Manager</a:t>
              </a:r>
            </a:p>
          </p:txBody>
        </p:sp>
        <p:sp>
          <p:nvSpPr>
            <p:cNvPr id="21" name="TextBox 20"/>
            <p:cNvSpPr txBox="1"/>
            <p:nvPr/>
          </p:nvSpPr>
          <p:spPr>
            <a:xfrm>
              <a:off x="2286000" y="5879068"/>
              <a:ext cx="1295400" cy="369332"/>
            </a:xfrm>
            <a:prstGeom prst="rect">
              <a:avLst/>
            </a:prstGeom>
            <a:noFill/>
          </p:spPr>
          <p:txBody>
            <a:bodyPr wrap="square" rtlCol="0">
              <a:spAutoFit/>
            </a:bodyPr>
            <a:lstStyle/>
            <a:p>
              <a:pPr algn="ctr"/>
              <a:r>
                <a:rPr lang="en-US" dirty="0">
                  <a:latin typeface="Arial Narrow" pitchFamily="34" charset="0"/>
                </a:rPr>
                <a:t>Vendor</a:t>
              </a:r>
            </a:p>
          </p:txBody>
        </p:sp>
        <p:sp>
          <p:nvSpPr>
            <p:cNvPr id="22" name="TextBox 21"/>
            <p:cNvSpPr txBox="1"/>
            <p:nvPr/>
          </p:nvSpPr>
          <p:spPr>
            <a:xfrm>
              <a:off x="4953000" y="5867400"/>
              <a:ext cx="1295400" cy="369332"/>
            </a:xfrm>
            <a:prstGeom prst="rect">
              <a:avLst/>
            </a:prstGeom>
            <a:noFill/>
          </p:spPr>
          <p:txBody>
            <a:bodyPr wrap="square" rtlCol="0">
              <a:spAutoFit/>
            </a:bodyPr>
            <a:lstStyle/>
            <a:p>
              <a:pPr algn="ctr"/>
              <a:r>
                <a:rPr lang="en-US" dirty="0">
                  <a:latin typeface="Arial Narrow" pitchFamily="34" charset="0"/>
                </a:rPr>
                <a:t>Peer</a:t>
              </a:r>
            </a:p>
          </p:txBody>
        </p:sp>
        <p:sp>
          <p:nvSpPr>
            <p:cNvPr id="23" name="TextBox 22"/>
            <p:cNvSpPr txBox="1"/>
            <p:nvPr/>
          </p:nvSpPr>
          <p:spPr>
            <a:xfrm>
              <a:off x="3657600" y="6031468"/>
              <a:ext cx="1295400" cy="369332"/>
            </a:xfrm>
            <a:prstGeom prst="rect">
              <a:avLst/>
            </a:prstGeom>
            <a:noFill/>
          </p:spPr>
          <p:txBody>
            <a:bodyPr wrap="square" rtlCol="0">
              <a:spAutoFit/>
            </a:bodyPr>
            <a:lstStyle/>
            <a:p>
              <a:pPr algn="ctr"/>
              <a:r>
                <a:rPr lang="en-US" dirty="0">
                  <a:latin typeface="Arial Narrow" pitchFamily="34" charset="0"/>
                </a:rPr>
                <a:t>Report</a:t>
              </a:r>
            </a:p>
          </p:txBody>
        </p:sp>
      </p:grpSp>
      <p:sp>
        <p:nvSpPr>
          <p:cNvPr id="27" name="Freeform 9"/>
          <p:cNvSpPr>
            <a:spLocks/>
          </p:cNvSpPr>
          <p:nvPr/>
        </p:nvSpPr>
        <p:spPr bwMode="auto">
          <a:xfrm>
            <a:off x="7208837" y="1905000"/>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p:cNvSpPr>
          <p:nvPr/>
        </p:nvSpPr>
        <p:spPr bwMode="auto">
          <a:xfrm>
            <a:off x="7589837" y="2057400"/>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
          <p:cNvSpPr>
            <a:spLocks/>
          </p:cNvSpPr>
          <p:nvPr/>
        </p:nvSpPr>
        <p:spPr bwMode="auto">
          <a:xfrm>
            <a:off x="7970837" y="1966912"/>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7315200" y="3048000"/>
            <a:ext cx="1295400" cy="646331"/>
          </a:xfrm>
          <a:prstGeom prst="rect">
            <a:avLst/>
          </a:prstGeom>
          <a:noFill/>
        </p:spPr>
        <p:txBody>
          <a:bodyPr wrap="square" rtlCol="0">
            <a:spAutoFit/>
          </a:bodyPr>
          <a:lstStyle/>
          <a:p>
            <a:pPr algn="ctr"/>
            <a:r>
              <a:rPr lang="en-US" dirty="0">
                <a:latin typeface="Arial Narrow" pitchFamily="34" charset="0"/>
              </a:rPr>
              <a:t>Family &amp; Friends</a:t>
            </a:r>
          </a:p>
        </p:txBody>
      </p:sp>
      <p:sp>
        <p:nvSpPr>
          <p:cNvPr id="31" name="Freeform 9"/>
          <p:cNvSpPr>
            <a:spLocks/>
          </p:cNvSpPr>
          <p:nvPr/>
        </p:nvSpPr>
        <p:spPr bwMode="auto">
          <a:xfrm>
            <a:off x="304800" y="4992469"/>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p:cNvSpPr>
          <p:nvPr/>
        </p:nvSpPr>
        <p:spPr bwMode="auto">
          <a:xfrm>
            <a:off x="685800" y="5144869"/>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
          <p:cNvSpPr>
            <a:spLocks/>
          </p:cNvSpPr>
          <p:nvPr/>
        </p:nvSpPr>
        <p:spPr bwMode="auto">
          <a:xfrm>
            <a:off x="1066800" y="5054381"/>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411163" y="6135469"/>
            <a:ext cx="1295400" cy="646331"/>
          </a:xfrm>
          <a:prstGeom prst="rect">
            <a:avLst/>
          </a:prstGeom>
          <a:noFill/>
        </p:spPr>
        <p:txBody>
          <a:bodyPr wrap="square" rtlCol="0">
            <a:spAutoFit/>
          </a:bodyPr>
          <a:lstStyle/>
          <a:p>
            <a:pPr algn="ctr"/>
            <a:r>
              <a:rPr lang="en-US" dirty="0">
                <a:latin typeface="Arial Narrow" pitchFamily="34" charset="0"/>
              </a:rPr>
              <a:t>External Peers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fontAlgn="base"/>
            <a:r>
              <a:rPr lang="en-US" sz="4400" dirty="0">
                <a:solidFill>
                  <a:srgbClr val="FFFF00"/>
                </a:solidFill>
                <a:latin typeface="+mj-lt"/>
                <a:ea typeface="+mj-ea"/>
                <a:cs typeface="+mj-cs"/>
              </a:rPr>
              <a:t>Facilitation: Process or Product</a:t>
            </a:r>
            <a:endParaRPr lang="en-US" dirty="0">
              <a:solidFill>
                <a:srgbClr val="FFFF00"/>
              </a:solidFill>
            </a:endParaRPr>
          </a:p>
        </p:txBody>
      </p:sp>
      <p:sp>
        <p:nvSpPr>
          <p:cNvPr id="4" name="Slide Number Placeholder 3"/>
          <p:cNvSpPr>
            <a:spLocks noGrp="1"/>
          </p:cNvSpPr>
          <p:nvPr>
            <p:ph type="sldNum" sz="quarter" idx="11"/>
          </p:nvPr>
        </p:nvSpPr>
        <p:spPr/>
        <p:txBody>
          <a:bodyPr/>
          <a:lstStyle/>
          <a:p>
            <a:fld id="{460A324F-72D5-4F19-8007-EB2E8A20872F}" type="slidenum">
              <a:rPr lang="en-US" smtClean="0"/>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only get one chance to make a first impression</a:t>
            </a:r>
          </a:p>
        </p:txBody>
      </p:sp>
      <p:sp>
        <p:nvSpPr>
          <p:cNvPr id="3" name="Slide Number Placeholder 2"/>
          <p:cNvSpPr>
            <a:spLocks noGrp="1"/>
          </p:cNvSpPr>
          <p:nvPr>
            <p:ph type="sldNum" sz="quarter" idx="12"/>
          </p:nvPr>
        </p:nvSpPr>
        <p:spPr/>
        <p:txBody>
          <a:bodyPr/>
          <a:lstStyle/>
          <a:p>
            <a:fld id="{5CEEF179-8BEC-470B-9C7B-563D386012FB}" type="slidenum">
              <a:rPr lang="en-US" smtClean="0"/>
              <a:pPr/>
              <a:t>71</a:t>
            </a:fld>
            <a:endParaRPr lang="en-US" dirty="0"/>
          </a:p>
        </p:txBody>
      </p:sp>
      <p:sp>
        <p:nvSpPr>
          <p:cNvPr id="4" name="Content Placeholder 3"/>
          <p:cNvSpPr>
            <a:spLocks noGrp="1"/>
          </p:cNvSpPr>
          <p:nvPr>
            <p:ph sz="quarter" idx="1"/>
          </p:nvPr>
        </p:nvSpPr>
        <p:spPr/>
        <p:txBody>
          <a:bodyPr/>
          <a:lstStyle/>
          <a:p>
            <a:r>
              <a:rPr lang="en-US" i="1" dirty="0"/>
              <a:t>“The first few minutes of the start of any social system are the most important because they establish not only where the group is going but also what the relationship will be between the team leader and the group, basic norms of behavior will be expected and enforced”</a:t>
            </a:r>
          </a:p>
          <a:p>
            <a:pPr lvl="1"/>
            <a:r>
              <a:rPr lang="en-US" dirty="0"/>
              <a:t>Hackman</a:t>
            </a:r>
          </a:p>
        </p:txBody>
      </p:sp>
      <p:pic>
        <p:nvPicPr>
          <p:cNvPr id="3074" name="Picture 2"/>
          <p:cNvPicPr>
            <a:picLocks noGrp="1" noChangeAspect="1" noChangeArrowheads="1"/>
          </p:cNvPicPr>
          <p:nvPr>
            <p:ph sz="quarter" idx="2"/>
          </p:nvPr>
        </p:nvPicPr>
        <p:blipFill>
          <a:blip r:embed="rId2" cstate="print"/>
          <a:srcRect/>
          <a:stretch>
            <a:fillRect/>
          </a:stretch>
        </p:blipFill>
        <p:spPr bwMode="auto">
          <a:xfrm>
            <a:off x="4270375" y="2670048"/>
            <a:ext cx="3657600" cy="2432304"/>
          </a:xfrm>
          <a:prstGeom prst="rect">
            <a:avLst/>
          </a:prstGeom>
          <a:noFill/>
          <a:ln w="9525">
            <a:noFill/>
            <a:miter lim="800000"/>
            <a:headEnd/>
            <a:tailEnd/>
          </a:ln>
        </p:spPr>
      </p:pic>
      <p:sp>
        <p:nvSpPr>
          <p:cNvPr id="7" name="Cloud Callout 6"/>
          <p:cNvSpPr/>
          <p:nvPr/>
        </p:nvSpPr>
        <p:spPr>
          <a:xfrm>
            <a:off x="4419600" y="5105400"/>
            <a:ext cx="3429000" cy="1371600"/>
          </a:xfrm>
          <a:prstGeom prst="cloudCallout">
            <a:avLst>
              <a:gd name="adj1" fmla="val -16333"/>
              <a:gd name="adj2" fmla="val 475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chemeClr val="bg1"/>
                </a:solidFill>
              </a:rPr>
              <a:t>The first meeting determines the success to a large degree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agreements for effective teams</a:t>
            </a:r>
          </a:p>
        </p:txBody>
      </p:sp>
      <p:sp>
        <p:nvSpPr>
          <p:cNvPr id="4" name="Content Placeholder 3"/>
          <p:cNvSpPr>
            <a:spLocks noGrp="1"/>
          </p:cNvSpPr>
          <p:nvPr>
            <p:ph sz="quarter" idx="1"/>
          </p:nvPr>
        </p:nvSpPr>
        <p:spPr/>
        <p:txBody>
          <a:bodyPr>
            <a:normAutofit fontScale="92500" lnSpcReduction="10000"/>
          </a:bodyPr>
          <a:lstStyle/>
          <a:p>
            <a:pPr lvl="0"/>
            <a:r>
              <a:rPr lang="en-US" dirty="0"/>
              <a:t>Make reasoning transparent.</a:t>
            </a:r>
          </a:p>
          <a:p>
            <a:pPr lvl="0"/>
            <a:r>
              <a:rPr lang="en-US" dirty="0"/>
              <a:t>Solicit feedback; invite others to ask questions about what you say.</a:t>
            </a:r>
          </a:p>
          <a:p>
            <a:pPr lvl="0"/>
            <a:r>
              <a:rPr lang="en-US" dirty="0"/>
              <a:t>Put all your cards on the table.</a:t>
            </a:r>
          </a:p>
          <a:p>
            <a:pPr lvl="0"/>
            <a:r>
              <a:rPr lang="en-US" dirty="0"/>
              <a:t>Pay attention to what everybody needs from the solution before proposing solutions.</a:t>
            </a:r>
          </a:p>
          <a:p>
            <a:pPr lvl="0"/>
            <a:r>
              <a:rPr lang="en-US" dirty="0"/>
              <a:t>Be explicit; use as many examples as possible.</a:t>
            </a:r>
          </a:p>
          <a:p>
            <a:pPr lvl="0"/>
            <a:r>
              <a:rPr lang="en-US" dirty="0"/>
              <a:t>Work out the meaning of the words that matter most in the conversation.</a:t>
            </a:r>
          </a:p>
          <a:p>
            <a:pPr lvl="0"/>
            <a:r>
              <a:rPr lang="en-US" dirty="0"/>
              <a:t>Dissent in the room, not in the hallways.</a:t>
            </a:r>
          </a:p>
          <a:p>
            <a:pPr lvl="0"/>
            <a:r>
              <a:rPr lang="en-US" dirty="0"/>
              <a:t>Keep the discussion focused.</a:t>
            </a:r>
          </a:p>
          <a:p>
            <a:pPr lvl="0"/>
            <a:r>
              <a:rPr lang="en-US" dirty="0"/>
              <a:t>Be fully present — no slackers, no ‘vacations.’</a:t>
            </a:r>
          </a:p>
          <a:p>
            <a:pPr lvl="0"/>
            <a:r>
              <a:rPr lang="en-US" dirty="0"/>
              <a:t>Agree to the rules of the game before you roll the dice.</a:t>
            </a:r>
          </a:p>
          <a:p>
            <a:pPr lvl="0"/>
            <a:r>
              <a:rPr lang="en-US" dirty="0"/>
              <a:t>Review the above agreements on a regular basis.</a:t>
            </a:r>
          </a:p>
          <a:p>
            <a:endParaRPr lang="en-US" dirty="0"/>
          </a:p>
        </p:txBody>
      </p:sp>
      <p:sp>
        <p:nvSpPr>
          <p:cNvPr id="3" name="Slide Number Placeholder 2"/>
          <p:cNvSpPr>
            <a:spLocks noGrp="1"/>
          </p:cNvSpPr>
          <p:nvPr>
            <p:ph type="sldNum" sz="quarter" idx="15"/>
          </p:nvPr>
        </p:nvSpPr>
        <p:spPr/>
        <p:txBody>
          <a:bodyPr/>
          <a:lstStyle/>
          <a:p>
            <a:fld id="{5CEEF179-8BEC-470B-9C7B-563D386012FB}" type="slidenum">
              <a:rPr lang="en-US" smtClean="0"/>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fontAlgn="base"/>
            <a:r>
              <a:rPr lang="en-US" sz="4400" dirty="0">
                <a:solidFill>
                  <a:schemeClr val="tx2"/>
                </a:solidFill>
                <a:latin typeface="+mj-lt"/>
                <a:ea typeface="+mj-ea"/>
                <a:cs typeface="+mj-cs"/>
              </a:rPr>
              <a:t>Facilitation: process</a:t>
            </a:r>
            <a:endParaRPr lang="en-US" dirty="0"/>
          </a:p>
        </p:txBody>
      </p:sp>
      <p:sp>
        <p:nvSpPr>
          <p:cNvPr id="5" name="Text Placeholder 4"/>
          <p:cNvSpPr>
            <a:spLocks noGrp="1"/>
          </p:cNvSpPr>
          <p:nvPr>
            <p:ph type="body" idx="2"/>
          </p:nvPr>
        </p:nvSpPr>
        <p:spPr/>
        <p:txBody>
          <a:bodyPr/>
          <a:lstStyle/>
          <a:p>
            <a:r>
              <a:rPr lang="en-US" dirty="0"/>
              <a:t> </a:t>
            </a:r>
            <a:r>
              <a:rPr lang="en-US" i="1" dirty="0"/>
              <a:t>“Frankly, I’m surprised that when you have a reasonably well-informed group it isn’t more common to begin by having everyone write their conclusions on a slip of paper,” remarks Nobel laureate Daniel </a:t>
            </a:r>
            <a:r>
              <a:rPr lang="en-US" i="1" dirty="0" err="1"/>
              <a:t>Kahneman</a:t>
            </a:r>
            <a:r>
              <a:rPr lang="en-US" i="1" dirty="0"/>
              <a:t>. “If you don’t do that, the discussion will create an enormous amount of conformity.”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dirty="0"/>
              <a:t>Manage the debate</a:t>
            </a:r>
          </a:p>
          <a:p>
            <a:pPr lvl="1"/>
            <a:r>
              <a:rPr lang="en-US" dirty="0"/>
              <a:t>Make sure everyone knows the meeting’s purpose (making a decision) and the criteria you will be using to make that decision. </a:t>
            </a:r>
          </a:p>
          <a:p>
            <a:pPr lvl="1"/>
            <a:r>
              <a:rPr lang="en-US" dirty="0"/>
              <a:t>Ask participants to write down their initial positions, use voting devices, or ask participants for their “balance sheets” of pros and cons.</a:t>
            </a:r>
          </a:p>
          <a:p>
            <a:pPr lvl="1"/>
            <a:r>
              <a:rPr lang="en-US" dirty="0"/>
              <a:t> Use the premortem technique to expand the debate.</a:t>
            </a:r>
          </a:p>
          <a:p>
            <a:pPr lvl="2"/>
            <a:r>
              <a:rPr lang="en-US" i="1" dirty="0"/>
              <a:t>The premortem technique is a sneaky way to get people to do contrarian, devil’s advocate thinking,” explains psychologist Gary Klein. “Before a project starts, say, ‘We’re looking in a crystal ball, and this project has failed; it’s a fiasco. Now, everybody, take two minutes and write down all the reasons why you think the project has failed.”</a:t>
            </a:r>
            <a:endParaRPr lang="en-US" dirty="0"/>
          </a:p>
          <a:p>
            <a:pPr lvl="1"/>
            <a:r>
              <a:rPr lang="en-US" dirty="0"/>
              <a:t>Counter anchoring: postpone the introduction of numbers if possible; “reframe” alternative courses of action as they emerge by making explicit “what you have to believe” to support each of the alternatives.</a:t>
            </a:r>
          </a:p>
          <a:p>
            <a:pPr lvl="1"/>
            <a:r>
              <a:rPr lang="en-US" dirty="0"/>
              <a:t>Pay attention to the use of comparisons and analogies: limit the use of inappropriate ones</a:t>
            </a:r>
          </a:p>
          <a:p>
            <a:pPr lvl="1"/>
            <a:r>
              <a:rPr lang="en-US" dirty="0"/>
              <a:t>Force the room to consider opposing views. For vital decisions, create an explicit role for one or two people—the “decision challengers.”</a:t>
            </a:r>
          </a:p>
          <a:p>
            <a:endParaRPr lang="en-US"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of learning</a:t>
            </a:r>
          </a:p>
        </p:txBody>
      </p:sp>
      <p:sp>
        <p:nvSpPr>
          <p:cNvPr id="3" name="Slide Number Placeholder 2"/>
          <p:cNvSpPr>
            <a:spLocks noGrp="1"/>
          </p:cNvSpPr>
          <p:nvPr>
            <p:ph type="sldNum" sz="quarter" idx="12"/>
          </p:nvPr>
        </p:nvSpPr>
        <p:spPr/>
        <p:txBody>
          <a:bodyPr/>
          <a:lstStyle/>
          <a:p>
            <a:fld id="{5CEEF179-8BEC-470B-9C7B-563D386012FB}" type="slidenum">
              <a:rPr lang="en-US" smtClean="0"/>
              <a:pPr/>
              <a:t>74</a:t>
            </a:fld>
            <a:endParaRPr lang="en-US" dirty="0"/>
          </a:p>
        </p:txBody>
      </p:sp>
      <p:sp>
        <p:nvSpPr>
          <p:cNvPr id="4" name="Content Placeholder 3"/>
          <p:cNvSpPr>
            <a:spLocks noGrp="1"/>
          </p:cNvSpPr>
          <p:nvPr>
            <p:ph sz="quarter" idx="1"/>
          </p:nvPr>
        </p:nvSpPr>
        <p:spPr/>
        <p:txBody>
          <a:bodyPr>
            <a:normAutofit fontScale="85000" lnSpcReduction="10000"/>
          </a:bodyPr>
          <a:lstStyle/>
          <a:p>
            <a:r>
              <a:rPr lang="en-US" dirty="0"/>
              <a:t>How will your understanding of ‘team’ change the way you approach work </a:t>
            </a:r>
            <a:r>
              <a:rPr lang="en-US" dirty="0" err="1"/>
              <a:t>situaitons</a:t>
            </a:r>
            <a:r>
              <a:rPr lang="en-US" dirty="0"/>
              <a:t>?</a:t>
            </a:r>
          </a:p>
          <a:p>
            <a:r>
              <a:rPr lang="en-US" dirty="0"/>
              <a:t>What difference would your </a:t>
            </a:r>
            <a:r>
              <a:rPr lang="en-US" dirty="0" err="1"/>
              <a:t>knowlwdge</a:t>
            </a:r>
            <a:r>
              <a:rPr lang="en-US" dirty="0"/>
              <a:t> structure make to </a:t>
            </a:r>
            <a:r>
              <a:rPr lang="en-US" dirty="0" err="1"/>
              <a:t>chices</a:t>
            </a:r>
            <a:r>
              <a:rPr lang="en-US" dirty="0"/>
              <a:t> of team, work unit, or co-located individuals?</a:t>
            </a:r>
          </a:p>
          <a:p>
            <a:r>
              <a:rPr lang="en-US" dirty="0"/>
              <a:t>What </a:t>
            </a:r>
            <a:r>
              <a:rPr lang="en-US" dirty="0" err="1"/>
              <a:t>sugegstions</a:t>
            </a:r>
            <a:r>
              <a:rPr lang="en-US" dirty="0"/>
              <a:t> would you make to form the team with the best chance for success?</a:t>
            </a:r>
          </a:p>
          <a:p>
            <a:r>
              <a:rPr lang="en-US" dirty="0"/>
              <a:t>How would you lead such a team?</a:t>
            </a:r>
          </a:p>
          <a:p>
            <a:r>
              <a:rPr lang="en-US" dirty="0"/>
              <a:t>What guidelines to the effective facilitation of a team for process and product might you apply in the next week?</a:t>
            </a:r>
          </a:p>
          <a:p>
            <a:endParaRPr lang="en-US" dirty="0"/>
          </a:p>
        </p:txBody>
      </p:sp>
      <p:pic>
        <p:nvPicPr>
          <p:cNvPr id="2050" name="Picture 2" descr="C:\Users\tjelliott\AppData\Local\Microsoft\Windows\Temporary Internet Files\Content.IE5\TPSN0VT2\MP900448576[1].jpg"/>
          <p:cNvPicPr>
            <a:picLocks noGrp="1" noChangeAspect="1" noChangeArrowheads="1"/>
          </p:cNvPicPr>
          <p:nvPr>
            <p:ph sz="quarter" idx="2"/>
          </p:nvPr>
        </p:nvPicPr>
        <p:blipFill>
          <a:blip r:embed="rId2" cstate="print"/>
          <a:srcRect/>
          <a:stretch>
            <a:fillRect/>
          </a:stretch>
        </p:blipFill>
        <p:spPr bwMode="auto">
          <a:xfrm>
            <a:off x="4575175" y="1600200"/>
            <a:ext cx="3048000" cy="45720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Books</a:t>
            </a:r>
          </a:p>
        </p:txBody>
      </p:sp>
      <p:sp>
        <p:nvSpPr>
          <p:cNvPr id="3" name="Slide Number Placeholder 2"/>
          <p:cNvSpPr>
            <a:spLocks noGrp="1"/>
          </p:cNvSpPr>
          <p:nvPr>
            <p:ph type="sldNum" sz="quarter" idx="12"/>
          </p:nvPr>
        </p:nvSpPr>
        <p:spPr/>
        <p:txBody>
          <a:bodyPr/>
          <a:lstStyle/>
          <a:p>
            <a:fld id="{5CEEF179-8BEC-470B-9C7B-563D386012FB}" type="slidenum">
              <a:rPr lang="en-US" smtClean="0"/>
              <a:pPr/>
              <a:t>75</a:t>
            </a:fld>
            <a:endParaRPr lang="en-US" dirty="0"/>
          </a:p>
        </p:txBody>
      </p:sp>
      <p:pic>
        <p:nvPicPr>
          <p:cNvPr id="1027" name="Picture 3"/>
          <p:cNvPicPr>
            <a:picLocks noGrp="1" noChangeAspect="1" noChangeArrowheads="1"/>
          </p:cNvPicPr>
          <p:nvPr>
            <p:ph sz="quarter" idx="1"/>
          </p:nvPr>
        </p:nvPicPr>
        <p:blipFill>
          <a:blip r:embed="rId2" cstate="print"/>
          <a:srcRect/>
          <a:stretch>
            <a:fillRect/>
          </a:stretch>
        </p:blipFill>
        <p:spPr bwMode="auto">
          <a:xfrm>
            <a:off x="749808" y="1600200"/>
            <a:ext cx="3072384" cy="4572000"/>
          </a:xfrm>
          <a:prstGeom prst="rect">
            <a:avLst/>
          </a:prstGeom>
          <a:noFill/>
          <a:ln w="9525">
            <a:noFill/>
            <a:miter lim="800000"/>
            <a:headEnd/>
            <a:tailEnd/>
          </a:ln>
        </p:spPr>
      </p:pic>
      <p:pic>
        <p:nvPicPr>
          <p:cNvPr id="1028" name="Picture 4"/>
          <p:cNvPicPr>
            <a:picLocks noGrp="1" noChangeAspect="1" noChangeArrowheads="1"/>
          </p:cNvPicPr>
          <p:nvPr>
            <p:ph sz="quarter" idx="2"/>
          </p:nvPr>
        </p:nvPicPr>
        <p:blipFill>
          <a:blip r:embed="rId3" cstate="print"/>
          <a:srcRect/>
          <a:stretch>
            <a:fillRect/>
          </a:stretch>
        </p:blipFill>
        <p:spPr bwMode="auto">
          <a:xfrm>
            <a:off x="4041775" y="685800"/>
            <a:ext cx="4648200" cy="46482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Links</a:t>
            </a:r>
          </a:p>
        </p:txBody>
      </p:sp>
      <p:sp>
        <p:nvSpPr>
          <p:cNvPr id="6" name="Content Placeholder 5"/>
          <p:cNvSpPr>
            <a:spLocks noGrp="1"/>
          </p:cNvSpPr>
          <p:nvPr>
            <p:ph sz="quarter" idx="1"/>
          </p:nvPr>
        </p:nvSpPr>
        <p:spPr/>
        <p:txBody>
          <a:bodyPr/>
          <a:lstStyle/>
          <a:p>
            <a:r>
              <a:rPr lang="en-US" dirty="0">
                <a:hlinkClick r:id="rId2"/>
              </a:rPr>
              <a:t>http://www.fas.org/irp/dni/isb/analytic.pdf</a:t>
            </a:r>
            <a:endParaRPr lang="en-US" dirty="0"/>
          </a:p>
          <a:p>
            <a:r>
              <a:rPr lang="en-US" dirty="0">
                <a:hlinkClick r:id="rId3"/>
              </a:rPr>
              <a:t>http://www.leadingteams.org/open/index3.htm</a:t>
            </a:r>
            <a:endParaRPr lang="en-US" dirty="0"/>
          </a:p>
          <a:p>
            <a:r>
              <a:rPr lang="en-US" dirty="0"/>
              <a:t>Turn your </a:t>
            </a:r>
            <a:r>
              <a:rPr lang="en-US" dirty="0" err="1"/>
              <a:t>epcking</a:t>
            </a:r>
            <a:r>
              <a:rPr lang="en-US" dirty="0"/>
              <a:t> </a:t>
            </a:r>
            <a:r>
              <a:rPr lang="en-US" dirty="0" err="1"/>
              <a:t>orde</a:t>
            </a:r>
            <a:r>
              <a:rPr lang="en-US" dirty="0"/>
              <a:t> upside down</a:t>
            </a:r>
          </a:p>
          <a:p>
            <a:pPr>
              <a:buNone/>
            </a:pPr>
            <a:r>
              <a:rPr lang="en-US" u="sng" dirty="0">
                <a:hlinkClick r:id="rId4"/>
              </a:rPr>
              <a:t>http://blogs.hbr.org/cs/2012/05/to_innovate_turn_your_pecking_order_upside_down.html</a:t>
            </a:r>
            <a:endParaRPr lang="en-US" dirty="0"/>
          </a:p>
          <a:p>
            <a:pPr>
              <a:buNone/>
            </a:pPr>
            <a:r>
              <a:rPr lang="en-US" dirty="0"/>
              <a:t>   </a:t>
            </a:r>
          </a:p>
        </p:txBody>
      </p:sp>
      <p:sp>
        <p:nvSpPr>
          <p:cNvPr id="4" name="Slide Number Placeholder 3"/>
          <p:cNvSpPr>
            <a:spLocks noGrp="1"/>
          </p:cNvSpPr>
          <p:nvPr>
            <p:ph type="sldNum" sz="quarter" idx="15"/>
          </p:nvPr>
        </p:nvSpPr>
        <p:spPr/>
        <p:txBody>
          <a:bodyPr/>
          <a:lstStyle/>
          <a:p>
            <a:fld id="{8231C73C-B70B-4941-ABB4-AA6F467B2355}" type="slidenum">
              <a:rPr lang="en-US" smtClean="0"/>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r>
              <a:rPr lang="en-US"/>
              <a:t>Rating Group Effectiveness</a:t>
            </a:r>
          </a:p>
        </p:txBody>
      </p:sp>
      <p:sp>
        <p:nvSpPr>
          <p:cNvPr id="2051" name="Rectangle 3"/>
          <p:cNvSpPr>
            <a:spLocks noGrp="1" noChangeArrowheads="1"/>
          </p:cNvSpPr>
          <p:nvPr>
            <p:ph type="subTitle" idx="1"/>
          </p:nvPr>
        </p:nvSpPr>
        <p:spPr/>
        <p:txBody>
          <a:bodyPr/>
          <a:lstStyle/>
          <a:p>
            <a:r>
              <a:rPr lang="en-US"/>
              <a:t>T.J. Elliott</a:t>
            </a:r>
          </a:p>
          <a:p>
            <a:r>
              <a:rPr lang="en-US" i="1"/>
              <a:t>from Edgar Schein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342900"/>
            <a:ext cx="7772400" cy="704850"/>
          </a:xfrm>
        </p:spPr>
        <p:txBody>
          <a:bodyPr/>
          <a:lstStyle/>
          <a:p>
            <a:r>
              <a:rPr lang="en-US" sz="4000"/>
              <a:t>Rating Group Effectiveness</a:t>
            </a:r>
          </a:p>
        </p:txBody>
      </p:sp>
      <p:sp>
        <p:nvSpPr>
          <p:cNvPr id="3075" name="Text Box 3"/>
          <p:cNvSpPr txBox="1">
            <a:spLocks noChangeArrowheads="1"/>
          </p:cNvSpPr>
          <p:nvPr/>
        </p:nvSpPr>
        <p:spPr bwMode="auto">
          <a:xfrm>
            <a:off x="304800" y="1028701"/>
            <a:ext cx="8432800" cy="7325082"/>
          </a:xfrm>
          <a:prstGeom prst="rect">
            <a:avLst/>
          </a:prstGeom>
          <a:noFill/>
          <a:ln w="9525">
            <a:noFill/>
            <a:miter lim="800000"/>
            <a:headEnd/>
            <a:tailEnd/>
          </a:ln>
          <a:effectLst/>
        </p:spPr>
        <p:txBody>
          <a:bodyPr>
            <a:spAutoFit/>
          </a:bodyPr>
          <a:lstStyle/>
          <a:p>
            <a:pPr algn="ctr">
              <a:spcBef>
                <a:spcPct val="50000"/>
              </a:spcBef>
            </a:pPr>
            <a:r>
              <a:rPr lang="en-US" sz="2000">
                <a:latin typeface="Arial Narrow" pitchFamily="34" charset="0"/>
              </a:rPr>
              <a:t>GOALS</a:t>
            </a:r>
          </a:p>
          <a:p>
            <a:pPr algn="ctr">
              <a:spcBef>
                <a:spcPct val="50000"/>
              </a:spcBef>
            </a:pPr>
            <a:r>
              <a:rPr lang="en-US" sz="2000">
                <a:latin typeface="Arial Narrow" pitchFamily="34" charset="0"/>
              </a:rPr>
              <a:t>Poor	1	2	3	4	5 Good</a:t>
            </a:r>
          </a:p>
          <a:p>
            <a:pPr algn="ctr">
              <a:spcBef>
                <a:spcPct val="50000"/>
              </a:spcBef>
            </a:pPr>
            <a:r>
              <a:rPr lang="en-US" sz="2000">
                <a:latin typeface="Arial Narrow" pitchFamily="34" charset="0"/>
              </a:rPr>
              <a:t>PARTICIPATION</a:t>
            </a:r>
          </a:p>
          <a:p>
            <a:pPr algn="ctr">
              <a:spcBef>
                <a:spcPct val="50000"/>
              </a:spcBef>
            </a:pPr>
            <a:r>
              <a:rPr lang="en-US" sz="2000">
                <a:latin typeface="Arial Narrow" pitchFamily="34" charset="0"/>
              </a:rPr>
              <a:t>Poor	1	2	3	4	5 Good</a:t>
            </a:r>
          </a:p>
          <a:p>
            <a:pPr algn="ctr">
              <a:spcBef>
                <a:spcPct val="50000"/>
              </a:spcBef>
            </a:pPr>
            <a:r>
              <a:rPr lang="en-US" sz="2000">
                <a:latin typeface="Arial Narrow" pitchFamily="34" charset="0"/>
              </a:rPr>
              <a:t>FEELINGS</a:t>
            </a:r>
          </a:p>
          <a:p>
            <a:pPr algn="ctr">
              <a:spcBef>
                <a:spcPct val="50000"/>
              </a:spcBef>
            </a:pPr>
            <a:r>
              <a:rPr lang="en-US" sz="2000">
                <a:latin typeface="Arial Narrow" pitchFamily="34" charset="0"/>
              </a:rPr>
              <a:t>Poor	1	2	3	4	5 Good</a:t>
            </a:r>
          </a:p>
          <a:p>
            <a:pPr algn="ctr">
              <a:spcBef>
                <a:spcPct val="50000"/>
              </a:spcBef>
            </a:pPr>
            <a:r>
              <a:rPr lang="en-US" sz="2000">
                <a:latin typeface="Arial Narrow" pitchFamily="34" charset="0"/>
              </a:rPr>
              <a:t>DIAGNOSIS OF GROUP PROBLEMS</a:t>
            </a:r>
          </a:p>
          <a:p>
            <a:pPr algn="ctr">
              <a:spcBef>
                <a:spcPct val="50000"/>
              </a:spcBef>
            </a:pPr>
            <a:r>
              <a:rPr lang="en-US" sz="2000">
                <a:latin typeface="Arial Narrow" pitchFamily="34" charset="0"/>
              </a:rPr>
              <a:t>Poor	1	2	3	4	5 Good</a:t>
            </a:r>
          </a:p>
          <a:p>
            <a:pPr algn="ctr">
              <a:spcBef>
                <a:spcPct val="50000"/>
              </a:spcBef>
            </a:pPr>
            <a:r>
              <a:rPr lang="en-US" sz="2000">
                <a:latin typeface="Arial Narrow" pitchFamily="34" charset="0"/>
              </a:rPr>
              <a:t>LEADERSHIP </a:t>
            </a:r>
          </a:p>
          <a:p>
            <a:pPr algn="ctr">
              <a:spcBef>
                <a:spcPct val="50000"/>
              </a:spcBef>
            </a:pPr>
            <a:r>
              <a:rPr lang="en-US" sz="2000">
                <a:latin typeface="Arial Narrow" pitchFamily="34" charset="0"/>
              </a:rPr>
              <a:t>Poor	1	2	3	4	5 Good</a:t>
            </a:r>
          </a:p>
          <a:p>
            <a:pPr algn="ctr">
              <a:spcBef>
                <a:spcPct val="50000"/>
              </a:spcBef>
            </a:pPr>
            <a:r>
              <a:rPr lang="en-US" sz="2000">
                <a:latin typeface="Arial Narrow" pitchFamily="34" charset="0"/>
              </a:rPr>
              <a:t>DECISIONS</a:t>
            </a:r>
          </a:p>
          <a:p>
            <a:pPr algn="ctr">
              <a:spcBef>
                <a:spcPct val="50000"/>
              </a:spcBef>
            </a:pPr>
            <a:r>
              <a:rPr lang="en-US" sz="2000">
                <a:latin typeface="Arial Narrow" pitchFamily="34" charset="0"/>
              </a:rPr>
              <a:t>Poor	1	2	3	4	5 Good</a:t>
            </a:r>
          </a:p>
          <a:p>
            <a:pPr algn="ctr">
              <a:spcBef>
                <a:spcPct val="50000"/>
              </a:spcBef>
            </a:pPr>
            <a:r>
              <a:rPr lang="en-US" sz="2000">
                <a:latin typeface="Arial Narrow" pitchFamily="34" charset="0"/>
              </a:rPr>
              <a:t>TRUST</a:t>
            </a:r>
          </a:p>
          <a:p>
            <a:pPr algn="ctr">
              <a:spcBef>
                <a:spcPct val="50000"/>
              </a:spcBef>
            </a:pPr>
            <a:r>
              <a:rPr lang="en-US" sz="2000">
                <a:latin typeface="Arial Narrow" pitchFamily="34" charset="0"/>
              </a:rPr>
              <a:t>Poor	1	2	3	4	5 Good</a:t>
            </a:r>
          </a:p>
          <a:p>
            <a:pPr algn="ctr">
              <a:spcBef>
                <a:spcPct val="50000"/>
              </a:spcBef>
            </a:pPr>
            <a:r>
              <a:rPr lang="en-US" sz="2000">
                <a:latin typeface="Arial Narrow" pitchFamily="34" charset="0"/>
              </a:rPr>
              <a:t>CREATIVITY AND GROWTH</a:t>
            </a:r>
          </a:p>
          <a:p>
            <a:pPr algn="ctr">
              <a:spcBef>
                <a:spcPct val="50000"/>
              </a:spcBef>
            </a:pPr>
            <a:r>
              <a:rPr lang="en-US" sz="2000">
                <a:latin typeface="Arial Narrow" pitchFamily="34" charset="0"/>
              </a:rPr>
              <a:t>Poor	1	2	3	4	5 Good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85750"/>
            <a:ext cx="7772400" cy="704850"/>
          </a:xfrm>
        </p:spPr>
        <p:txBody>
          <a:bodyPr/>
          <a:lstStyle/>
          <a:p>
            <a:r>
              <a:rPr lang="en-US" sz="4000"/>
              <a:t>Rating Group Effectiveness</a:t>
            </a:r>
          </a:p>
        </p:txBody>
      </p:sp>
      <p:sp>
        <p:nvSpPr>
          <p:cNvPr id="4099" name="Text Box 3"/>
          <p:cNvSpPr txBox="1">
            <a:spLocks noChangeArrowheads="1"/>
          </p:cNvSpPr>
          <p:nvPr/>
        </p:nvSpPr>
        <p:spPr bwMode="auto">
          <a:xfrm>
            <a:off x="304800" y="1028700"/>
            <a:ext cx="8432800" cy="5687711"/>
          </a:xfrm>
          <a:prstGeom prst="rect">
            <a:avLst/>
          </a:prstGeom>
          <a:noFill/>
          <a:ln w="9525">
            <a:noFill/>
            <a:miter lim="800000"/>
            <a:headEnd/>
            <a:tailEnd/>
          </a:ln>
          <a:effectLst/>
        </p:spPr>
        <p:txBody>
          <a:bodyPr>
            <a:spAutoFit/>
          </a:bodyPr>
          <a:lstStyle/>
          <a:p>
            <a:pPr algn="ctr">
              <a:spcBef>
                <a:spcPct val="50000"/>
              </a:spcBef>
            </a:pPr>
            <a:r>
              <a:rPr lang="en-US"/>
              <a:t>GOALS</a:t>
            </a:r>
          </a:p>
          <a:p>
            <a:pPr algn="ctr">
              <a:spcBef>
                <a:spcPct val="50000"/>
              </a:spcBef>
            </a:pPr>
            <a:r>
              <a:rPr lang="en-US" u="sng"/>
              <a:t>Poor</a:t>
            </a:r>
            <a:r>
              <a:rPr lang="en-US"/>
              <a:t>	1	2	3	4	5 </a:t>
            </a:r>
            <a:r>
              <a:rPr lang="en-US" u="sng"/>
              <a:t>Good</a:t>
            </a:r>
            <a:endParaRPr lang="en-US"/>
          </a:p>
          <a:p>
            <a:pPr>
              <a:lnSpc>
                <a:spcPct val="50000"/>
              </a:lnSpc>
              <a:spcBef>
                <a:spcPct val="50000"/>
              </a:spcBef>
            </a:pPr>
            <a:r>
              <a:rPr lang="en-US"/>
              <a:t>Confused, diverse			Clear to all,</a:t>
            </a:r>
          </a:p>
          <a:p>
            <a:pPr>
              <a:lnSpc>
                <a:spcPct val="50000"/>
              </a:lnSpc>
              <a:spcBef>
                <a:spcPct val="50000"/>
              </a:spcBef>
            </a:pPr>
            <a:r>
              <a:rPr lang="en-US"/>
              <a:t>conflicting, indifferent, 		shared by</a:t>
            </a:r>
          </a:p>
          <a:p>
            <a:pPr>
              <a:lnSpc>
                <a:spcPct val="50000"/>
              </a:lnSpc>
              <a:spcBef>
                <a:spcPct val="50000"/>
              </a:spcBef>
            </a:pPr>
            <a:r>
              <a:rPr lang="en-US"/>
              <a:t>little interest				 all, all care</a:t>
            </a:r>
          </a:p>
          <a:p>
            <a:pPr>
              <a:lnSpc>
                <a:spcPct val="50000"/>
              </a:lnSpc>
              <a:spcBef>
                <a:spcPct val="50000"/>
              </a:spcBef>
            </a:pPr>
            <a:r>
              <a:rPr lang="en-US"/>
              <a:t>					about the</a:t>
            </a:r>
          </a:p>
          <a:p>
            <a:pPr>
              <a:lnSpc>
                <a:spcPct val="50000"/>
              </a:lnSpc>
              <a:spcBef>
                <a:spcPct val="50000"/>
              </a:spcBef>
            </a:pPr>
            <a:r>
              <a:rPr lang="en-US"/>
              <a:t>					goals, feel</a:t>
            </a:r>
          </a:p>
          <a:p>
            <a:pPr>
              <a:lnSpc>
                <a:spcPct val="50000"/>
              </a:lnSpc>
              <a:spcBef>
                <a:spcPct val="50000"/>
              </a:spcBef>
            </a:pPr>
            <a:r>
              <a:rPr lang="en-US"/>
              <a:t>					 involved</a:t>
            </a:r>
          </a:p>
          <a:p>
            <a:pPr algn="ctr">
              <a:spcBef>
                <a:spcPct val="50000"/>
              </a:spcBef>
            </a:pPr>
            <a:r>
              <a:rPr lang="en-US"/>
              <a:t>PARTICIPATION</a:t>
            </a:r>
          </a:p>
          <a:p>
            <a:pPr algn="ctr">
              <a:spcBef>
                <a:spcPct val="50000"/>
              </a:spcBef>
            </a:pPr>
            <a:r>
              <a:rPr lang="en-US" u="sng"/>
              <a:t>Poor</a:t>
            </a:r>
            <a:r>
              <a:rPr lang="en-US"/>
              <a:t>	1	2	3	4	5 </a:t>
            </a:r>
            <a:r>
              <a:rPr lang="en-US" u="sng"/>
              <a:t>Good</a:t>
            </a:r>
            <a:endParaRPr lang="en-US"/>
          </a:p>
          <a:p>
            <a:pPr>
              <a:lnSpc>
                <a:spcPct val="50000"/>
              </a:lnSpc>
              <a:spcBef>
                <a:spcPct val="50000"/>
              </a:spcBef>
            </a:pPr>
            <a:r>
              <a:rPr lang="en-US"/>
              <a:t>Few dominate, some			All get in,</a:t>
            </a:r>
          </a:p>
          <a:p>
            <a:pPr>
              <a:lnSpc>
                <a:spcPct val="50000"/>
              </a:lnSpc>
              <a:spcBef>
                <a:spcPct val="50000"/>
              </a:spcBef>
            </a:pPr>
            <a:r>
              <a:rPr lang="en-US"/>
              <a:t>passive, some not listened to, 		all are really</a:t>
            </a:r>
          </a:p>
          <a:p>
            <a:pPr>
              <a:lnSpc>
                <a:spcPct val="50000"/>
              </a:lnSpc>
              <a:spcBef>
                <a:spcPct val="50000"/>
              </a:spcBef>
            </a:pPr>
            <a:r>
              <a:rPr lang="en-US"/>
              <a:t>several talk at once 			listened to</a:t>
            </a:r>
          </a:p>
          <a:p>
            <a:pPr>
              <a:lnSpc>
                <a:spcPct val="50000"/>
              </a:lnSpc>
              <a:spcBef>
                <a:spcPct val="50000"/>
              </a:spcBef>
            </a:pPr>
            <a:r>
              <a:rPr lang="en-US"/>
              <a:t>or interrupt				 </a:t>
            </a:r>
          </a:p>
          <a:p>
            <a:pPr algn="ctr">
              <a:lnSpc>
                <a:spcPct val="50000"/>
              </a:lnSpc>
              <a:spcBef>
                <a:spcPct val="50000"/>
              </a:spcBef>
            </a:pPr>
            <a:r>
              <a:rPr lang="en-US"/>
              <a:t>FEELINGS</a:t>
            </a:r>
          </a:p>
          <a:p>
            <a:pPr algn="ctr">
              <a:spcBef>
                <a:spcPct val="50000"/>
              </a:spcBef>
            </a:pPr>
            <a:r>
              <a:rPr lang="en-US" u="sng"/>
              <a:t>Poor</a:t>
            </a:r>
            <a:r>
              <a:rPr lang="en-US"/>
              <a:t>	1	2	3	4	5 </a:t>
            </a:r>
            <a:r>
              <a:rPr lang="en-US" u="sng"/>
              <a:t>Good</a:t>
            </a:r>
            <a:endParaRPr lang="en-US"/>
          </a:p>
          <a:p>
            <a:pPr>
              <a:lnSpc>
                <a:spcPct val="60000"/>
              </a:lnSpc>
              <a:spcBef>
                <a:spcPct val="50000"/>
              </a:spcBef>
            </a:pPr>
            <a:r>
              <a:rPr lang="en-US"/>
              <a:t>Unexpected, ignored 		Freely expressed,</a:t>
            </a:r>
          </a:p>
          <a:p>
            <a:pPr>
              <a:lnSpc>
                <a:spcPct val="60000"/>
              </a:lnSpc>
              <a:spcBef>
                <a:spcPct val="50000"/>
              </a:spcBef>
            </a:pPr>
            <a:r>
              <a:rPr lang="en-US"/>
              <a:t>or criticized			empathic responses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ext uri="{D42A27DB-BD31-4B8C-83A1-F6EECF244321}">
                <p14:modId xmlns:p14="http://schemas.microsoft.com/office/powerpoint/2010/main" val="451543124"/>
              </p:ext>
            </p:extLst>
          </p:nvPr>
        </p:nvGraphicFramePr>
        <p:xfrm>
          <a:off x="-1" y="-1"/>
          <a:ext cx="9067801" cy="6858000"/>
        </p:xfrm>
        <a:graphic>
          <a:graphicData uri="http://schemas.openxmlformats.org/drawingml/2006/table">
            <a:tbl>
              <a:tblPr firstRow="1" firstCol="1" bandRow="1"/>
              <a:tblGrid>
                <a:gridCol w="3307854">
                  <a:extLst>
                    <a:ext uri="{9D8B030D-6E8A-4147-A177-3AD203B41FA5}">
                      <a16:colId xmlns:a16="http://schemas.microsoft.com/office/drawing/2014/main" val="20000"/>
                    </a:ext>
                  </a:extLst>
                </a:gridCol>
                <a:gridCol w="1234275">
                  <a:extLst>
                    <a:ext uri="{9D8B030D-6E8A-4147-A177-3AD203B41FA5}">
                      <a16:colId xmlns:a16="http://schemas.microsoft.com/office/drawing/2014/main" val="20001"/>
                    </a:ext>
                  </a:extLst>
                </a:gridCol>
                <a:gridCol w="4525672">
                  <a:extLst>
                    <a:ext uri="{9D8B030D-6E8A-4147-A177-3AD203B41FA5}">
                      <a16:colId xmlns:a16="http://schemas.microsoft.com/office/drawing/2014/main" val="20002"/>
                    </a:ext>
                  </a:extLst>
                </a:gridCol>
              </a:tblGrid>
              <a:tr h="285750">
                <a:tc>
                  <a:txBody>
                    <a:bodyPr/>
                    <a:lstStyle/>
                    <a:p>
                      <a:pPr marL="0" marR="0" algn="ctr">
                        <a:spcBef>
                          <a:spcPts val="0"/>
                        </a:spcBef>
                        <a:spcAft>
                          <a:spcPts val="0"/>
                        </a:spcAft>
                      </a:pPr>
                      <a:r>
                        <a:rPr lang="en-US" sz="1200" b="1" dirty="0">
                          <a:effectLst/>
                          <a:latin typeface="Tahoma" panose="020B0604030504040204" pitchFamily="34" charset="0"/>
                          <a:ea typeface="Times New Roman" panose="02020603050405020304" pitchFamily="18" charset="0"/>
                          <a:cs typeface="Times New Roman" panose="02020603050405020304" pitchFamily="18" charset="0"/>
                        </a:rPr>
                        <a:t>Session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ahoma" panose="020B0604030504040204" pitchFamily="34" charset="0"/>
                          <a:ea typeface="Times New Roman" panose="02020603050405020304" pitchFamily="18" charset="0"/>
                          <a:cs typeface="Times New Roman" panose="02020603050405020304" pitchFamily="18" charset="0"/>
                        </a:rPr>
                        <a:t>Date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ahoma" panose="020B0604030504040204" pitchFamily="34" charset="0"/>
                          <a:ea typeface="Times New Roman" panose="02020603050405020304" pitchFamily="18" charset="0"/>
                          <a:cs typeface="Times New Roman" panose="02020603050405020304" pitchFamily="18" charset="0"/>
                        </a:rPr>
                        <a:t>Competencies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1500">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Atom of Work </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2/24/15</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  </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1500">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Gap Analysis </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3/18/15</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 </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Market and Customer Orientation/ Insight</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1500">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Difficult Conversations </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4/7/15</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  </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43000">
                <a:tc>
                  <a:txBody>
                    <a:bodyPr/>
                    <a:lstStyle/>
                    <a:p>
                      <a:pPr marL="0" marR="0" algn="l" defTabSz="914400" rtl="0" eaLnBrk="1" latinLnBrk="0" hangingPunct="1">
                        <a:spcBef>
                          <a:spcPts val="0"/>
                        </a:spcBef>
                        <a:spcAft>
                          <a:spcPts val="0"/>
                        </a:spcAft>
                      </a:pPr>
                      <a:r>
                        <a:rPr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Mental Maps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5/28/15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 </a:t>
                      </a:r>
                    </a:p>
                    <a:p>
                      <a:pPr marL="0" marR="0" algn="l" defTabSz="914400" rtl="0" eaLnBrk="1" latinLnBrk="0" hangingPunct="1">
                        <a:spcBef>
                          <a:spcPts val="0"/>
                        </a:spcBef>
                        <a:spcAft>
                          <a:spcPts val="0"/>
                        </a:spcAft>
                      </a:pPr>
                      <a:r>
                        <a:rPr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 </a:t>
                      </a:r>
                    </a:p>
                    <a:p>
                      <a:pPr marL="0" marR="0" algn="l" defTabSz="914400" rtl="0" eaLnBrk="1" latinLnBrk="0" hangingPunct="1">
                        <a:spcBef>
                          <a:spcPts val="0"/>
                        </a:spcBef>
                        <a:spcAft>
                          <a:spcPts val="0"/>
                        </a:spcAft>
                      </a:pPr>
                      <a:r>
                        <a:rPr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Market and Customer Orientation/ Insight Learning Agility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1500">
                <a:tc>
                  <a:txBody>
                    <a:bodyPr/>
                    <a:lstStyle/>
                    <a:p>
                      <a:pPr marL="0" marR="0" algn="l" defTabSz="914400" rtl="0" eaLnBrk="1" latinLnBrk="0" hangingPunct="1">
                        <a:spcBef>
                          <a:spcPts val="0"/>
                        </a:spcBef>
                        <a:spcAft>
                          <a:spcPts val="0"/>
                        </a:spcAft>
                      </a:pPr>
                      <a:r>
                        <a:rPr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Advocacy versus Inquiry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6/23/15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Learning Agility </a:t>
                      </a:r>
                    </a:p>
                    <a:p>
                      <a:pPr marL="0" marR="0" algn="l" defTabSz="914400" rtl="0" eaLnBrk="1" latinLnBrk="0" hangingPunct="1">
                        <a:spcBef>
                          <a:spcPts val="0"/>
                        </a:spcBef>
                        <a:spcAft>
                          <a:spcPts val="0"/>
                        </a:spcAft>
                      </a:pPr>
                      <a:r>
                        <a:rPr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57250">
                <a:tc>
                  <a:txBody>
                    <a:bodyPr/>
                    <a:lstStyle/>
                    <a:p>
                      <a:pPr marL="0" marR="0" algn="l" defTabSz="914400"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Problem Solving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7/29/15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a:t>
                      </a:r>
                    </a:p>
                    <a:p>
                      <a:pPr marL="0" marR="0" algn="l" defTabSz="914400"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Market and Customer Orientation/ Insight</a:t>
                      </a:r>
                    </a:p>
                    <a:p>
                      <a:pPr marL="0" marR="0" algn="l" defTabSz="914400"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Learning Agility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71500">
                <a:tc>
                  <a:txBody>
                    <a:bodyPr/>
                    <a:lstStyle/>
                    <a:p>
                      <a:pPr marL="0" marR="0" algn="l" defTabSz="914400" rtl="0" eaLnBrk="1" latinLnBrk="0" hangingPunct="1">
                        <a:spcBef>
                          <a:spcPts val="0"/>
                        </a:spcBef>
                        <a:spcAft>
                          <a:spcPts val="0"/>
                        </a:spcAft>
                      </a:pPr>
                      <a:r>
                        <a:rPr kumimoji="0" lang="en-US" sz="1200" b="1" kern="12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Team Effectiveness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kumimoji="0" lang="en-US" sz="1200" b="1" kern="12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8/25/15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kumimoji="0" lang="en-US" sz="1200" b="1" kern="12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Results orientation</a:t>
                      </a:r>
                    </a:p>
                    <a:p>
                      <a:pPr marL="0" marR="0" algn="l" defTabSz="914400" rtl="0" eaLnBrk="1" latinLnBrk="0" hangingPunct="1">
                        <a:spcBef>
                          <a:spcPts val="0"/>
                        </a:spcBef>
                        <a:spcAft>
                          <a:spcPts val="0"/>
                        </a:spcAft>
                      </a:pPr>
                      <a:r>
                        <a:rPr kumimoji="0" lang="en-US" sz="1200" b="1" kern="12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7150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Seven Influence Strategies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9/29/15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Results orientation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575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FeedFoward and Johari Window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10/27/15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575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Events of Instruction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11/30/14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Learning Agility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575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(Bonus) Six steps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12/10/14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575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 Extra day hold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ahoma" panose="020B060403050404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425113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85750"/>
            <a:ext cx="7772400" cy="704850"/>
          </a:xfrm>
        </p:spPr>
        <p:txBody>
          <a:bodyPr/>
          <a:lstStyle/>
          <a:p>
            <a:r>
              <a:rPr lang="en-US" sz="4000"/>
              <a:t>Rating Group Effectiveness</a:t>
            </a:r>
          </a:p>
        </p:txBody>
      </p:sp>
      <p:sp>
        <p:nvSpPr>
          <p:cNvPr id="5123" name="Text Box 3"/>
          <p:cNvSpPr txBox="1">
            <a:spLocks noChangeArrowheads="1"/>
          </p:cNvSpPr>
          <p:nvPr/>
        </p:nvSpPr>
        <p:spPr bwMode="auto">
          <a:xfrm>
            <a:off x="304800" y="1028700"/>
            <a:ext cx="8432800" cy="5355312"/>
          </a:xfrm>
          <a:prstGeom prst="rect">
            <a:avLst/>
          </a:prstGeom>
          <a:noFill/>
          <a:ln w="9525">
            <a:noFill/>
            <a:miter lim="800000"/>
            <a:headEnd/>
            <a:tailEnd/>
          </a:ln>
          <a:effectLst/>
        </p:spPr>
        <p:txBody>
          <a:bodyPr>
            <a:spAutoFit/>
          </a:bodyPr>
          <a:lstStyle/>
          <a:p>
            <a:pPr algn="ctr">
              <a:spcBef>
                <a:spcPct val="50000"/>
              </a:spcBef>
            </a:pPr>
            <a:r>
              <a:rPr lang="en-US"/>
              <a:t>DIAGNOSIS OF GROUP PROBLEMS</a:t>
            </a:r>
          </a:p>
          <a:p>
            <a:pPr algn="ctr">
              <a:spcBef>
                <a:spcPct val="50000"/>
              </a:spcBef>
            </a:pPr>
            <a:r>
              <a:rPr lang="en-US" u="sng"/>
              <a:t>Poor</a:t>
            </a:r>
            <a:r>
              <a:rPr lang="en-US"/>
              <a:t>	1	2	3	4	5 </a:t>
            </a:r>
            <a:r>
              <a:rPr lang="en-US" u="sng"/>
              <a:t>Good</a:t>
            </a:r>
            <a:endParaRPr lang="en-US"/>
          </a:p>
          <a:p>
            <a:pPr>
              <a:lnSpc>
                <a:spcPct val="40000"/>
              </a:lnSpc>
              <a:spcBef>
                <a:spcPct val="50000"/>
              </a:spcBef>
            </a:pPr>
            <a:r>
              <a:rPr lang="en-US"/>
              <a:t>Jump directly to		When problems</a:t>
            </a:r>
          </a:p>
          <a:p>
            <a:pPr>
              <a:lnSpc>
                <a:spcPct val="40000"/>
              </a:lnSpc>
              <a:spcBef>
                <a:spcPct val="50000"/>
              </a:spcBef>
            </a:pPr>
            <a:r>
              <a:rPr lang="en-US"/>
              <a:t>remedial proposals,	 	arise the situation</a:t>
            </a:r>
          </a:p>
          <a:p>
            <a:pPr>
              <a:lnSpc>
                <a:spcPct val="40000"/>
              </a:lnSpc>
              <a:spcBef>
                <a:spcPct val="50000"/>
              </a:spcBef>
            </a:pPr>
            <a:r>
              <a:rPr lang="en-US"/>
              <a:t>treat symptoms		is  carefully </a:t>
            </a:r>
            <a:r>
              <a:rPr lang="en-US" i="1"/>
              <a:t>dx’ed</a:t>
            </a:r>
            <a:endParaRPr lang="en-US"/>
          </a:p>
          <a:p>
            <a:pPr>
              <a:lnSpc>
                <a:spcPct val="40000"/>
              </a:lnSpc>
              <a:spcBef>
                <a:spcPct val="50000"/>
              </a:spcBef>
            </a:pPr>
            <a:r>
              <a:rPr lang="en-US"/>
              <a:t>rather than basic causes	before action is</a:t>
            </a:r>
          </a:p>
          <a:p>
            <a:pPr>
              <a:lnSpc>
                <a:spcPct val="40000"/>
              </a:lnSpc>
              <a:spcBef>
                <a:spcPct val="50000"/>
              </a:spcBef>
            </a:pPr>
            <a:r>
              <a:rPr lang="en-US"/>
              <a:t>				proposed, remedies</a:t>
            </a:r>
          </a:p>
          <a:p>
            <a:pPr>
              <a:lnSpc>
                <a:spcPct val="40000"/>
              </a:lnSpc>
              <a:spcBef>
                <a:spcPct val="50000"/>
              </a:spcBef>
            </a:pPr>
            <a:r>
              <a:rPr lang="en-US"/>
              <a:t>				attack basic causes</a:t>
            </a:r>
          </a:p>
          <a:p>
            <a:pPr algn="ctr">
              <a:spcBef>
                <a:spcPct val="50000"/>
              </a:spcBef>
            </a:pPr>
            <a:r>
              <a:rPr lang="en-US"/>
              <a:t>LEADERSHIP </a:t>
            </a:r>
          </a:p>
          <a:p>
            <a:pPr algn="ctr">
              <a:spcBef>
                <a:spcPct val="50000"/>
              </a:spcBef>
            </a:pPr>
            <a:r>
              <a:rPr lang="en-US" u="sng"/>
              <a:t>Poor</a:t>
            </a:r>
            <a:r>
              <a:rPr lang="en-US"/>
              <a:t>	1	2	3	4	5 </a:t>
            </a:r>
            <a:r>
              <a:rPr lang="en-US" u="sng"/>
              <a:t>Good</a:t>
            </a:r>
            <a:endParaRPr lang="en-US"/>
          </a:p>
          <a:p>
            <a:pPr>
              <a:lnSpc>
                <a:spcPct val="40000"/>
              </a:lnSpc>
              <a:spcBef>
                <a:spcPct val="50000"/>
              </a:spcBef>
            </a:pPr>
            <a:r>
              <a:rPr lang="en-US"/>
              <a:t>Group needs for 		As need for</a:t>
            </a:r>
          </a:p>
          <a:p>
            <a:pPr>
              <a:lnSpc>
                <a:spcPct val="40000"/>
              </a:lnSpc>
              <a:spcBef>
                <a:spcPct val="50000"/>
              </a:spcBef>
            </a:pPr>
            <a:r>
              <a:rPr lang="en-US"/>
              <a:t>leadership not met,	 	 leadership arise</a:t>
            </a:r>
          </a:p>
          <a:p>
            <a:pPr>
              <a:lnSpc>
                <a:spcPct val="40000"/>
              </a:lnSpc>
              <a:spcBef>
                <a:spcPct val="50000"/>
              </a:spcBef>
            </a:pPr>
            <a:r>
              <a:rPr lang="en-US"/>
              <a:t>group depends too much	various members</a:t>
            </a:r>
          </a:p>
          <a:p>
            <a:pPr>
              <a:lnSpc>
                <a:spcPct val="40000"/>
              </a:lnSpc>
              <a:spcBef>
                <a:spcPct val="50000"/>
              </a:spcBef>
            </a:pPr>
            <a:r>
              <a:rPr lang="en-US"/>
              <a:t>on single person or		meet them </a:t>
            </a:r>
          </a:p>
          <a:p>
            <a:pPr>
              <a:lnSpc>
                <a:spcPct val="40000"/>
              </a:lnSpc>
              <a:spcBef>
                <a:spcPct val="50000"/>
              </a:spcBef>
            </a:pPr>
            <a:r>
              <a:rPr lang="en-US"/>
              <a:t>on a few persons		(“distributed </a:t>
            </a:r>
          </a:p>
          <a:p>
            <a:pPr>
              <a:lnSpc>
                <a:spcPct val="40000"/>
              </a:lnSpc>
              <a:spcBef>
                <a:spcPct val="50000"/>
              </a:spcBef>
            </a:pPr>
            <a:r>
              <a:rPr lang="en-US"/>
              <a:t>				 leadership”); </a:t>
            </a:r>
          </a:p>
          <a:p>
            <a:pPr>
              <a:lnSpc>
                <a:spcPct val="40000"/>
              </a:lnSpc>
              <a:spcBef>
                <a:spcPct val="50000"/>
              </a:spcBef>
            </a:pPr>
            <a:r>
              <a:rPr lang="en-US"/>
              <a:t>				anyone feels free to </a:t>
            </a:r>
          </a:p>
          <a:p>
            <a:pPr>
              <a:lnSpc>
                <a:spcPct val="40000"/>
              </a:lnSpc>
              <a:spcBef>
                <a:spcPct val="50000"/>
              </a:spcBef>
            </a:pPr>
            <a:r>
              <a:rPr lang="en-US"/>
              <a:t>				volunteer as he/she</a:t>
            </a:r>
          </a:p>
          <a:p>
            <a:pPr>
              <a:lnSpc>
                <a:spcPct val="40000"/>
              </a:lnSpc>
              <a:spcBef>
                <a:spcPct val="50000"/>
              </a:spcBef>
            </a:pPr>
            <a:r>
              <a:rPr lang="en-US"/>
              <a:t>				 sees a group need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14300"/>
            <a:ext cx="7772400" cy="704850"/>
          </a:xfrm>
        </p:spPr>
        <p:txBody>
          <a:bodyPr/>
          <a:lstStyle/>
          <a:p>
            <a:r>
              <a:rPr lang="en-US" sz="3600"/>
              <a:t>Rating Group Effectiveness</a:t>
            </a:r>
          </a:p>
        </p:txBody>
      </p:sp>
      <p:sp>
        <p:nvSpPr>
          <p:cNvPr id="6147" name="Text Box 3"/>
          <p:cNvSpPr txBox="1">
            <a:spLocks noChangeArrowheads="1"/>
          </p:cNvSpPr>
          <p:nvPr/>
        </p:nvSpPr>
        <p:spPr bwMode="auto">
          <a:xfrm>
            <a:off x="101600" y="742950"/>
            <a:ext cx="8839200" cy="6103209"/>
          </a:xfrm>
          <a:prstGeom prst="rect">
            <a:avLst/>
          </a:prstGeom>
          <a:noFill/>
          <a:ln w="9525">
            <a:noFill/>
            <a:miter lim="800000"/>
            <a:headEnd/>
            <a:tailEnd/>
          </a:ln>
          <a:effectLst/>
        </p:spPr>
        <p:txBody>
          <a:bodyPr>
            <a:spAutoFit/>
          </a:bodyPr>
          <a:lstStyle/>
          <a:p>
            <a:pPr algn="ctr">
              <a:spcBef>
                <a:spcPct val="50000"/>
              </a:spcBef>
            </a:pPr>
            <a:r>
              <a:rPr lang="en-US"/>
              <a:t>DECISIONS</a:t>
            </a:r>
          </a:p>
          <a:p>
            <a:pPr algn="ctr">
              <a:spcBef>
                <a:spcPct val="50000"/>
              </a:spcBef>
            </a:pPr>
            <a:r>
              <a:rPr lang="en-US" u="sng"/>
              <a:t>Poor</a:t>
            </a:r>
            <a:r>
              <a:rPr lang="en-US"/>
              <a:t>	1	2	3	4	5 </a:t>
            </a:r>
            <a:r>
              <a:rPr lang="en-US" u="sng"/>
              <a:t>Good</a:t>
            </a:r>
            <a:endParaRPr lang="en-US"/>
          </a:p>
          <a:p>
            <a:pPr>
              <a:lnSpc>
                <a:spcPct val="40000"/>
              </a:lnSpc>
              <a:spcBef>
                <a:spcPct val="50000"/>
              </a:spcBef>
            </a:pPr>
            <a:r>
              <a:rPr lang="en-US"/>
              <a:t>Needed decisions		Consensus sought</a:t>
            </a:r>
          </a:p>
          <a:p>
            <a:pPr>
              <a:lnSpc>
                <a:spcPct val="40000"/>
              </a:lnSpc>
              <a:spcBef>
                <a:spcPct val="50000"/>
              </a:spcBef>
            </a:pPr>
            <a:r>
              <a:rPr lang="en-US"/>
              <a:t>don’t get made, decision 	and tested;</a:t>
            </a:r>
          </a:p>
          <a:p>
            <a:pPr>
              <a:lnSpc>
                <a:spcPct val="40000"/>
              </a:lnSpc>
              <a:spcBef>
                <a:spcPct val="50000"/>
              </a:spcBef>
            </a:pPr>
            <a:r>
              <a:rPr lang="en-US"/>
              <a:t>made by part of group;	deviates appreciated</a:t>
            </a:r>
          </a:p>
          <a:p>
            <a:pPr>
              <a:lnSpc>
                <a:spcPct val="40000"/>
              </a:lnSpc>
              <a:spcBef>
                <a:spcPct val="50000"/>
              </a:spcBef>
            </a:pPr>
            <a:r>
              <a:rPr lang="en-US"/>
              <a:t>others	uncommitted		and used to improve</a:t>
            </a:r>
          </a:p>
          <a:p>
            <a:pPr>
              <a:lnSpc>
                <a:spcPct val="40000"/>
              </a:lnSpc>
              <a:spcBef>
                <a:spcPct val="50000"/>
              </a:spcBef>
            </a:pPr>
            <a:r>
              <a:rPr lang="en-US"/>
              <a:t>				decisions; decisions</a:t>
            </a:r>
          </a:p>
          <a:p>
            <a:pPr>
              <a:lnSpc>
                <a:spcPct val="40000"/>
              </a:lnSpc>
              <a:spcBef>
                <a:spcPct val="50000"/>
              </a:spcBef>
            </a:pPr>
            <a:r>
              <a:rPr lang="en-US"/>
              <a:t>				when made are</a:t>
            </a:r>
          </a:p>
          <a:p>
            <a:pPr>
              <a:lnSpc>
                <a:spcPct val="40000"/>
              </a:lnSpc>
              <a:spcBef>
                <a:spcPct val="50000"/>
              </a:spcBef>
            </a:pPr>
            <a:r>
              <a:rPr lang="en-US"/>
              <a:t>				fully supported</a:t>
            </a:r>
          </a:p>
          <a:p>
            <a:pPr algn="ctr">
              <a:spcBef>
                <a:spcPct val="50000"/>
              </a:spcBef>
            </a:pPr>
            <a:r>
              <a:rPr lang="en-US"/>
              <a:t>TRUST</a:t>
            </a:r>
          </a:p>
          <a:p>
            <a:pPr algn="ctr">
              <a:spcBef>
                <a:spcPct val="50000"/>
              </a:spcBef>
            </a:pPr>
            <a:r>
              <a:rPr lang="en-US" u="sng"/>
              <a:t>Poor</a:t>
            </a:r>
            <a:r>
              <a:rPr lang="en-US"/>
              <a:t>	1	2	3	4	5 </a:t>
            </a:r>
            <a:r>
              <a:rPr lang="en-US" u="sng"/>
              <a:t>Good</a:t>
            </a:r>
            <a:endParaRPr lang="en-US"/>
          </a:p>
          <a:p>
            <a:pPr>
              <a:lnSpc>
                <a:spcPct val="40000"/>
              </a:lnSpc>
              <a:spcBef>
                <a:spcPct val="50000"/>
              </a:spcBef>
            </a:pPr>
            <a:r>
              <a:rPr lang="en-US"/>
              <a:t>Members distrust one 		Members trust</a:t>
            </a:r>
          </a:p>
          <a:p>
            <a:pPr>
              <a:lnSpc>
                <a:spcPct val="40000"/>
              </a:lnSpc>
              <a:spcBef>
                <a:spcPct val="50000"/>
              </a:spcBef>
            </a:pPr>
            <a:r>
              <a:rPr lang="en-US"/>
              <a:t>another, are polite,	 	one another; reveal </a:t>
            </a:r>
          </a:p>
          <a:p>
            <a:pPr>
              <a:lnSpc>
                <a:spcPct val="40000"/>
              </a:lnSpc>
              <a:spcBef>
                <a:spcPct val="50000"/>
              </a:spcBef>
            </a:pPr>
            <a:r>
              <a:rPr lang="en-US"/>
              <a:t>careful; closed, guarded;	to group what they</a:t>
            </a:r>
          </a:p>
          <a:p>
            <a:pPr>
              <a:lnSpc>
                <a:spcPct val="40000"/>
              </a:lnSpc>
              <a:spcBef>
                <a:spcPct val="50000"/>
              </a:spcBef>
            </a:pPr>
            <a:r>
              <a:rPr lang="en-US"/>
              <a:t>they listen superficially	would be reluctant </a:t>
            </a:r>
          </a:p>
          <a:p>
            <a:pPr>
              <a:lnSpc>
                <a:spcPct val="40000"/>
              </a:lnSpc>
              <a:spcBef>
                <a:spcPct val="50000"/>
              </a:spcBef>
            </a:pPr>
            <a:r>
              <a:rPr lang="en-US"/>
              <a:t>but inwardly reject		to expose to others;</a:t>
            </a:r>
          </a:p>
          <a:p>
            <a:pPr>
              <a:lnSpc>
                <a:spcPct val="40000"/>
              </a:lnSpc>
              <a:spcBef>
                <a:spcPct val="50000"/>
              </a:spcBef>
            </a:pPr>
            <a:r>
              <a:rPr lang="en-US"/>
              <a:t>what others say; are afraid 	they respect and use</a:t>
            </a:r>
          </a:p>
          <a:p>
            <a:pPr>
              <a:lnSpc>
                <a:spcPct val="40000"/>
              </a:lnSpc>
              <a:spcBef>
                <a:spcPct val="50000"/>
              </a:spcBef>
            </a:pPr>
            <a:r>
              <a:rPr lang="en-US"/>
              <a:t>to criticize or be criticized 	the responses they</a:t>
            </a:r>
          </a:p>
          <a:p>
            <a:pPr>
              <a:lnSpc>
                <a:spcPct val="40000"/>
              </a:lnSpc>
              <a:spcBef>
                <a:spcPct val="50000"/>
              </a:spcBef>
            </a:pPr>
            <a:r>
              <a:rPr lang="en-US"/>
              <a:t>				get; they can freely</a:t>
            </a:r>
          </a:p>
          <a:p>
            <a:pPr>
              <a:lnSpc>
                <a:spcPct val="40000"/>
              </a:lnSpc>
              <a:spcBef>
                <a:spcPct val="50000"/>
              </a:spcBef>
            </a:pPr>
            <a:r>
              <a:rPr lang="en-US"/>
              <a:t>				express negative</a:t>
            </a:r>
          </a:p>
          <a:p>
            <a:pPr>
              <a:lnSpc>
                <a:spcPct val="40000"/>
              </a:lnSpc>
              <a:spcBef>
                <a:spcPct val="50000"/>
              </a:spcBef>
            </a:pPr>
            <a:r>
              <a:rPr lang="en-US"/>
              <a:t>				reactions without</a:t>
            </a:r>
          </a:p>
          <a:p>
            <a:pPr>
              <a:lnSpc>
                <a:spcPct val="40000"/>
              </a:lnSpc>
              <a:spcBef>
                <a:spcPct val="50000"/>
              </a:spcBef>
            </a:pPr>
            <a:r>
              <a:rPr lang="en-US"/>
              <a:t>				fearing reprisal</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85750"/>
            <a:ext cx="7772400" cy="704850"/>
          </a:xfrm>
        </p:spPr>
        <p:txBody>
          <a:bodyPr/>
          <a:lstStyle/>
          <a:p>
            <a:r>
              <a:rPr lang="en-US" sz="4000"/>
              <a:t>Rating Group Effectiveness</a:t>
            </a:r>
          </a:p>
        </p:txBody>
      </p:sp>
      <p:sp>
        <p:nvSpPr>
          <p:cNvPr id="7171" name="Text Box 3"/>
          <p:cNvSpPr txBox="1">
            <a:spLocks noChangeArrowheads="1"/>
          </p:cNvSpPr>
          <p:nvPr/>
        </p:nvSpPr>
        <p:spPr bwMode="auto">
          <a:xfrm>
            <a:off x="203200" y="1275160"/>
            <a:ext cx="8839200" cy="2779222"/>
          </a:xfrm>
          <a:prstGeom prst="rect">
            <a:avLst/>
          </a:prstGeom>
          <a:noFill/>
          <a:ln w="9525">
            <a:noFill/>
            <a:miter lim="800000"/>
            <a:headEnd/>
            <a:tailEnd/>
          </a:ln>
          <a:effectLst/>
        </p:spPr>
        <p:txBody>
          <a:bodyPr>
            <a:spAutoFit/>
          </a:bodyPr>
          <a:lstStyle/>
          <a:p>
            <a:pPr algn="ctr">
              <a:spcBef>
                <a:spcPct val="50000"/>
              </a:spcBef>
            </a:pPr>
            <a:r>
              <a:rPr lang="en-US"/>
              <a:t>CREATIVITY &amp; GROWTH</a:t>
            </a:r>
          </a:p>
          <a:p>
            <a:pPr algn="ctr">
              <a:spcBef>
                <a:spcPct val="50000"/>
              </a:spcBef>
            </a:pPr>
            <a:r>
              <a:rPr lang="en-US" u="sng"/>
              <a:t>Poor</a:t>
            </a:r>
            <a:r>
              <a:rPr lang="en-US"/>
              <a:t>	1	2	3	4	5 </a:t>
            </a:r>
            <a:r>
              <a:rPr lang="en-US" u="sng"/>
              <a:t>Good</a:t>
            </a:r>
            <a:endParaRPr lang="en-US"/>
          </a:p>
          <a:p>
            <a:pPr>
              <a:lnSpc>
                <a:spcPct val="40000"/>
              </a:lnSpc>
              <a:spcBef>
                <a:spcPct val="50000"/>
              </a:spcBef>
            </a:pPr>
            <a:r>
              <a:rPr lang="en-US"/>
              <a:t>Members and group		Group flexible,</a:t>
            </a:r>
          </a:p>
          <a:p>
            <a:pPr>
              <a:lnSpc>
                <a:spcPct val="40000"/>
              </a:lnSpc>
              <a:spcBef>
                <a:spcPct val="50000"/>
              </a:spcBef>
            </a:pPr>
            <a:r>
              <a:rPr lang="en-US"/>
              <a:t>in a rut, operate	 	seeks new and better</a:t>
            </a:r>
          </a:p>
          <a:p>
            <a:pPr>
              <a:lnSpc>
                <a:spcPct val="40000"/>
              </a:lnSpc>
              <a:spcBef>
                <a:spcPct val="50000"/>
              </a:spcBef>
            </a:pPr>
            <a:r>
              <a:rPr lang="en-US"/>
              <a:t>routinely; persons		ways; individuals</a:t>
            </a:r>
          </a:p>
          <a:p>
            <a:pPr>
              <a:lnSpc>
                <a:spcPct val="40000"/>
              </a:lnSpc>
              <a:spcBef>
                <a:spcPct val="50000"/>
              </a:spcBef>
            </a:pPr>
            <a:r>
              <a:rPr lang="en-US"/>
              <a:t>stereotyped and rigid		changing and</a:t>
            </a:r>
          </a:p>
          <a:p>
            <a:pPr>
              <a:lnSpc>
                <a:spcPct val="40000"/>
              </a:lnSpc>
              <a:spcBef>
                <a:spcPct val="50000"/>
              </a:spcBef>
            </a:pPr>
            <a:r>
              <a:rPr lang="en-US"/>
              <a:t>in their roles;			growing; creative;</a:t>
            </a:r>
          </a:p>
          <a:p>
            <a:pPr>
              <a:lnSpc>
                <a:spcPct val="40000"/>
              </a:lnSpc>
              <a:spcBef>
                <a:spcPct val="50000"/>
              </a:spcBef>
            </a:pPr>
            <a:r>
              <a:rPr lang="en-US"/>
              <a:t>no progress			individually </a:t>
            </a:r>
          </a:p>
          <a:p>
            <a:pPr>
              <a:lnSpc>
                <a:spcPct val="40000"/>
              </a:lnSpc>
              <a:spcBef>
                <a:spcPct val="50000"/>
              </a:spcBef>
            </a:pPr>
            <a:r>
              <a:rPr lang="en-US"/>
              <a:t>				supported.</a:t>
            </a:r>
          </a:p>
          <a:p>
            <a:pPr>
              <a:lnSpc>
                <a:spcPct val="40000"/>
              </a:lnSpc>
              <a:spcBef>
                <a:spcPct val="50000"/>
              </a:spcBef>
            </a:pPr>
            <a:r>
              <a:rPr lang="en-US"/>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kinds of teams and one that’s not quite a team</a:t>
            </a:r>
          </a:p>
        </p:txBody>
      </p:sp>
      <p:sp>
        <p:nvSpPr>
          <p:cNvPr id="4" name="Slide Number Placeholder 3"/>
          <p:cNvSpPr>
            <a:spLocks noGrp="1"/>
          </p:cNvSpPr>
          <p:nvPr>
            <p:ph type="sldNum" sz="quarter" idx="15"/>
          </p:nvPr>
        </p:nvSpPr>
        <p:spPr/>
        <p:txBody>
          <a:bodyPr/>
          <a:lstStyle/>
          <a:p>
            <a:fld id="{460A324F-72D5-4F19-8007-EB2E8A20872F}" type="slidenum">
              <a:rPr lang="en-US" smtClean="0"/>
              <a:pPr/>
              <a:t>83</a:t>
            </a:fld>
            <a:endParaRPr lang="en-US" dirty="0"/>
          </a:p>
        </p:txBody>
      </p:sp>
      <p:sp>
        <p:nvSpPr>
          <p:cNvPr id="6" name="Content Placeholder 5"/>
          <p:cNvSpPr>
            <a:spLocks noGrp="1"/>
          </p:cNvSpPr>
          <p:nvPr>
            <p:ph sz="quarter" idx="1"/>
          </p:nvPr>
        </p:nvSpPr>
        <p:spPr/>
        <p:txBody>
          <a:bodyPr/>
          <a:lstStyle/>
          <a:p>
            <a:r>
              <a:rPr lang="en-US" dirty="0"/>
              <a:t>Co-acting groups</a:t>
            </a:r>
          </a:p>
          <a:p>
            <a:r>
              <a:rPr lang="en-US" dirty="0"/>
              <a:t>F2F teams</a:t>
            </a:r>
          </a:p>
          <a:p>
            <a:r>
              <a:rPr lang="en-US" dirty="0"/>
              <a:t>Virtual teams</a:t>
            </a:r>
          </a:p>
          <a:p>
            <a:r>
              <a:rPr lang="en-US" dirty="0"/>
              <a:t>Sand Dune teams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0A324F-72D5-4F19-8007-EB2E8A20872F}" type="slidenum">
              <a:rPr lang="en-US" smtClean="0"/>
              <a:pPr/>
              <a:t>84</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828800" y="685800"/>
            <a:ext cx="5250905" cy="5744011"/>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Hackman Team Model</a:t>
            </a:r>
          </a:p>
        </p:txBody>
      </p:sp>
      <p:sp>
        <p:nvSpPr>
          <p:cNvPr id="3" name="Content Placeholder 2"/>
          <p:cNvSpPr>
            <a:spLocks noGrp="1"/>
          </p:cNvSpPr>
          <p:nvPr>
            <p:ph sz="quarter" idx="1"/>
          </p:nvPr>
        </p:nvSpPr>
        <p:spPr/>
        <p:txBody>
          <a:bodyPr>
            <a:normAutofit fontScale="92500" lnSpcReduction="20000"/>
          </a:bodyPr>
          <a:lstStyle/>
          <a:p>
            <a:r>
              <a:rPr lang="en-US" b="1" dirty="0"/>
              <a:t>In case, you are unfamiliar with Hackman, his model sets  the five necessary conditions for team effectiveness as follows:</a:t>
            </a:r>
          </a:p>
          <a:p>
            <a:pPr lvl="1"/>
            <a:r>
              <a:rPr lang="en-US" b="1" dirty="0"/>
              <a:t>A so-called real team has these four features: a team task, clear boundaries, clearly assigned authority to make team decisions, and membership stability.</a:t>
            </a:r>
          </a:p>
          <a:p>
            <a:pPr lvl="1"/>
            <a:r>
              <a:rPr lang="en-US" b="1" dirty="0"/>
              <a:t>Possessing a compelling direction refers to whether the team has clear, challenging, and consequential goals that focus on the ends to be accomplished rather than the means the team must use to pursue them.</a:t>
            </a:r>
          </a:p>
          <a:p>
            <a:pPr lvl="1"/>
            <a:r>
              <a:rPr lang="en-US" b="1" dirty="0"/>
              <a:t>An enabling structure refers to whether the team’s task, composition, and norms of conduct enable rather than impede teamwork.</a:t>
            </a:r>
          </a:p>
          <a:p>
            <a:pPr lvl="2"/>
            <a:r>
              <a:rPr kumimoji="0" lang="en-US" sz="1800" kern="1200" baseline="0" dirty="0">
                <a:solidFill>
                  <a:schemeClr val="tx1"/>
                </a:solidFill>
                <a:latin typeface="+mn-lt"/>
                <a:ea typeface="+mn-ea"/>
                <a:cs typeface="+mn-cs"/>
              </a:rPr>
              <a:t>“People have internal motivation when they view their work as meaningful </a:t>
            </a:r>
            <a:r>
              <a:rPr kumimoji="0" lang="en-US" sz="1800" i="1" kern="1200" baseline="0" dirty="0">
                <a:solidFill>
                  <a:schemeClr val="tx1"/>
                </a:solidFill>
                <a:latin typeface="+mn-lt"/>
                <a:ea typeface="+mn-ea"/>
                <a:cs typeface="+mn-cs"/>
              </a:rPr>
              <a:t>and feel personally responsible </a:t>
            </a:r>
            <a:r>
              <a:rPr kumimoji="0" lang="en-US" sz="1800" kern="1200" baseline="0" dirty="0">
                <a:solidFill>
                  <a:schemeClr val="tx1"/>
                </a:solidFill>
                <a:latin typeface="+mn-lt"/>
                <a:ea typeface="+mn-ea"/>
                <a:cs typeface="+mn-cs"/>
              </a:rPr>
              <a:t>for work outcomes </a:t>
            </a:r>
            <a:r>
              <a:rPr kumimoji="0" lang="en-US" sz="1800" i="1" kern="1200" baseline="0" dirty="0">
                <a:solidFill>
                  <a:schemeClr val="tx1"/>
                </a:solidFill>
                <a:latin typeface="+mn-lt"/>
                <a:ea typeface="+mn-ea"/>
                <a:cs typeface="+mn-cs"/>
              </a:rPr>
              <a:t>and receive trustworthy knowledge of the results of </a:t>
            </a:r>
            <a:r>
              <a:rPr kumimoji="0" lang="en-US" sz="1800" kern="1200" baseline="0" dirty="0">
                <a:solidFill>
                  <a:schemeClr val="tx1"/>
                </a:solidFill>
                <a:latin typeface="+mn-lt"/>
                <a:ea typeface="+mn-ea"/>
                <a:cs typeface="+mn-cs"/>
              </a:rPr>
              <a:t>their efforts.”</a:t>
            </a:r>
            <a:endParaRPr lang="en-US" b="1" dirty="0"/>
          </a:p>
          <a:p>
            <a:pPr lvl="1"/>
            <a:r>
              <a:rPr lang="en-US" b="1" dirty="0"/>
              <a:t>Supportive organizational context refers to whether the team receives adequate resources, rewards, information, education, intergroup cooperation, and support that members need to accomplish their tasks.</a:t>
            </a:r>
          </a:p>
          <a:p>
            <a:pPr lvl="1"/>
            <a:r>
              <a:rPr lang="en-US" b="1" dirty="0"/>
              <a:t>And the sixth is the right people</a:t>
            </a:r>
          </a:p>
          <a:p>
            <a:endParaRPr lang="en-US"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85</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t>How Other Tools Fit With Team Effectiveness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752975"/>
            <a:ext cx="3429000" cy="21050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676400"/>
            <a:ext cx="3200400" cy="1600200"/>
          </a:xfrm>
          <a:prstGeom prst="rect">
            <a:avLst/>
          </a:prstGeom>
        </p:spPr>
      </p:pic>
      <p:sp>
        <p:nvSpPr>
          <p:cNvPr id="10" name="Curved Right Arrow 9"/>
          <p:cNvSpPr/>
          <p:nvPr/>
        </p:nvSpPr>
        <p:spPr>
          <a:xfrm>
            <a:off x="1219200" y="2514600"/>
            <a:ext cx="1066800" cy="2781300"/>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a:t>
            </a:r>
            <a:br>
              <a:rPr lang="en-US" dirty="0">
                <a:solidFill>
                  <a:schemeClr val="tx1"/>
                </a:solidFill>
              </a:rPr>
            </a:br>
            <a:r>
              <a:rPr lang="en-US" dirty="0">
                <a:solidFill>
                  <a:schemeClr val="tx1"/>
                </a:solidFill>
              </a:rPr>
              <a:t>You Should Request</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914400"/>
            <a:ext cx="2527300" cy="1895475"/>
          </a:xfrm>
          <a:prstGeom prst="rect">
            <a:avLst/>
          </a:prstGeom>
        </p:spPr>
      </p:pic>
      <p:sp>
        <p:nvSpPr>
          <p:cNvPr id="11" name="Striped Right Arrow 10"/>
          <p:cNvSpPr/>
          <p:nvPr/>
        </p:nvSpPr>
        <p:spPr>
          <a:xfrm rot="18394778">
            <a:off x="6273694" y="3698533"/>
            <a:ext cx="2213517" cy="1556334"/>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a:solidFill>
                  <a:srgbClr val="FFFF00"/>
                </a:solidFill>
              </a:rPr>
              <a:t>Agreeing on What 'Done' Looks like</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2353" y="1768570"/>
            <a:ext cx="1614307" cy="1660430"/>
          </a:xfrm>
          <a:prstGeom prst="rect">
            <a:avLst/>
          </a:prstGeom>
        </p:spPr>
      </p:pic>
      <p:sp>
        <p:nvSpPr>
          <p:cNvPr id="5" name="Right Arrow 4"/>
          <p:cNvSpPr/>
          <p:nvPr/>
        </p:nvSpPr>
        <p:spPr>
          <a:xfrm>
            <a:off x="5257800" y="2133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3" descr="team-huddle.gif"/>
          <p:cNvPicPr>
            <a:picLocks noChangeAspect="1"/>
          </p:cNvPicPr>
          <p:nvPr/>
        </p:nvPicPr>
        <p:blipFill>
          <a:blip r:embed="rId7" cstate="print"/>
          <a:stretch>
            <a:fillRect/>
          </a:stretch>
        </p:blipFill>
        <p:spPr>
          <a:xfrm>
            <a:off x="764754" y="1600200"/>
            <a:ext cx="6852491" cy="4873625"/>
          </a:xfrm>
          <a:prstGeom prst="rect">
            <a:avLst/>
          </a:prstGeom>
        </p:spPr>
      </p:pic>
    </p:spTree>
    <p:extLst>
      <p:ext uri="{BB962C8B-B14F-4D97-AF65-F5344CB8AC3E}">
        <p14:creationId xmlns:p14="http://schemas.microsoft.com/office/powerpoint/2010/main" val="81013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par>
                                <p:cTn id="42" presetID="1"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j-preferred">
      <a:majorFont>
        <a:latin typeface="Arial"/>
        <a:ea typeface=""/>
        <a:cs typeface=""/>
      </a:majorFont>
      <a:minorFont>
        <a:latin typeface="Arial Narrow"/>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D4552CBF497842890C649EF662C355" ma:contentTypeVersion="0" ma:contentTypeDescription="Create a new document." ma:contentTypeScope="" ma:versionID="b373a1fac66068ede2163db34869c528">
  <xsd:schema xmlns:xsd="http://www.w3.org/2001/XMLSchema" xmlns:xs="http://www.w3.org/2001/XMLSchema" xmlns:p="http://schemas.microsoft.com/office/2006/metadata/properties" targetNamespace="http://schemas.microsoft.com/office/2006/metadata/properties" ma:root="true" ma:fieldsID="067e30616eeadeb776f014c5fbcfd8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D1FEEE-38C2-4C3D-B82E-28A79C92C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C723EBB-5B9C-479F-A30A-DC11A8E65228}">
  <ds:schemaRefs>
    <ds:schemaRef ds:uri="http://schemas.microsoft.com/office/2006/metadata/properties"/>
  </ds:schemaRefs>
</ds:datastoreItem>
</file>

<file path=customXml/itemProps3.xml><?xml version="1.0" encoding="utf-8"?>
<ds:datastoreItem xmlns:ds="http://schemas.openxmlformats.org/officeDocument/2006/customXml" ds:itemID="{4A5092A7-A03C-45B8-A74E-781DEB5925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10048</TotalTime>
  <Words>8526</Words>
  <Application>Microsoft Office PowerPoint</Application>
  <PresentationFormat>On-screen Show (4:3)</PresentationFormat>
  <Paragraphs>763</Paragraphs>
  <Slides>85</Slides>
  <Notes>31</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85</vt:i4>
      </vt:variant>
    </vt:vector>
  </HeadingPairs>
  <TitlesOfParts>
    <vt:vector size="95" baseType="lpstr">
      <vt:lpstr>ＭＳ Ｐゴシック</vt:lpstr>
      <vt:lpstr>Arial</vt:lpstr>
      <vt:lpstr>Arial Narrow</vt:lpstr>
      <vt:lpstr>Calibri</vt:lpstr>
      <vt:lpstr>Courier New</vt:lpstr>
      <vt:lpstr>Tahoma</vt:lpstr>
      <vt:lpstr>Verdana</vt:lpstr>
      <vt:lpstr>Wingdings</vt:lpstr>
      <vt:lpstr>Wingdings 2</vt:lpstr>
      <vt:lpstr>Oriel</vt:lpstr>
      <vt:lpstr>Ten Tools</vt:lpstr>
      <vt:lpstr>PowerPoint Presentation</vt:lpstr>
      <vt:lpstr>Session 7</vt:lpstr>
      <vt:lpstr>Placeholder for video while people enter and after we start</vt:lpstr>
      <vt:lpstr>Ten Tools</vt:lpstr>
      <vt:lpstr>How do I…</vt:lpstr>
      <vt:lpstr>With whom will I use these 10 tools?</vt:lpstr>
      <vt:lpstr>PowerPoint Presentation</vt:lpstr>
      <vt:lpstr>How Other Tools Fit With Team Effectiveness</vt:lpstr>
      <vt:lpstr>ETS Success Six Connections</vt:lpstr>
      <vt:lpstr>PowerPoint Presentation</vt:lpstr>
      <vt:lpstr>How Is This a Tool?</vt:lpstr>
      <vt:lpstr>What Might You Gain From This Session?</vt:lpstr>
      <vt:lpstr>The Advanced Version</vt:lpstr>
      <vt:lpstr>Five Questions We’ll Try To Answer</vt:lpstr>
      <vt:lpstr>Team Effectiveness Decision Tree</vt:lpstr>
      <vt:lpstr>What do we mean when we say ‘team?</vt:lpstr>
      <vt:lpstr>“A single twig breaks but a bundle of twigs is strong” – Tecumseh</vt:lpstr>
      <vt:lpstr>PowerPoint Presentation</vt:lpstr>
      <vt:lpstr>Loaded Language:  team, unit, group, individual</vt:lpstr>
      <vt:lpstr>Is it a group of co-located individuals or a set of people with a task that requires them to work together to produce something?</vt:lpstr>
      <vt:lpstr>How do you Choose the right form?</vt:lpstr>
      <vt:lpstr>PowerPoint Presentation</vt:lpstr>
      <vt:lpstr>some situations call for trust in command and control, not teams</vt:lpstr>
      <vt:lpstr>“having a team is often worse than having no team at all”</vt:lpstr>
      <vt:lpstr>Team Effectiveness Decision Tree</vt:lpstr>
      <vt:lpstr>features test for teams</vt:lpstr>
      <vt:lpstr>Do You Need A Team?</vt:lpstr>
      <vt:lpstr>Thinking at the group level means losing the individual reflex</vt:lpstr>
      <vt:lpstr>Team Effectiveness Decision Tree</vt:lpstr>
      <vt:lpstr>What do we mean when we say a team is successful?</vt:lpstr>
      <vt:lpstr>3 Criteria for Effective Groups  J. Richard Hackman Harvard University</vt:lpstr>
      <vt:lpstr>Successful teams do not simply happen</vt:lpstr>
      <vt:lpstr>“Research consistently shows the teams underperform, despite all the extra resources they have”</vt:lpstr>
      <vt:lpstr>Think of a team that didn’t work:  what was missing?</vt:lpstr>
      <vt:lpstr>Ten ‘facts’ about teams that aren’t</vt:lpstr>
      <vt:lpstr>Fact #1: A team is a team is a team </vt:lpstr>
      <vt:lpstr>Different Types of Teams </vt:lpstr>
      <vt:lpstr>Fact # 2: It’s good to mix it up by  bringing in new members.</vt:lpstr>
      <vt:lpstr>Fact # 3: Bigger is better. </vt:lpstr>
      <vt:lpstr>PowerPoint Presentation</vt:lpstr>
      <vt:lpstr>Team Effectiveness Decision Tree</vt:lpstr>
      <vt:lpstr>Fact # 4: Face-to-face interaction is passé. </vt:lpstr>
      <vt:lpstr>Fact # 5: It takes clear, specific, and incentivized  objectives to focus and motivate teams.</vt:lpstr>
      <vt:lpstr>PowerPoint Presentation</vt:lpstr>
      <vt:lpstr>Fact # 6: Harmony helps</vt:lpstr>
      <vt:lpstr>The utility of a ‘deviant’ in a team setting</vt:lpstr>
      <vt:lpstr>Fact # 7: Smart members generate smart products </vt:lpstr>
      <vt:lpstr>PowerPoint Presentation</vt:lpstr>
      <vt:lpstr>Diversity might mean turning distribution of power upside down</vt:lpstr>
      <vt:lpstr>PowerPoint Presentation</vt:lpstr>
      <vt:lpstr>Fact #8: The more information, the better</vt:lpstr>
      <vt:lpstr>Fact #9: Teamwork is magical</vt:lpstr>
      <vt:lpstr>Fact #10: It all depends on the leader</vt:lpstr>
      <vt:lpstr>Responsibilities of team members</vt:lpstr>
      <vt:lpstr>Ground Rules for Teams </vt:lpstr>
      <vt:lpstr>What Does ‘Process’ Include?</vt:lpstr>
      <vt:lpstr>Role of the Team Leader</vt:lpstr>
      <vt:lpstr>PowerPoint Presentation</vt:lpstr>
      <vt:lpstr>PowerPoint Presentation</vt:lpstr>
      <vt:lpstr>Coaching By Itself Is Not Enough</vt:lpstr>
      <vt:lpstr>Leaders create conditions for team effectiveness</vt:lpstr>
      <vt:lpstr>Supportive Context</vt:lpstr>
      <vt:lpstr>PowerPoint Presentation</vt:lpstr>
      <vt:lpstr>Team Effectiveness Decision Tree</vt:lpstr>
      <vt:lpstr>Appendix</vt:lpstr>
      <vt:lpstr>Takeaway</vt:lpstr>
      <vt:lpstr>And do it all in one's own way--there is no one best leader personality or strategy.</vt:lpstr>
      <vt:lpstr>PowerPoint Presentation</vt:lpstr>
      <vt:lpstr>Facilitation: Process or Product</vt:lpstr>
      <vt:lpstr>You only get one chance to make a first impression</vt:lpstr>
      <vt:lpstr>11 agreements for effective teams</vt:lpstr>
      <vt:lpstr>Facilitation: process</vt:lpstr>
      <vt:lpstr>Transfer of learning</vt:lpstr>
      <vt:lpstr>Two Books</vt:lpstr>
      <vt:lpstr>Links</vt:lpstr>
      <vt:lpstr>Rating Group Effectiveness</vt:lpstr>
      <vt:lpstr>Rating Group Effectiveness</vt:lpstr>
      <vt:lpstr>Rating Group Effectiveness</vt:lpstr>
      <vt:lpstr>Rating Group Effectiveness</vt:lpstr>
      <vt:lpstr>Rating Group Effectiveness</vt:lpstr>
      <vt:lpstr>Rating Group Effectiveness</vt:lpstr>
      <vt:lpstr>Different kinds of teams and one that’s not quite a team</vt:lpstr>
      <vt:lpstr>PowerPoint Presentation</vt:lpstr>
      <vt:lpstr>Hackman Team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Events of Instruction</dc:title>
  <cp:lastModifiedBy>T.J. Elliott</cp:lastModifiedBy>
  <cp:revision>513</cp:revision>
  <cp:lastPrinted>2015-08-25T15:33:15Z</cp:lastPrinted>
  <dcterms:created xsi:type="dcterms:W3CDTF">2005-02-23T00:41:45Z</dcterms:created>
  <dcterms:modified xsi:type="dcterms:W3CDTF">2023-01-19T23:48:45Z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0x01010037D4552CBF497842890C649EF662C355</vt:lpwstr>
  </property>
</Properties>
</file>