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312" r:id="rId5"/>
    <p:sldId id="278" r:id="rId6"/>
    <p:sldId id="279" r:id="rId7"/>
    <p:sldId id="276" r:id="rId8"/>
    <p:sldId id="314" r:id="rId9"/>
    <p:sldId id="317" r:id="rId10"/>
    <p:sldId id="316" r:id="rId11"/>
    <p:sldId id="315" r:id="rId12"/>
    <p:sldId id="256" r:id="rId13"/>
    <p:sldId id="280" r:id="rId14"/>
    <p:sldId id="274" r:id="rId15"/>
    <p:sldId id="282" r:id="rId16"/>
    <p:sldId id="285" r:id="rId17"/>
    <p:sldId id="284" r:id="rId18"/>
    <p:sldId id="287" r:id="rId19"/>
    <p:sldId id="286" r:id="rId20"/>
    <p:sldId id="288" r:id="rId21"/>
    <p:sldId id="268" r:id="rId22"/>
    <p:sldId id="318" r:id="rId23"/>
    <p:sldId id="319" r:id="rId24"/>
    <p:sldId id="320" r:id="rId25"/>
    <p:sldId id="289" r:id="rId26"/>
    <p:sldId id="297" r:id="rId27"/>
    <p:sldId id="295" r:id="rId28"/>
    <p:sldId id="298" r:id="rId29"/>
    <p:sldId id="296" r:id="rId30"/>
    <p:sldId id="292" r:id="rId31"/>
    <p:sldId id="293" r:id="rId32"/>
    <p:sldId id="291" r:id="rId33"/>
    <p:sldId id="301" r:id="rId34"/>
    <p:sldId id="294" r:id="rId35"/>
    <p:sldId id="307" r:id="rId36"/>
    <p:sldId id="290" r:id="rId37"/>
    <p:sldId id="270" r:id="rId38"/>
    <p:sldId id="266" r:id="rId39"/>
    <p:sldId id="259" r:id="rId40"/>
    <p:sldId id="267" r:id="rId41"/>
    <p:sldId id="299" r:id="rId42"/>
    <p:sldId id="310" r:id="rId43"/>
    <p:sldId id="283" r:id="rId44"/>
    <p:sldId id="302" r:id="rId45"/>
    <p:sldId id="303" r:id="rId46"/>
    <p:sldId id="304" r:id="rId47"/>
    <p:sldId id="305" r:id="rId48"/>
    <p:sldId id="308" r:id="rId49"/>
    <p:sldId id="263" r:id="rId50"/>
    <p:sldId id="309" r:id="rId51"/>
    <p:sldId id="281" r:id="rId52"/>
    <p:sldId id="264" r:id="rId53"/>
    <p:sldId id="271" r:id="rId54"/>
    <p:sldId id="272" r:id="rId55"/>
    <p:sldId id="311" r:id="rId56"/>
    <p:sldId id="273" r:id="rId57"/>
    <p:sldId id="322" r:id="rId58"/>
    <p:sldId id="306" r:id="rId59"/>
    <p:sldId id="321" r:id="rId60"/>
    <p:sldId id="300" r:id="rId61"/>
    <p:sldId id="258" r:id="rId62"/>
    <p:sldId id="269" r:id="rId63"/>
    <p:sldId id="257" r:id="rId64"/>
    <p:sldId id="260" r:id="rId65"/>
    <p:sldId id="261" r:id="rId66"/>
    <p:sldId id="262" r:id="rId6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E3F1E-AF4D-45BC-83AD-8E5F113E2723}" v="1" dt="2023-01-19T23:02:23.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4659" autoAdjust="0"/>
  </p:normalViewPr>
  <p:slideViewPr>
    <p:cSldViewPr>
      <p:cViewPr varScale="1">
        <p:scale>
          <a:sx n="100" d="100"/>
          <a:sy n="100" d="100"/>
        </p:scale>
        <p:origin x="1146" y="90"/>
      </p:cViewPr>
      <p:guideLst>
        <p:guide orient="horz" pos="2160"/>
        <p:guide pos="2880"/>
      </p:guideLst>
    </p:cSldViewPr>
  </p:slideViewPr>
  <p:outlineViewPr>
    <p:cViewPr>
      <p:scale>
        <a:sx n="33" d="100"/>
        <a:sy n="33" d="100"/>
      </p:scale>
      <p:origin x="0" y="14022"/>
    </p:cViewPr>
  </p:outlineViewPr>
  <p:notesTextViewPr>
    <p:cViewPr>
      <p:scale>
        <a:sx n="100" d="100"/>
        <a:sy n="100" d="100"/>
      </p:scale>
      <p:origin x="0" y="0"/>
    </p:cViewPr>
  </p:notesTextViewPr>
  <p:sorterViewPr>
    <p:cViewPr>
      <p:scale>
        <a:sx n="66" d="100"/>
        <a:sy n="66" d="100"/>
      </p:scale>
      <p:origin x="0" y="-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Elliott" userId="bdc1f311ae670521" providerId="LiveId" clId="{E99E3F1E-AF4D-45BC-83AD-8E5F113E2723}"/>
    <pc:docChg chg="modSld">
      <pc:chgData name="T.J. Elliott" userId="bdc1f311ae670521" providerId="LiveId" clId="{E99E3F1E-AF4D-45BC-83AD-8E5F113E2723}" dt="2023-01-19T23:02:23.434" v="0" actId="5736"/>
      <pc:docMkLst>
        <pc:docMk/>
      </pc:docMkLst>
      <pc:sldChg chg="modSp">
        <pc:chgData name="T.J. Elliott" userId="bdc1f311ae670521" providerId="LiveId" clId="{E99E3F1E-AF4D-45BC-83AD-8E5F113E2723}" dt="2023-01-19T23:02:23.434" v="0" actId="5736"/>
        <pc:sldMkLst>
          <pc:docMk/>
          <pc:sldMk cId="3571633782" sldId="321"/>
        </pc:sldMkLst>
        <pc:graphicFrameChg chg="mod">
          <ac:chgData name="T.J. Elliott" userId="bdc1f311ae670521" providerId="LiveId" clId="{E99E3F1E-AF4D-45BC-83AD-8E5F113E2723}" dt="2023-01-19T23:02:23.434" v="0" actId="5736"/>
          <ac:graphicFrameMkLst>
            <pc:docMk/>
            <pc:sldMk cId="3571633782" sldId="321"/>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FACD4-77B5-498F-AF91-2056A74334B2}" type="doc">
      <dgm:prSet loTypeId="urn:microsoft.com/office/officeart/2005/8/layout/gear1" loCatId="relationship" qsTypeId="urn:microsoft.com/office/officeart/2005/8/quickstyle/simple1" qsCatId="simple" csTypeId="urn:microsoft.com/office/officeart/2005/8/colors/colorful4" csCatId="colorful" phldr="1"/>
      <dgm:spPr/>
    </dgm:pt>
    <dgm:pt modelId="{D87C165B-65C5-42A2-98B8-AA9D16172F1F}">
      <dgm:prSet phldrT="[Text]"/>
      <dgm:spPr/>
      <dgm:t>
        <a:bodyPr/>
        <a:lstStyle/>
        <a:p>
          <a:r>
            <a:rPr lang="en-US" dirty="0"/>
            <a:t>Action</a:t>
          </a:r>
        </a:p>
      </dgm:t>
    </dgm:pt>
    <dgm:pt modelId="{07A5B790-9E50-4BA6-9DB8-B0C0CD57FD71}" type="parTrans" cxnId="{C3DE232C-46B8-4819-AC55-40B2200E9076}">
      <dgm:prSet/>
      <dgm:spPr/>
      <dgm:t>
        <a:bodyPr/>
        <a:lstStyle/>
        <a:p>
          <a:endParaRPr lang="en-US"/>
        </a:p>
      </dgm:t>
    </dgm:pt>
    <dgm:pt modelId="{C5454A32-EF16-4608-806D-E4DE947C0843}" type="sibTrans" cxnId="{C3DE232C-46B8-4819-AC55-40B2200E9076}">
      <dgm:prSet/>
      <dgm:spPr/>
      <dgm:t>
        <a:bodyPr/>
        <a:lstStyle/>
        <a:p>
          <a:endParaRPr lang="en-US"/>
        </a:p>
      </dgm:t>
    </dgm:pt>
    <dgm:pt modelId="{9126A54E-5D43-4A6D-A72E-4F9A396DBB46}">
      <dgm:prSet phldrT="[Text]"/>
      <dgm:spPr/>
      <dgm:t>
        <a:bodyPr/>
        <a:lstStyle/>
        <a:p>
          <a:r>
            <a:rPr lang="en-US" dirty="0"/>
            <a:t>Map</a:t>
          </a:r>
        </a:p>
      </dgm:t>
    </dgm:pt>
    <dgm:pt modelId="{79ACA9F6-A159-4B3C-9556-129F9BD6DA66}" type="parTrans" cxnId="{8BB7B71F-F319-4D71-9F12-FF44A6D04CFF}">
      <dgm:prSet/>
      <dgm:spPr/>
      <dgm:t>
        <a:bodyPr/>
        <a:lstStyle/>
        <a:p>
          <a:endParaRPr lang="en-US"/>
        </a:p>
      </dgm:t>
    </dgm:pt>
    <dgm:pt modelId="{BB622ED5-0B98-48AD-B849-0060C24EFD56}" type="sibTrans" cxnId="{8BB7B71F-F319-4D71-9F12-FF44A6D04CFF}">
      <dgm:prSet/>
      <dgm:spPr/>
      <dgm:t>
        <a:bodyPr/>
        <a:lstStyle/>
        <a:p>
          <a:endParaRPr lang="en-US"/>
        </a:p>
      </dgm:t>
    </dgm:pt>
    <dgm:pt modelId="{6A82F029-58E8-48FF-8589-AE543B34FC5B}">
      <dgm:prSet phldrT="[Text]"/>
      <dgm:spPr/>
      <dgm:t>
        <a:bodyPr/>
        <a:lstStyle/>
        <a:p>
          <a:r>
            <a:rPr lang="en-US" dirty="0"/>
            <a:t>Theory</a:t>
          </a:r>
        </a:p>
      </dgm:t>
    </dgm:pt>
    <dgm:pt modelId="{B2039C69-BBC4-4459-B69E-2F5C8F0D041D}" type="parTrans" cxnId="{0B7B4D91-6810-4DC9-8FA8-04FB705AB309}">
      <dgm:prSet/>
      <dgm:spPr/>
      <dgm:t>
        <a:bodyPr/>
        <a:lstStyle/>
        <a:p>
          <a:endParaRPr lang="en-US"/>
        </a:p>
      </dgm:t>
    </dgm:pt>
    <dgm:pt modelId="{87702CD5-B99B-4A96-B1CC-9851A7E16BA5}" type="sibTrans" cxnId="{0B7B4D91-6810-4DC9-8FA8-04FB705AB309}">
      <dgm:prSet/>
      <dgm:spPr/>
      <dgm:t>
        <a:bodyPr/>
        <a:lstStyle/>
        <a:p>
          <a:endParaRPr lang="en-US"/>
        </a:p>
      </dgm:t>
    </dgm:pt>
    <dgm:pt modelId="{856D3253-0D41-4E70-8A75-6E02D06D4066}" type="pres">
      <dgm:prSet presAssocID="{E84FACD4-77B5-498F-AF91-2056A74334B2}" presName="composite" presStyleCnt="0">
        <dgm:presLayoutVars>
          <dgm:chMax val="3"/>
          <dgm:animLvl val="lvl"/>
          <dgm:resizeHandles val="exact"/>
        </dgm:presLayoutVars>
      </dgm:prSet>
      <dgm:spPr/>
    </dgm:pt>
    <dgm:pt modelId="{DE3C6AE0-47BB-4541-AF46-AB8300A23B85}" type="pres">
      <dgm:prSet presAssocID="{D87C165B-65C5-42A2-98B8-AA9D16172F1F}" presName="gear1" presStyleLbl="node1" presStyleIdx="0" presStyleCnt="3">
        <dgm:presLayoutVars>
          <dgm:chMax val="1"/>
          <dgm:bulletEnabled val="1"/>
        </dgm:presLayoutVars>
      </dgm:prSet>
      <dgm:spPr/>
    </dgm:pt>
    <dgm:pt modelId="{2C1D85CE-1894-45B1-AF10-192BE85E7C7A}" type="pres">
      <dgm:prSet presAssocID="{D87C165B-65C5-42A2-98B8-AA9D16172F1F}" presName="gear1srcNode" presStyleLbl="node1" presStyleIdx="0" presStyleCnt="3"/>
      <dgm:spPr/>
    </dgm:pt>
    <dgm:pt modelId="{5E1ABCCC-E252-48F9-955D-7CFD25DFCEE6}" type="pres">
      <dgm:prSet presAssocID="{D87C165B-65C5-42A2-98B8-AA9D16172F1F}" presName="gear1dstNode" presStyleLbl="node1" presStyleIdx="0" presStyleCnt="3"/>
      <dgm:spPr/>
    </dgm:pt>
    <dgm:pt modelId="{7AAF13B0-00F7-4A3A-B675-B51645F21027}" type="pres">
      <dgm:prSet presAssocID="{9126A54E-5D43-4A6D-A72E-4F9A396DBB46}" presName="gear2" presStyleLbl="node1" presStyleIdx="1" presStyleCnt="3">
        <dgm:presLayoutVars>
          <dgm:chMax val="1"/>
          <dgm:bulletEnabled val="1"/>
        </dgm:presLayoutVars>
      </dgm:prSet>
      <dgm:spPr/>
    </dgm:pt>
    <dgm:pt modelId="{CCA831B7-B412-4A1B-9F5E-811C8C967B9E}" type="pres">
      <dgm:prSet presAssocID="{9126A54E-5D43-4A6D-A72E-4F9A396DBB46}" presName="gear2srcNode" presStyleLbl="node1" presStyleIdx="1" presStyleCnt="3"/>
      <dgm:spPr/>
    </dgm:pt>
    <dgm:pt modelId="{2580D24F-AB5F-4C29-9310-DE1924B5420D}" type="pres">
      <dgm:prSet presAssocID="{9126A54E-5D43-4A6D-A72E-4F9A396DBB46}" presName="gear2dstNode" presStyleLbl="node1" presStyleIdx="1" presStyleCnt="3"/>
      <dgm:spPr/>
    </dgm:pt>
    <dgm:pt modelId="{E10CB5FA-7E4A-4DF2-8BC4-22103149FEE6}" type="pres">
      <dgm:prSet presAssocID="{6A82F029-58E8-48FF-8589-AE543B34FC5B}" presName="gear3" presStyleLbl="node1" presStyleIdx="2" presStyleCnt="3"/>
      <dgm:spPr/>
    </dgm:pt>
    <dgm:pt modelId="{CF0A7BE8-113F-4064-8EA6-981155D8F1ED}" type="pres">
      <dgm:prSet presAssocID="{6A82F029-58E8-48FF-8589-AE543B34FC5B}" presName="gear3tx" presStyleLbl="node1" presStyleIdx="2" presStyleCnt="3">
        <dgm:presLayoutVars>
          <dgm:chMax val="1"/>
          <dgm:bulletEnabled val="1"/>
        </dgm:presLayoutVars>
      </dgm:prSet>
      <dgm:spPr/>
    </dgm:pt>
    <dgm:pt modelId="{4C0CEA3A-4FEF-4CE2-AB28-E157E9356E51}" type="pres">
      <dgm:prSet presAssocID="{6A82F029-58E8-48FF-8589-AE543B34FC5B}" presName="gear3srcNode" presStyleLbl="node1" presStyleIdx="2" presStyleCnt="3"/>
      <dgm:spPr/>
    </dgm:pt>
    <dgm:pt modelId="{114200A5-419C-46BD-8A42-FBBA705CB80F}" type="pres">
      <dgm:prSet presAssocID="{6A82F029-58E8-48FF-8589-AE543B34FC5B}" presName="gear3dstNode" presStyleLbl="node1" presStyleIdx="2" presStyleCnt="3"/>
      <dgm:spPr/>
    </dgm:pt>
    <dgm:pt modelId="{BEA32B4D-E73B-4E6C-8139-FCD914ECBF7D}" type="pres">
      <dgm:prSet presAssocID="{C5454A32-EF16-4608-806D-E4DE947C0843}" presName="connector1" presStyleLbl="sibTrans2D1" presStyleIdx="0" presStyleCnt="3"/>
      <dgm:spPr/>
    </dgm:pt>
    <dgm:pt modelId="{EFB485B8-9F7C-42F1-8553-E2EDE9E4778F}" type="pres">
      <dgm:prSet presAssocID="{BB622ED5-0B98-48AD-B849-0060C24EFD56}" presName="connector2" presStyleLbl="sibTrans2D1" presStyleIdx="1" presStyleCnt="3"/>
      <dgm:spPr/>
    </dgm:pt>
    <dgm:pt modelId="{78E65E1A-2D74-498E-A528-DDCE5CDF8A59}" type="pres">
      <dgm:prSet presAssocID="{87702CD5-B99B-4A96-B1CC-9851A7E16BA5}" presName="connector3" presStyleLbl="sibTrans2D1" presStyleIdx="2" presStyleCnt="3"/>
      <dgm:spPr/>
    </dgm:pt>
  </dgm:ptLst>
  <dgm:cxnLst>
    <dgm:cxn modelId="{B3A84D02-6930-4255-9C44-5A8902AF8C6E}" type="presOf" srcId="{D87C165B-65C5-42A2-98B8-AA9D16172F1F}" destId="{5E1ABCCC-E252-48F9-955D-7CFD25DFCEE6}" srcOrd="2" destOrd="0" presId="urn:microsoft.com/office/officeart/2005/8/layout/gear1"/>
    <dgm:cxn modelId="{8BB7B71F-F319-4D71-9F12-FF44A6D04CFF}" srcId="{E84FACD4-77B5-498F-AF91-2056A74334B2}" destId="{9126A54E-5D43-4A6D-A72E-4F9A396DBB46}" srcOrd="1" destOrd="0" parTransId="{79ACA9F6-A159-4B3C-9556-129F9BD6DA66}" sibTransId="{BB622ED5-0B98-48AD-B849-0060C24EFD56}"/>
    <dgm:cxn modelId="{6FCC4F25-BE50-48ED-A861-D9BC12BCDEC5}" type="presOf" srcId="{9126A54E-5D43-4A6D-A72E-4F9A396DBB46}" destId="{2580D24F-AB5F-4C29-9310-DE1924B5420D}" srcOrd="2" destOrd="0" presId="urn:microsoft.com/office/officeart/2005/8/layout/gear1"/>
    <dgm:cxn modelId="{4CAA4E27-EB5E-4E48-8245-6A8FEBA64187}" type="presOf" srcId="{9126A54E-5D43-4A6D-A72E-4F9A396DBB46}" destId="{7AAF13B0-00F7-4A3A-B675-B51645F21027}" srcOrd="0" destOrd="0" presId="urn:microsoft.com/office/officeart/2005/8/layout/gear1"/>
    <dgm:cxn modelId="{C3DE232C-46B8-4819-AC55-40B2200E9076}" srcId="{E84FACD4-77B5-498F-AF91-2056A74334B2}" destId="{D87C165B-65C5-42A2-98B8-AA9D16172F1F}" srcOrd="0" destOrd="0" parTransId="{07A5B790-9E50-4BA6-9DB8-B0C0CD57FD71}" sibTransId="{C5454A32-EF16-4608-806D-E4DE947C0843}"/>
    <dgm:cxn modelId="{02531A70-8E03-4262-A705-F1C8F83B3DC4}" type="presOf" srcId="{6A82F029-58E8-48FF-8589-AE543B34FC5B}" destId="{114200A5-419C-46BD-8A42-FBBA705CB80F}" srcOrd="3" destOrd="0" presId="urn:microsoft.com/office/officeart/2005/8/layout/gear1"/>
    <dgm:cxn modelId="{D0EAA377-BD6F-4C1B-A293-BBF69A2A0A01}" type="presOf" srcId="{9126A54E-5D43-4A6D-A72E-4F9A396DBB46}" destId="{CCA831B7-B412-4A1B-9F5E-811C8C967B9E}" srcOrd="1" destOrd="0" presId="urn:microsoft.com/office/officeart/2005/8/layout/gear1"/>
    <dgm:cxn modelId="{279E7F85-D18C-4502-91C0-2D94CE64B72A}" type="presOf" srcId="{6A82F029-58E8-48FF-8589-AE543B34FC5B}" destId="{CF0A7BE8-113F-4064-8EA6-981155D8F1ED}" srcOrd="1" destOrd="0" presId="urn:microsoft.com/office/officeart/2005/8/layout/gear1"/>
    <dgm:cxn modelId="{3A1DA585-B7FA-48FD-ACFB-6BE7E5A488D4}" type="presOf" srcId="{6A82F029-58E8-48FF-8589-AE543B34FC5B}" destId="{4C0CEA3A-4FEF-4CE2-AB28-E157E9356E51}" srcOrd="2" destOrd="0" presId="urn:microsoft.com/office/officeart/2005/8/layout/gear1"/>
    <dgm:cxn modelId="{8575B68A-4C69-4FA2-9BD8-DED6D8FE17D0}" type="presOf" srcId="{BB622ED5-0B98-48AD-B849-0060C24EFD56}" destId="{EFB485B8-9F7C-42F1-8553-E2EDE9E4778F}" srcOrd="0" destOrd="0" presId="urn:microsoft.com/office/officeart/2005/8/layout/gear1"/>
    <dgm:cxn modelId="{6A7A048B-BCBF-4B9D-8157-D15702FA8340}" type="presOf" srcId="{6A82F029-58E8-48FF-8589-AE543B34FC5B}" destId="{E10CB5FA-7E4A-4DF2-8BC4-22103149FEE6}" srcOrd="0" destOrd="0" presId="urn:microsoft.com/office/officeart/2005/8/layout/gear1"/>
    <dgm:cxn modelId="{0B7B4D91-6810-4DC9-8FA8-04FB705AB309}" srcId="{E84FACD4-77B5-498F-AF91-2056A74334B2}" destId="{6A82F029-58E8-48FF-8589-AE543B34FC5B}" srcOrd="2" destOrd="0" parTransId="{B2039C69-BBC4-4459-B69E-2F5C8F0D041D}" sibTransId="{87702CD5-B99B-4A96-B1CC-9851A7E16BA5}"/>
    <dgm:cxn modelId="{3045DB9C-DACA-4A96-B3B0-CCC1F0DB2A08}" type="presOf" srcId="{E84FACD4-77B5-498F-AF91-2056A74334B2}" destId="{856D3253-0D41-4E70-8A75-6E02D06D4066}" srcOrd="0" destOrd="0" presId="urn:microsoft.com/office/officeart/2005/8/layout/gear1"/>
    <dgm:cxn modelId="{8A2090D4-15F6-487D-9874-A9F543910946}" type="presOf" srcId="{D87C165B-65C5-42A2-98B8-AA9D16172F1F}" destId="{2C1D85CE-1894-45B1-AF10-192BE85E7C7A}" srcOrd="1" destOrd="0" presId="urn:microsoft.com/office/officeart/2005/8/layout/gear1"/>
    <dgm:cxn modelId="{BBE226EB-85BA-4B3A-805C-C411B16967D8}" type="presOf" srcId="{C5454A32-EF16-4608-806D-E4DE947C0843}" destId="{BEA32B4D-E73B-4E6C-8139-FCD914ECBF7D}" srcOrd="0" destOrd="0" presId="urn:microsoft.com/office/officeart/2005/8/layout/gear1"/>
    <dgm:cxn modelId="{A4FA28F5-7359-4E3D-AB95-92C6F1368135}" type="presOf" srcId="{87702CD5-B99B-4A96-B1CC-9851A7E16BA5}" destId="{78E65E1A-2D74-498E-A528-DDCE5CDF8A59}" srcOrd="0" destOrd="0" presId="urn:microsoft.com/office/officeart/2005/8/layout/gear1"/>
    <dgm:cxn modelId="{B26882F8-90DA-48DD-9200-346CFFAC1036}" type="presOf" srcId="{D87C165B-65C5-42A2-98B8-AA9D16172F1F}" destId="{DE3C6AE0-47BB-4541-AF46-AB8300A23B85}" srcOrd="0" destOrd="0" presId="urn:microsoft.com/office/officeart/2005/8/layout/gear1"/>
    <dgm:cxn modelId="{262311EF-0E99-43D6-AE7D-B2B9C1716F49}" type="presParOf" srcId="{856D3253-0D41-4E70-8A75-6E02D06D4066}" destId="{DE3C6AE0-47BB-4541-AF46-AB8300A23B85}" srcOrd="0" destOrd="0" presId="urn:microsoft.com/office/officeart/2005/8/layout/gear1"/>
    <dgm:cxn modelId="{468A36AD-6B15-4492-B1EA-4AE9FDC02987}" type="presParOf" srcId="{856D3253-0D41-4E70-8A75-6E02D06D4066}" destId="{2C1D85CE-1894-45B1-AF10-192BE85E7C7A}" srcOrd="1" destOrd="0" presId="urn:microsoft.com/office/officeart/2005/8/layout/gear1"/>
    <dgm:cxn modelId="{726CAF1E-56D3-4D61-BCAB-2D21B720D9FF}" type="presParOf" srcId="{856D3253-0D41-4E70-8A75-6E02D06D4066}" destId="{5E1ABCCC-E252-48F9-955D-7CFD25DFCEE6}" srcOrd="2" destOrd="0" presId="urn:microsoft.com/office/officeart/2005/8/layout/gear1"/>
    <dgm:cxn modelId="{777CB6AB-A76B-4370-B2B2-5E0CA1E247BD}" type="presParOf" srcId="{856D3253-0D41-4E70-8A75-6E02D06D4066}" destId="{7AAF13B0-00F7-4A3A-B675-B51645F21027}" srcOrd="3" destOrd="0" presId="urn:microsoft.com/office/officeart/2005/8/layout/gear1"/>
    <dgm:cxn modelId="{F7594B95-10AE-4F33-9CA4-658B823382C4}" type="presParOf" srcId="{856D3253-0D41-4E70-8A75-6E02D06D4066}" destId="{CCA831B7-B412-4A1B-9F5E-811C8C967B9E}" srcOrd="4" destOrd="0" presId="urn:microsoft.com/office/officeart/2005/8/layout/gear1"/>
    <dgm:cxn modelId="{399B06B7-0304-464A-B8C2-4CE9AF2AB6C4}" type="presParOf" srcId="{856D3253-0D41-4E70-8A75-6E02D06D4066}" destId="{2580D24F-AB5F-4C29-9310-DE1924B5420D}" srcOrd="5" destOrd="0" presId="urn:microsoft.com/office/officeart/2005/8/layout/gear1"/>
    <dgm:cxn modelId="{18333EA7-87D1-4D1C-8E48-9511CCA4AFCB}" type="presParOf" srcId="{856D3253-0D41-4E70-8A75-6E02D06D4066}" destId="{E10CB5FA-7E4A-4DF2-8BC4-22103149FEE6}" srcOrd="6" destOrd="0" presId="urn:microsoft.com/office/officeart/2005/8/layout/gear1"/>
    <dgm:cxn modelId="{F7297EFE-004A-4643-BC12-AA75B49AFBEB}" type="presParOf" srcId="{856D3253-0D41-4E70-8A75-6E02D06D4066}" destId="{CF0A7BE8-113F-4064-8EA6-981155D8F1ED}" srcOrd="7" destOrd="0" presId="urn:microsoft.com/office/officeart/2005/8/layout/gear1"/>
    <dgm:cxn modelId="{1989CB3F-D105-4531-AA69-F4DBD11C4C62}" type="presParOf" srcId="{856D3253-0D41-4E70-8A75-6E02D06D4066}" destId="{4C0CEA3A-4FEF-4CE2-AB28-E157E9356E51}" srcOrd="8" destOrd="0" presId="urn:microsoft.com/office/officeart/2005/8/layout/gear1"/>
    <dgm:cxn modelId="{4CD99FD0-2F63-4B6E-8105-86A84E04CF75}" type="presParOf" srcId="{856D3253-0D41-4E70-8A75-6E02D06D4066}" destId="{114200A5-419C-46BD-8A42-FBBA705CB80F}" srcOrd="9" destOrd="0" presId="urn:microsoft.com/office/officeart/2005/8/layout/gear1"/>
    <dgm:cxn modelId="{C8CB2820-A9EE-4692-A606-81596976B1F8}" type="presParOf" srcId="{856D3253-0D41-4E70-8A75-6E02D06D4066}" destId="{BEA32B4D-E73B-4E6C-8139-FCD914ECBF7D}" srcOrd="10" destOrd="0" presId="urn:microsoft.com/office/officeart/2005/8/layout/gear1"/>
    <dgm:cxn modelId="{25A579F0-D45A-4290-87E2-1D46A303CAFF}" type="presParOf" srcId="{856D3253-0D41-4E70-8A75-6E02D06D4066}" destId="{EFB485B8-9F7C-42F1-8553-E2EDE9E4778F}" srcOrd="11" destOrd="0" presId="urn:microsoft.com/office/officeart/2005/8/layout/gear1"/>
    <dgm:cxn modelId="{F5BEBA8F-000A-4CC2-BED7-63E10F2E0CF7}" type="presParOf" srcId="{856D3253-0D41-4E70-8A75-6E02D06D4066}" destId="{78E65E1A-2D74-498E-A528-DDCE5CDF8A5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C6AE0-47BB-4541-AF46-AB8300A23B85}">
      <dsp:nvSpPr>
        <dsp:cNvPr id="0" name=""/>
        <dsp:cNvSpPr/>
      </dsp:nvSpPr>
      <dsp:spPr>
        <a:xfrm>
          <a:off x="3888501" y="2036683"/>
          <a:ext cx="2489279" cy="2489279"/>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Action</a:t>
          </a:r>
        </a:p>
      </dsp:txBody>
      <dsp:txXfrm>
        <a:off x="4388957" y="2619785"/>
        <a:ext cx="1488367" cy="1279541"/>
      </dsp:txXfrm>
    </dsp:sp>
    <dsp:sp modelId="{7AAF13B0-00F7-4A3A-B675-B51645F21027}">
      <dsp:nvSpPr>
        <dsp:cNvPr id="0" name=""/>
        <dsp:cNvSpPr/>
      </dsp:nvSpPr>
      <dsp:spPr>
        <a:xfrm>
          <a:off x="2440193" y="1448308"/>
          <a:ext cx="1810385" cy="1810385"/>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Map</a:t>
          </a:r>
        </a:p>
      </dsp:txBody>
      <dsp:txXfrm>
        <a:off x="2895963" y="1906833"/>
        <a:ext cx="898845" cy="893335"/>
      </dsp:txXfrm>
    </dsp:sp>
    <dsp:sp modelId="{E10CB5FA-7E4A-4DF2-8BC4-22103149FEE6}">
      <dsp:nvSpPr>
        <dsp:cNvPr id="0" name=""/>
        <dsp:cNvSpPr/>
      </dsp:nvSpPr>
      <dsp:spPr>
        <a:xfrm rot="20700000">
          <a:off x="3454194" y="199327"/>
          <a:ext cx="1773807" cy="1773807"/>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Theory</a:t>
          </a:r>
        </a:p>
      </dsp:txBody>
      <dsp:txXfrm rot="-20700000">
        <a:off x="3843242" y="588375"/>
        <a:ext cx="995711" cy="995711"/>
      </dsp:txXfrm>
    </dsp:sp>
    <dsp:sp modelId="{BEA32B4D-E73B-4E6C-8139-FCD914ECBF7D}">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B485B8-9F7C-42F1-8553-E2EDE9E4778F}">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E65E1A-2D74-498E-A528-DDCE5CDF8A59}">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8F58C6-66BE-4761-B684-3B64124035FC}" type="datetimeFigureOut">
              <a:rPr lang="en-US"/>
              <a:pPr>
                <a:defRPr/>
              </a:pPr>
              <a:t>1/19/2023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354583-85CE-46E8-AB49-79DE310711B6}" type="slidenum">
              <a:rPr lang="en-US"/>
              <a:pPr>
                <a:defRPr/>
              </a:pPr>
              <a:t>‹#›</a:t>
            </a:fld>
            <a:endParaRPr lang="en-US" dirty="0"/>
          </a:p>
        </p:txBody>
      </p:sp>
    </p:spTree>
    <p:extLst>
      <p:ext uri="{BB962C8B-B14F-4D97-AF65-F5344CB8AC3E}">
        <p14:creationId xmlns:p14="http://schemas.microsoft.com/office/powerpoint/2010/main" val="3760888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10 tools are a set of ways of looking at the world in situations so as to be more effective. All of us at work are confronted with questions – if we bothered to be aware and we care about being successful – that need answers. And those answers must</a:t>
            </a:r>
            <a:r>
              <a:rPr lang="en-US" baseline="0" dirty="0"/>
              <a:t> be more than mere prescriptions; those answers must contain within them the means by which we can make things different. The 10 tools are way for us to know more clearly what to do, to get things done more efficiently and more effectively with less breakdowns, to improve and strengthen our relationships that are critical to the success of any individual in any enterprise, to allow us to do capital C. change management, to lead teams to produce their objectives, and to solve problems.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3</a:t>
            </a:fld>
            <a:endParaRPr lang="en-US" dirty="0"/>
          </a:p>
        </p:txBody>
      </p:sp>
    </p:spTree>
    <p:extLst>
      <p:ext uri="{BB962C8B-B14F-4D97-AF65-F5344CB8AC3E}">
        <p14:creationId xmlns:p14="http://schemas.microsoft.com/office/powerpoint/2010/main" val="407083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that one mental map is better than the other. The purpose of depicting and then comparing mental maps is not to demonstrate superiority, but rather to gain clarity. In fact, there may be opportunities to combine elements into an integrated and more valuable map, one that guides more effective action</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21</a:t>
            </a:fld>
            <a:endParaRPr lang="en-US" dirty="0"/>
          </a:p>
        </p:txBody>
      </p:sp>
    </p:spTree>
    <p:extLst>
      <p:ext uri="{BB962C8B-B14F-4D97-AF65-F5344CB8AC3E}">
        <p14:creationId xmlns:p14="http://schemas.microsoft.com/office/powerpoint/2010/main" val="428317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participants</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22</a:t>
            </a:fld>
            <a:endParaRPr lang="en-US" dirty="0"/>
          </a:p>
        </p:txBody>
      </p:sp>
    </p:spTree>
    <p:extLst>
      <p:ext uri="{BB962C8B-B14F-4D97-AF65-F5344CB8AC3E}">
        <p14:creationId xmlns:p14="http://schemas.microsoft.com/office/powerpoint/2010/main" val="410039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26</a:t>
            </a:fld>
            <a:endParaRPr lang="en-US" dirty="0"/>
          </a:p>
        </p:txBody>
      </p:sp>
    </p:spTree>
    <p:extLst>
      <p:ext uri="{BB962C8B-B14F-4D97-AF65-F5344CB8AC3E}">
        <p14:creationId xmlns:p14="http://schemas.microsoft.com/office/powerpoint/2010/main" val="145668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r>
              <a:rPr lang="en-US" sz="1200" i="0" kern="1200" dirty="0">
                <a:solidFill>
                  <a:schemeClr val="tx1"/>
                </a:solidFill>
                <a:latin typeface="+mn-lt"/>
                <a:ea typeface="+mn-ea"/>
                <a:cs typeface="+mn-cs"/>
              </a:rPr>
              <a:t>The term “espoused theory” means the theory of action which is claimed to explain or justify a given pattern of activity. The “theory-in-use” however, is a tacit theory of action implicit in the performance of the actual activity. (Argyris and Schön, 1996, p.13) As shown in Figure 1, this theory is driven by cultural norms, values, strategies and assumptions. This theory-in-use must be discovered through observation. The consequences of an activity are seen as a result of the espoused theories, seen as governing variables, as modified by the often tacit action strategy based on the theory-in-use.</a:t>
            </a:r>
            <a:br>
              <a:rPr lang="en-US" sz="1200" i="0"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29</a:t>
            </a:fld>
            <a:endParaRPr lang="en-US" dirty="0"/>
          </a:p>
        </p:txBody>
      </p:sp>
    </p:spTree>
    <p:extLst>
      <p:ext uri="{BB962C8B-B14F-4D97-AF65-F5344CB8AC3E}">
        <p14:creationId xmlns:p14="http://schemas.microsoft.com/office/powerpoint/2010/main" val="295960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participants</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31</a:t>
            </a:fld>
            <a:endParaRPr lang="en-US" dirty="0"/>
          </a:p>
        </p:txBody>
      </p:sp>
    </p:spTree>
    <p:extLst>
      <p:ext uri="{BB962C8B-B14F-4D97-AF65-F5344CB8AC3E}">
        <p14:creationId xmlns:p14="http://schemas.microsoft.com/office/powerpoint/2010/main" val="13372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participants</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32</a:t>
            </a:fld>
            <a:endParaRPr lang="en-US" dirty="0"/>
          </a:p>
        </p:txBody>
      </p:sp>
    </p:spTree>
    <p:extLst>
      <p:ext uri="{BB962C8B-B14F-4D97-AF65-F5344CB8AC3E}">
        <p14:creationId xmlns:p14="http://schemas.microsoft.com/office/powerpoint/2010/main" val="282526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34</a:t>
            </a:fld>
            <a:endParaRPr lang="en-US" dirty="0"/>
          </a:p>
        </p:txBody>
      </p:sp>
    </p:spTree>
    <p:extLst>
      <p:ext uri="{BB962C8B-B14F-4D97-AF65-F5344CB8AC3E}">
        <p14:creationId xmlns:p14="http://schemas.microsoft.com/office/powerpoint/2010/main" val="412115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40</a:t>
            </a:fld>
            <a:endParaRPr lang="en-US" dirty="0"/>
          </a:p>
        </p:txBody>
      </p:sp>
    </p:spTree>
    <p:extLst>
      <p:ext uri="{BB962C8B-B14F-4D97-AF65-F5344CB8AC3E}">
        <p14:creationId xmlns:p14="http://schemas.microsoft.com/office/powerpoint/2010/main" val="36773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42</a:t>
            </a:fld>
            <a:endParaRPr lang="en-US" dirty="0"/>
          </a:p>
        </p:txBody>
      </p:sp>
    </p:spTree>
    <p:extLst>
      <p:ext uri="{BB962C8B-B14F-4D97-AF65-F5344CB8AC3E}">
        <p14:creationId xmlns:p14="http://schemas.microsoft.com/office/powerpoint/2010/main" val="1844850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There are three kinds of maps that are referred to again and again in this book. The first is the stories we make up about each other. We develop maps about each of the significant people we work with that include how they think, what they want, what they like and dislike, their biases and hot buttons, and so on. We've already explored this one in a lot of detail. Your stories of people are open to a lot of distortion, bias, and inaccuracy, so it's very important not to confuse your maps of them to the territory to stay open to being surprised by who they really are. When you are and aware Southeast they open to seeing reports of people that aren't on your map. A second kind of map I call an identity map: it identifies what things are at work people have identity maps about what the goals are, who has what role, what those rules are, what success is, what quality is, what customer satisfaction is, and so on. I have a map of clear leadership: it's composed of the four skills I'm describing in this book. For the most part identity maps gain their validity because a large enough number of people hold that same map. Identity maps are an example of inter-subjective truth. Whether or not my map of the team's goals is accurate depends on how similar my map is to other people's old maps....</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43</a:t>
            </a:fld>
            <a:endParaRPr lang="en-US" dirty="0"/>
          </a:p>
        </p:txBody>
      </p:sp>
    </p:spTree>
    <p:extLst>
      <p:ext uri="{BB962C8B-B14F-4D97-AF65-F5344CB8AC3E}">
        <p14:creationId xmlns:p14="http://schemas.microsoft.com/office/powerpoint/2010/main" val="154512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6</a:t>
            </a:fld>
            <a:endParaRPr lang="en-US" dirty="0"/>
          </a:p>
        </p:txBody>
      </p:sp>
    </p:spTree>
    <p:extLst>
      <p:ext uri="{BB962C8B-B14F-4D97-AF65-F5344CB8AC3E}">
        <p14:creationId xmlns:p14="http://schemas.microsoft.com/office/powerpoint/2010/main" val="3992537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Cardwork is about making your identity maps and theories of action explicit so that they can be described, discussed, and tested. It's also a way of getting clear about other people's maps. It's a great way to practice getting clarity about theories of action even if you don't explicitly use it at work.</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Flow diagrams and critical path charts are one way of capturing a theory of action. They depict a series of activities toward some end. Cardwork is quite different. Well constructed cards for the following characteristic, depicted in the card below.</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45</a:t>
            </a:fld>
            <a:endParaRPr lang="en-US" dirty="0"/>
          </a:p>
        </p:txBody>
      </p:sp>
    </p:spTree>
    <p:extLst>
      <p:ext uri="{BB962C8B-B14F-4D97-AF65-F5344CB8AC3E}">
        <p14:creationId xmlns:p14="http://schemas.microsoft.com/office/powerpoint/2010/main" val="232117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46</a:t>
            </a:fld>
            <a:endParaRPr lang="en-US" dirty="0"/>
          </a:p>
        </p:txBody>
      </p:sp>
    </p:spTree>
    <p:extLst>
      <p:ext uri="{BB962C8B-B14F-4D97-AF65-F5344CB8AC3E}">
        <p14:creationId xmlns:p14="http://schemas.microsoft.com/office/powerpoint/2010/main" val="296248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Five or six parts</a:t>
            </a:r>
            <a:r>
              <a:rPr lang="en-US" sz="1200" kern="1200" dirty="0">
                <a:solidFill>
                  <a:schemeClr val="tx1"/>
                </a:solidFill>
                <a:latin typeface="+mn-lt"/>
                <a:ea typeface="+mn-ea"/>
                <a:cs typeface="+mn-cs"/>
              </a:rPr>
              <a:t>: a theory of action card has a title, a subtitle, and three or four phrases (never more than four) connected by a spinning, propeller like image.</a:t>
            </a:r>
          </a:p>
          <a:p>
            <a:r>
              <a:rPr lang="en-US" sz="1200" b="1" kern="1200" dirty="0">
                <a:solidFill>
                  <a:schemeClr val="tx1"/>
                </a:solidFill>
                <a:latin typeface="+mn-lt"/>
                <a:ea typeface="+mn-ea"/>
                <a:cs typeface="+mn-cs"/>
              </a:rPr>
              <a:t>Complete in itself</a:t>
            </a:r>
            <a:r>
              <a:rPr lang="en-US" sz="1200" kern="1200" dirty="0">
                <a:solidFill>
                  <a:schemeClr val="tx1"/>
                </a:solidFill>
                <a:latin typeface="+mn-lt"/>
                <a:ea typeface="+mn-ea"/>
                <a:cs typeface="+mn-cs"/>
              </a:rPr>
              <a:t>; the title describes what this theory of action is about. The subtitle captures the outcome of successful action. The phrases provide a complete theory of how one reaches that outcome.</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Spinning in all directions</a:t>
            </a:r>
            <a:r>
              <a:rPr lang="en-US" sz="1200" kern="1200" dirty="0">
                <a:solidFill>
                  <a:schemeClr val="tx1"/>
                </a:solidFill>
                <a:latin typeface="+mn-lt"/>
                <a:ea typeface="+mn-ea"/>
                <a:cs typeface="+mn-cs"/>
              </a:rPr>
              <a:t>: the phrases each capture a crucial facet of how one accomplishes the goal, task, or action, but they do not have to be in a linear, step-by-step sequence. Each phrase can itself "spin" and have more than one relevant meaning.</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47</a:t>
            </a:fld>
            <a:endParaRPr lang="en-US" dirty="0"/>
          </a:p>
        </p:txBody>
      </p:sp>
    </p:spTree>
    <p:extLst>
      <p:ext uri="{BB962C8B-B14F-4D97-AF65-F5344CB8AC3E}">
        <p14:creationId xmlns:p14="http://schemas.microsoft.com/office/powerpoint/2010/main" val="3910766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Bushe</a:t>
            </a:r>
          </a:p>
          <a:p>
            <a:r>
              <a:rPr lang="en-US" sz="1200" kern="1200" dirty="0">
                <a:solidFill>
                  <a:schemeClr val="tx1"/>
                </a:solidFill>
                <a:latin typeface="+mn-lt"/>
                <a:ea typeface="+mn-ea"/>
                <a:cs typeface="+mn-cs"/>
              </a:rPr>
              <a:t>I have found cardwork very useful in trying to understand my own and someone else's theory of action or identity map. An identity card is constructed the same way as a theory of action card but doesn't have a subtitle helping to make someone else's car usually leads us both to much deeper insight into their maps and helps to build good working relationships.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practice, start by using cardwork to identify some of your own theories of action. A few good cards to start with are "leading teams," "influencing others," and "satisfying customers." Pick a title. Then decide what the outcome of the effect of action is. If you're doing a card on "leading teams," what do you think great team leadership produces? That is the subtitle. Next, brainstorm all the things you think are required from a leader to produce that outcome. Once you are finished brainstorming, go back over the list and whittle it  down. Combine similar ideas and eliminate redundant ones. Do this until you have whittled it down to no more than four key points. Arrange these so the card reads more or less like a poem and then draw your card. If you find this useful, you may want to make a list of all the areas at work where you must be operating from a theory of action and make yourself a "deck" of cards.</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49</a:t>
            </a:fld>
            <a:endParaRPr lang="en-US" dirty="0"/>
          </a:p>
        </p:txBody>
      </p:sp>
    </p:spTree>
    <p:extLst>
      <p:ext uri="{BB962C8B-B14F-4D97-AF65-F5344CB8AC3E}">
        <p14:creationId xmlns:p14="http://schemas.microsoft.com/office/powerpoint/2010/main" val="72299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50</a:t>
            </a:fld>
            <a:endParaRPr lang="en-US" dirty="0"/>
          </a:p>
        </p:txBody>
      </p:sp>
    </p:spTree>
    <p:extLst>
      <p:ext uri="{BB962C8B-B14F-4D97-AF65-F5344CB8AC3E}">
        <p14:creationId xmlns:p14="http://schemas.microsoft.com/office/powerpoint/2010/main" val="3494129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52</a:t>
            </a:fld>
            <a:endParaRPr lang="en-US" dirty="0"/>
          </a:p>
        </p:txBody>
      </p:sp>
    </p:spTree>
    <p:extLst>
      <p:ext uri="{BB962C8B-B14F-4D97-AF65-F5344CB8AC3E}">
        <p14:creationId xmlns:p14="http://schemas.microsoft.com/office/powerpoint/2010/main" val="1676676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t>Governing variables</a:t>
            </a:r>
          </a:p>
          <a:p>
            <a:pPr eaLnBrk="1" fontAlgn="auto" hangingPunct="1">
              <a:spcBef>
                <a:spcPts val="0"/>
              </a:spcBef>
              <a:spcAft>
                <a:spcPts val="0"/>
              </a:spcAft>
              <a:defRPr/>
            </a:pPr>
            <a:r>
              <a:rPr lang="en-US" dirty="0"/>
              <a:t>The dimensions that people </a:t>
            </a:r>
            <a:br>
              <a:rPr lang="en-US" dirty="0"/>
            </a:br>
            <a:r>
              <a:rPr lang="en-US" dirty="0"/>
              <a:t>are trying to keep within </a:t>
            </a:r>
            <a:br>
              <a:rPr lang="en-US" dirty="0"/>
            </a:br>
            <a:r>
              <a:rPr lang="en-US" dirty="0"/>
              <a:t>acceptable limits.  Any action </a:t>
            </a:r>
            <a:br>
              <a:rPr lang="en-US" dirty="0"/>
            </a:br>
            <a:r>
              <a:rPr lang="en-US" dirty="0"/>
              <a:t>is likely to impact a number </a:t>
            </a:r>
            <a:br>
              <a:rPr lang="en-US" dirty="0"/>
            </a:br>
            <a:r>
              <a:rPr lang="en-US" dirty="0"/>
              <a:t>of such variables.  Thus any </a:t>
            </a:r>
            <a:br>
              <a:rPr lang="en-US" dirty="0"/>
            </a:br>
            <a:r>
              <a:rPr lang="en-US" dirty="0"/>
              <a:t>situation can trigger a </a:t>
            </a:r>
            <a:br>
              <a:rPr lang="en-US" dirty="0"/>
            </a:br>
            <a:r>
              <a:rPr lang="en-US" dirty="0"/>
              <a:t>trade-off among governing </a:t>
            </a:r>
            <a:br>
              <a:rPr lang="en-US" dirty="0"/>
            </a:br>
            <a:r>
              <a:rPr lang="en-US" dirty="0"/>
              <a:t>variables.</a:t>
            </a:r>
            <a:br>
              <a:rPr lang="en-US" dirty="0"/>
            </a:br>
            <a:endParaRPr lang="en-US" dirty="0"/>
          </a:p>
          <a:p>
            <a:pPr eaLnBrk="1" fontAlgn="auto" hangingPunct="1">
              <a:spcBef>
                <a:spcPts val="0"/>
              </a:spcBef>
              <a:spcAft>
                <a:spcPts val="0"/>
              </a:spcAft>
              <a:defRPr/>
            </a:pPr>
            <a:r>
              <a:rPr lang="en-US" dirty="0"/>
              <a:t>Action strategy</a:t>
            </a:r>
          </a:p>
          <a:p>
            <a:pPr eaLnBrk="1" fontAlgn="auto" hangingPunct="1">
              <a:spcBef>
                <a:spcPts val="0"/>
              </a:spcBef>
              <a:spcAft>
                <a:spcPts val="0"/>
              </a:spcAft>
              <a:defRPr/>
            </a:pPr>
            <a:r>
              <a:rPr lang="en-US" dirty="0"/>
              <a:t>The moves and plans used </a:t>
            </a:r>
            <a:br>
              <a:rPr lang="en-US" dirty="0"/>
            </a:br>
            <a:r>
              <a:rPr lang="en-US" dirty="0"/>
              <a:t>by people to keep their </a:t>
            </a:r>
            <a:br>
              <a:rPr lang="en-US" dirty="0"/>
            </a:br>
            <a:r>
              <a:rPr lang="en-US" dirty="0"/>
              <a:t>governing variables within </a:t>
            </a:r>
            <a:br>
              <a:rPr lang="en-US" dirty="0"/>
            </a:br>
            <a:r>
              <a:rPr lang="en-US" dirty="0"/>
              <a:t>the acceptable range</a:t>
            </a:r>
            <a:br>
              <a:rPr lang="en-US" dirty="0"/>
            </a:br>
            <a:endParaRPr lang="en-US" dirty="0"/>
          </a:p>
          <a:p>
            <a:pPr eaLnBrk="1" fontAlgn="auto" hangingPunct="1">
              <a:spcBef>
                <a:spcPts val="0"/>
              </a:spcBef>
              <a:spcAft>
                <a:spcPts val="0"/>
              </a:spcAft>
              <a:defRPr/>
            </a:pPr>
            <a:r>
              <a:rPr lang="en-US" dirty="0"/>
              <a:t>Consequences</a:t>
            </a:r>
          </a:p>
          <a:p>
            <a:pPr eaLnBrk="1" fontAlgn="auto" hangingPunct="1">
              <a:spcBef>
                <a:spcPts val="0"/>
              </a:spcBef>
              <a:spcAft>
                <a:spcPts val="0"/>
              </a:spcAft>
              <a:defRPr/>
            </a:pPr>
            <a:r>
              <a:rPr lang="en-US" dirty="0"/>
              <a:t>What happens as a result of </a:t>
            </a:r>
            <a:br>
              <a:rPr lang="en-US" dirty="0"/>
            </a:br>
            <a:r>
              <a:rPr lang="en-US" dirty="0"/>
              <a:t>an action.  These can be </a:t>
            </a:r>
            <a:br>
              <a:rPr lang="en-US" dirty="0"/>
            </a:br>
            <a:r>
              <a:rPr lang="en-US" dirty="0"/>
              <a:t>both intended - those the </a:t>
            </a:r>
            <a:br>
              <a:rPr lang="en-US" dirty="0"/>
            </a:br>
            <a:r>
              <a:rPr lang="en-US" dirty="0"/>
              <a:t>actor believe will result - and </a:t>
            </a:r>
            <a:br>
              <a:rPr lang="en-US" dirty="0"/>
            </a:br>
            <a:r>
              <a:rPr lang="en-US" dirty="0"/>
              <a:t>unintended.  In addition, </a:t>
            </a:r>
            <a:br>
              <a:rPr lang="en-US" dirty="0"/>
            </a:br>
            <a:r>
              <a:rPr lang="en-US" dirty="0"/>
              <a:t>these consequences can be </a:t>
            </a:r>
            <a:br>
              <a:rPr lang="en-US" dirty="0"/>
            </a:br>
            <a:r>
              <a:rPr lang="en-US" dirty="0"/>
              <a:t>for the self and/or others.</a:t>
            </a:r>
            <a:br>
              <a:rPr lang="en-US" dirty="0"/>
            </a:br>
            <a:endParaRPr lang="en-US" dirty="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D5B50-4DED-492F-98AE-2042F0F82992}" type="slidenum">
              <a:rPr lang="en-US" smtClean="0"/>
              <a:pPr fontAlgn="base">
                <a:spcBef>
                  <a:spcPct val="0"/>
                </a:spcBef>
                <a:spcAft>
                  <a:spcPct val="0"/>
                </a:spcAft>
                <a:defRPr/>
              </a:pPr>
              <a:t>62</a:t>
            </a:fld>
            <a:endParaRPr lang="en-US" dirty="0"/>
          </a:p>
        </p:txBody>
      </p:sp>
    </p:spTree>
    <p:extLst>
      <p:ext uri="{BB962C8B-B14F-4D97-AF65-F5344CB8AC3E}">
        <p14:creationId xmlns:p14="http://schemas.microsoft.com/office/powerpoint/2010/main" val="165462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7</a:t>
            </a:fld>
            <a:endParaRPr lang="en-US" dirty="0"/>
          </a:p>
        </p:txBody>
      </p:sp>
    </p:spTree>
    <p:extLst>
      <p:ext uri="{BB962C8B-B14F-4D97-AF65-F5344CB8AC3E}">
        <p14:creationId xmlns:p14="http://schemas.microsoft.com/office/powerpoint/2010/main" val="416239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kern="1200" dirty="0">
                <a:solidFill>
                  <a:schemeClr val="tx1"/>
                </a:solidFill>
                <a:latin typeface="+mn-lt"/>
                <a:ea typeface="+mn-ea"/>
                <a:cs typeface="+mn-cs"/>
              </a:rPr>
              <a:t>Ask participants</a:t>
            </a:r>
          </a:p>
          <a:p>
            <a:pPr eaLnBrk="1" hangingPunct="1"/>
            <a:r>
              <a:rPr lang="en-US" dirty="0"/>
              <a:t>Management As A System Of Interrelated Elements (Figure 1) Peter Drucker 1974</a:t>
            </a:r>
          </a:p>
          <a:p>
            <a:pPr eaLnBrk="1" hangingPunct="1"/>
            <a:r>
              <a:rPr lang="en-US" dirty="0"/>
              <a:t>http://homepage.mac.com/bobembry/studio/biz/conceptual_resources/toc_reviews/conceptual_resources_files/management-rev-ed.html </a:t>
            </a:r>
          </a:p>
        </p:txBody>
      </p:sp>
      <p:sp>
        <p:nvSpPr>
          <p:cNvPr id="4" name="Slide Number Placeholder 3"/>
          <p:cNvSpPr>
            <a:spLocks noGrp="1"/>
          </p:cNvSpPr>
          <p:nvPr>
            <p:ph type="sldNum" sz="quarter" idx="5"/>
          </p:nvPr>
        </p:nvSpPr>
        <p:spPr/>
        <p:txBody>
          <a:bodyPr/>
          <a:lstStyle/>
          <a:p>
            <a:pPr>
              <a:defRPr/>
            </a:pPr>
            <a:fld id="{3C469281-7751-4D06-A8C9-F6406205A37B}" type="slidenum">
              <a:rPr lang="en-US" smtClean="0"/>
              <a:pPr>
                <a:defRPr/>
              </a:pPr>
              <a:t>11</a:t>
            </a:fld>
            <a:endParaRPr lang="en-US" dirty="0"/>
          </a:p>
        </p:txBody>
      </p:sp>
    </p:spTree>
    <p:extLst>
      <p:ext uri="{BB962C8B-B14F-4D97-AF65-F5344CB8AC3E}">
        <p14:creationId xmlns:p14="http://schemas.microsoft.com/office/powerpoint/2010/main" val="190655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Ask participants</a:t>
            </a:r>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14</a:t>
            </a:fld>
            <a:endParaRPr lang="en-US" dirty="0"/>
          </a:p>
        </p:txBody>
      </p:sp>
    </p:spTree>
    <p:extLst>
      <p:ext uri="{BB962C8B-B14F-4D97-AF65-F5344CB8AC3E}">
        <p14:creationId xmlns:p14="http://schemas.microsoft.com/office/powerpoint/2010/main" val="184649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15</a:t>
            </a:fld>
            <a:endParaRPr lang="en-US" dirty="0"/>
          </a:p>
        </p:txBody>
      </p:sp>
    </p:spTree>
    <p:extLst>
      <p:ext uri="{BB962C8B-B14F-4D97-AF65-F5344CB8AC3E}">
        <p14:creationId xmlns:p14="http://schemas.microsoft.com/office/powerpoint/2010/main" val="406508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participants</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17</a:t>
            </a:fld>
            <a:endParaRPr lang="en-US" dirty="0"/>
          </a:p>
        </p:txBody>
      </p:sp>
    </p:spTree>
    <p:extLst>
      <p:ext uri="{BB962C8B-B14F-4D97-AF65-F5344CB8AC3E}">
        <p14:creationId xmlns:p14="http://schemas.microsoft.com/office/powerpoint/2010/main" val="281378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400" dirty="0"/>
              <a:t>We see how </a:t>
            </a:r>
            <a:r>
              <a:rPr lang="en-US" dirty="0"/>
              <a:t>assumptions about the environment of the organization, about the specific mission of the organization, and about the core competencies needed to accomplish the organization's mission. The map shows what would take many words to describe.</a:t>
            </a:r>
          </a:p>
          <a:p>
            <a:endParaRPr lang="en-US" dirty="0"/>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19</a:t>
            </a:fld>
            <a:endParaRPr lang="en-US" dirty="0"/>
          </a:p>
        </p:txBody>
      </p:sp>
    </p:spTree>
    <p:extLst>
      <p:ext uri="{BB962C8B-B14F-4D97-AF65-F5344CB8AC3E}">
        <p14:creationId xmlns:p14="http://schemas.microsoft.com/office/powerpoint/2010/main" val="34717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a:p>
            <a:r>
              <a:rPr lang="en-US" dirty="0"/>
              <a:t>Developed in the early 1980s by Tom Peters and Robert Waterman, two consultants working at the McKinsey &amp; Company consulting firm, the basic premise of the 7S model is that there are seven internal aspects of an organization that need to be aligned if it is to be successful.</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20</a:t>
            </a:fld>
            <a:endParaRPr lang="en-US" dirty="0"/>
          </a:p>
        </p:txBody>
      </p:sp>
    </p:spTree>
    <p:extLst>
      <p:ext uri="{BB962C8B-B14F-4D97-AF65-F5344CB8AC3E}">
        <p14:creationId xmlns:p14="http://schemas.microsoft.com/office/powerpoint/2010/main" val="137554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D259507-802D-4473-B135-64A0D1DF7DD5}"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169C37-16E1-4BA1-B014-E52A253CE7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2E3AD9-3AA6-494B-850B-8F49374634B8}"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97E6B9-5BED-41D4-88C5-0884223CB3C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C46737-A0A3-4CA9-A4DD-12DC9C6FCDB0}"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2B4E0D-3118-4429-B474-AECAEA87A8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E664C4-101A-46EA-ADB3-078178721AFF}"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2AD6B9-5D6D-4C56-8280-234497424FD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019123-DD24-460F-8240-6D4B9B9973D6}" type="datetimeFigureOut">
              <a:rPr lang="en-US"/>
              <a:pPr>
                <a:defRPr/>
              </a:pPr>
              <a:t>1/19/2023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5125BD-17ED-4B38-9660-18D1F8B42E2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7FBA04-7E70-4AB1-B297-C5C0C54718B4}" type="datetimeFigureOut">
              <a:rPr lang="en-US"/>
              <a:pPr>
                <a:defRPr/>
              </a:pPr>
              <a:t>1/19/2023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967095-479E-419E-8D57-5896184327D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28AF2B-482C-4764-A420-86E872C31F4C}" type="datetimeFigureOut">
              <a:rPr lang="en-US"/>
              <a:pPr>
                <a:defRPr/>
              </a:pPr>
              <a:t>1/19/2023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97F70C8-0D66-4FEC-AF66-86488781AAF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AD5F622-CE38-4721-8E8B-73B60B4A0772}" type="datetimeFigureOut">
              <a:rPr lang="en-US"/>
              <a:pPr>
                <a:defRPr/>
              </a:pPr>
              <a:t>1/19/2023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4AED082-7058-43B8-8016-D3187DB69B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7603F3-FEA4-40EA-86A6-08E681ACBAAC}" type="datetimeFigureOut">
              <a:rPr lang="en-US"/>
              <a:pPr>
                <a:defRPr/>
              </a:pPr>
              <a:t>1/19/2023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CE1760-6BDD-40E5-9DD3-C00BC427B86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7A570B-999C-44C7-B951-6CAD6FAEEFED}" type="datetimeFigureOut">
              <a:rPr lang="en-US"/>
              <a:pPr>
                <a:defRPr/>
              </a:pPr>
              <a:t>1/19/2023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D94D00-EE4B-4200-8FFE-A03E554091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D8CB93-E79F-4FAC-8337-C1482D291545}" type="datetimeFigureOut">
              <a:rPr lang="en-US"/>
              <a:pPr>
                <a:defRPr/>
              </a:pPr>
              <a:t>1/19/2023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0A3CC43-254A-4A25-A245-ECCFAF13A8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34606E-FEDA-4008-9613-41BD80DA70CA}" type="datetimeFigureOut">
              <a:rPr lang="en-US"/>
              <a:pPr>
                <a:defRPr/>
              </a:pPr>
              <a:t>1/19/2023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447A4B-FB51-418B-BA99-CDFB87993C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jpeg"/><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3" Type="http://schemas.openxmlformats.org/officeDocument/2006/relationships/hyperlink" Target="http://www.lopn.net/Model_II.html" TargetMode="External"/><Relationship Id="rId2" Type="http://schemas.openxmlformats.org/officeDocument/2006/relationships/hyperlink" Target="http://www.lopn.net/Model_I.html" TargetMode="External"/><Relationship Id="rId1" Type="http://schemas.openxmlformats.org/officeDocument/2006/relationships/slideLayout" Target="../slideLayouts/slideLayout4.xml"/><Relationship Id="rId4" Type="http://schemas.openxmlformats.org/officeDocument/2006/relationships/hyperlink" Target="http://www.lopn.net/TheoryofAc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Ten Tools</a:t>
            </a:r>
          </a:p>
        </p:txBody>
      </p:sp>
      <p:sp>
        <p:nvSpPr>
          <p:cNvPr id="7" name="Subtitle 6"/>
          <p:cNvSpPr>
            <a:spLocks noGrp="1"/>
          </p:cNvSpPr>
          <p:nvPr>
            <p:ph type="subTitle" idx="1"/>
          </p:nvPr>
        </p:nvSpPr>
        <p:spPr>
          <a:xfrm>
            <a:off x="1371600" y="4876800"/>
            <a:ext cx="6400800" cy="1752600"/>
          </a:xfrm>
        </p:spPr>
        <p:txBody>
          <a:bodyPr/>
          <a:lstStyle/>
          <a:p>
            <a:r>
              <a:rPr lang="en-US" dirty="0"/>
              <a:t>A collection of organizational and individual methods to aid effectiveness</a:t>
            </a:r>
          </a:p>
        </p:txBody>
      </p:sp>
      <p:pic>
        <p:nvPicPr>
          <p:cNvPr id="6146" name="Picture 2" descr="C:\Users\tjelliott\AppData\Local\Microsoft\Windows\Temporary Internet Files\Content.IE5\GQ1C05YS\MP900386678[1].jpg"/>
          <p:cNvPicPr>
            <a:picLocks noChangeAspect="1" noChangeArrowheads="1"/>
          </p:cNvPicPr>
          <p:nvPr/>
        </p:nvPicPr>
        <p:blipFill>
          <a:blip r:embed="rId2" cstate="print"/>
          <a:srcRect/>
          <a:stretch>
            <a:fillRect/>
          </a:stretch>
        </p:blipFill>
        <p:spPr bwMode="auto">
          <a:xfrm>
            <a:off x="7543800" y="304800"/>
            <a:ext cx="1187866" cy="847344"/>
          </a:xfrm>
          <a:prstGeom prst="rect">
            <a:avLst/>
          </a:prstGeom>
          <a:noFill/>
        </p:spPr>
      </p:pic>
      <p:pic>
        <p:nvPicPr>
          <p:cNvPr id="6148" name="Picture 4" descr="C:\Users\tjelliott\AppData\Local\Microsoft\Windows\Temporary Internet Files\Content.IE5\05J679F2\MP900386644[1].jpg"/>
          <p:cNvPicPr>
            <a:picLocks noChangeAspect="1" noChangeArrowheads="1"/>
          </p:cNvPicPr>
          <p:nvPr/>
        </p:nvPicPr>
        <p:blipFill>
          <a:blip r:embed="rId3" cstate="print"/>
          <a:srcRect/>
          <a:stretch>
            <a:fillRect/>
          </a:stretch>
        </p:blipFill>
        <p:spPr bwMode="auto">
          <a:xfrm>
            <a:off x="794385" y="2130425"/>
            <a:ext cx="924052" cy="1295400"/>
          </a:xfrm>
          <a:prstGeom prst="rect">
            <a:avLst/>
          </a:prstGeom>
          <a:noFill/>
        </p:spPr>
      </p:pic>
      <p:pic>
        <p:nvPicPr>
          <p:cNvPr id="6150" name="Picture 6" descr="C:\Users\tjelliott\AppData\Local\Microsoft\Windows\Temporary Internet Files\Content.IE5\YRXMNQWK\MP900444275[1].jpg"/>
          <p:cNvPicPr>
            <a:picLocks noChangeAspect="1" noChangeArrowheads="1"/>
          </p:cNvPicPr>
          <p:nvPr/>
        </p:nvPicPr>
        <p:blipFill>
          <a:blip r:embed="rId4" cstate="print"/>
          <a:srcRect/>
          <a:stretch>
            <a:fillRect/>
          </a:stretch>
        </p:blipFill>
        <p:spPr bwMode="auto">
          <a:xfrm>
            <a:off x="1752600" y="0"/>
            <a:ext cx="1034374" cy="1219200"/>
          </a:xfrm>
          <a:prstGeom prst="rect">
            <a:avLst/>
          </a:prstGeom>
          <a:noFill/>
        </p:spPr>
      </p:pic>
      <p:pic>
        <p:nvPicPr>
          <p:cNvPr id="13" name="Picture 12" descr="sextant.jpg"/>
          <p:cNvPicPr>
            <a:picLocks noChangeAspect="1"/>
          </p:cNvPicPr>
          <p:nvPr/>
        </p:nvPicPr>
        <p:blipFill>
          <a:blip r:embed="rId5" cstate="print"/>
          <a:stretch>
            <a:fillRect/>
          </a:stretch>
        </p:blipFill>
        <p:spPr>
          <a:xfrm>
            <a:off x="7010400" y="3200400"/>
            <a:ext cx="1524000" cy="1203960"/>
          </a:xfrm>
          <a:prstGeom prst="rect">
            <a:avLst/>
          </a:prstGeom>
        </p:spPr>
      </p:pic>
      <p:pic>
        <p:nvPicPr>
          <p:cNvPr id="6152" name="Picture 8" descr="Plier wrench"/>
          <p:cNvPicPr>
            <a:picLocks noChangeAspect="1" noChangeArrowheads="1"/>
          </p:cNvPicPr>
          <p:nvPr/>
        </p:nvPicPr>
        <p:blipFill>
          <a:blip r:embed="rId6" cstate="print"/>
          <a:srcRect/>
          <a:stretch>
            <a:fillRect/>
          </a:stretch>
        </p:blipFill>
        <p:spPr bwMode="auto">
          <a:xfrm>
            <a:off x="1881011" y="3600450"/>
            <a:ext cx="628650" cy="952500"/>
          </a:xfrm>
          <a:prstGeom prst="rect">
            <a:avLst/>
          </a:prstGeom>
          <a:noFill/>
        </p:spPr>
      </p:pic>
      <p:pic>
        <p:nvPicPr>
          <p:cNvPr id="15" name="Picture 14" descr="mortar-pestle.jpg"/>
          <p:cNvPicPr>
            <a:picLocks noChangeAspect="1"/>
          </p:cNvPicPr>
          <p:nvPr/>
        </p:nvPicPr>
        <p:blipFill>
          <a:blip r:embed="rId7" cstate="print"/>
          <a:stretch>
            <a:fillRect/>
          </a:stretch>
        </p:blipFill>
        <p:spPr>
          <a:xfrm>
            <a:off x="4419600" y="228600"/>
            <a:ext cx="1351446" cy="1136904"/>
          </a:xfrm>
          <a:prstGeom prst="rect">
            <a:avLst/>
          </a:prstGeom>
        </p:spPr>
      </p:pic>
      <p:pic>
        <p:nvPicPr>
          <p:cNvPr id="16" name="Picture 15" descr="stethoscope.jpg"/>
          <p:cNvPicPr>
            <a:picLocks noChangeAspect="1"/>
          </p:cNvPicPr>
          <p:nvPr/>
        </p:nvPicPr>
        <p:blipFill>
          <a:blip r:embed="rId8" cstate="print"/>
          <a:stretch>
            <a:fillRect/>
          </a:stretch>
        </p:blipFill>
        <p:spPr>
          <a:xfrm>
            <a:off x="5105400" y="3276600"/>
            <a:ext cx="1158240" cy="1447800"/>
          </a:xfrm>
          <a:prstGeom prst="rect">
            <a:avLst/>
          </a:prstGeom>
        </p:spPr>
      </p:pic>
      <p:pic>
        <p:nvPicPr>
          <p:cNvPr id="18" name="Picture 17" descr="wooden-ruler.jpg"/>
          <p:cNvPicPr>
            <a:picLocks noChangeAspect="1"/>
          </p:cNvPicPr>
          <p:nvPr/>
        </p:nvPicPr>
        <p:blipFill>
          <a:blip r:embed="rId9" cstate="print"/>
          <a:stretch>
            <a:fillRect/>
          </a:stretch>
        </p:blipFill>
        <p:spPr>
          <a:xfrm>
            <a:off x="2766596" y="1818798"/>
            <a:ext cx="3810000" cy="814388"/>
          </a:xfrm>
          <a:prstGeom prst="rect">
            <a:avLst/>
          </a:prstGeom>
        </p:spPr>
      </p:pic>
      <p:pic>
        <p:nvPicPr>
          <p:cNvPr id="19" name="Picture 18" descr="paintbrush-green.jpg"/>
          <p:cNvPicPr>
            <a:picLocks noChangeAspect="1"/>
          </p:cNvPicPr>
          <p:nvPr/>
        </p:nvPicPr>
        <p:blipFill>
          <a:blip r:embed="rId10" cstate="print"/>
          <a:stretch>
            <a:fillRect/>
          </a:stretch>
        </p:blipFill>
        <p:spPr>
          <a:xfrm>
            <a:off x="7741356" y="1514475"/>
            <a:ext cx="762000" cy="1524000"/>
          </a:xfrm>
          <a:prstGeom prst="rect">
            <a:avLst/>
          </a:prstGeom>
        </p:spPr>
      </p:pic>
      <p:pic>
        <p:nvPicPr>
          <p:cNvPr id="20" name="Picture 19" descr="drill-cordless.jpg"/>
          <p:cNvPicPr>
            <a:picLocks noChangeAspect="1"/>
          </p:cNvPicPr>
          <p:nvPr/>
        </p:nvPicPr>
        <p:blipFill>
          <a:blip r:embed="rId11" cstate="print"/>
          <a:stretch>
            <a:fillRect/>
          </a:stretch>
        </p:blipFill>
        <p:spPr>
          <a:xfrm>
            <a:off x="3657600" y="3352800"/>
            <a:ext cx="823200" cy="960000"/>
          </a:xfrm>
          <a:prstGeom prst="rect">
            <a:avLst/>
          </a:prstGeom>
        </p:spPr>
      </p:pic>
    </p:spTree>
    <p:extLst>
      <p:ext uri="{BB962C8B-B14F-4D97-AF65-F5344CB8AC3E}">
        <p14:creationId xmlns:p14="http://schemas.microsoft.com/office/powerpoint/2010/main" val="158848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You Gain From This Session?</a:t>
            </a:r>
          </a:p>
        </p:txBody>
      </p:sp>
      <p:sp>
        <p:nvSpPr>
          <p:cNvPr id="5" name="Content Placeholder 4"/>
          <p:cNvSpPr>
            <a:spLocks noGrp="1"/>
          </p:cNvSpPr>
          <p:nvPr>
            <p:ph sz="quarter" idx="1"/>
          </p:nvPr>
        </p:nvSpPr>
        <p:spPr/>
        <p:txBody>
          <a:bodyPr>
            <a:noAutofit/>
          </a:bodyPr>
          <a:lstStyle/>
          <a:p>
            <a:r>
              <a:rPr lang="en-US" sz="2400" dirty="0"/>
              <a:t>Given a performance situation, you will</a:t>
            </a:r>
          </a:p>
          <a:p>
            <a:pPr lvl="1"/>
            <a:r>
              <a:rPr lang="en-US" sz="2000" dirty="0"/>
              <a:t>Discriminate among a theory of action, a theory in use, and a mental map as schemes that underlie our operations in the world</a:t>
            </a:r>
          </a:p>
          <a:p>
            <a:pPr lvl="1"/>
            <a:r>
              <a:rPr lang="en-US" sz="2000" dirty="0"/>
              <a:t>Understand the importance of understanding the different mental maps of participants that are the outcomes of their learning from experience</a:t>
            </a:r>
          </a:p>
          <a:p>
            <a:pPr lvl="1"/>
            <a:r>
              <a:rPr lang="en-US" sz="2000" dirty="0"/>
              <a:t>Understand that since a well ingrained map is the platform for our awareness and sense making that it will influence interpretation even before behavior</a:t>
            </a:r>
          </a:p>
          <a:p>
            <a:pPr lvl="1"/>
            <a:r>
              <a:rPr lang="en-US" sz="2000" dirty="0"/>
              <a:t>Understand how maps may cause problems as they focus our attention; we tend to see only what is on our maps and miss what isn‘t</a:t>
            </a:r>
          </a:p>
          <a:p>
            <a:pPr lvl="1"/>
            <a:r>
              <a:rPr lang="en-US" sz="2000" dirty="0"/>
              <a:t>Draw a mental map using the cardwork technique and explain to others how they can do so as well</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mgt-systems-view.jpg"/>
          <p:cNvPicPr>
            <a:picLocks noChangeAspect="1"/>
          </p:cNvPicPr>
          <p:nvPr/>
        </p:nvPicPr>
        <p:blipFill>
          <a:blip r:embed="rId3" cstate="print"/>
          <a:srcRect/>
          <a:stretch>
            <a:fillRect/>
          </a:stretch>
        </p:blipFill>
        <p:spPr bwMode="auto">
          <a:xfrm>
            <a:off x="2386013" y="0"/>
            <a:ext cx="5386387" cy="6858000"/>
          </a:xfrm>
          <a:prstGeom prst="rect">
            <a:avLst/>
          </a:prstGeom>
          <a:noFill/>
          <a:ln w="9525">
            <a:noFill/>
            <a:miter lim="800000"/>
            <a:headEnd/>
            <a:tailEnd/>
          </a:ln>
        </p:spPr>
      </p:pic>
      <p:sp>
        <p:nvSpPr>
          <p:cNvPr id="5" name="Rectangle 4"/>
          <p:cNvSpPr/>
          <p:nvPr/>
        </p:nvSpPr>
        <p:spPr>
          <a:xfrm>
            <a:off x="0" y="1905000"/>
            <a:ext cx="2122121" cy="34163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660066"/>
                </a:solidFill>
                <a:effectLst>
                  <a:outerShdw blurRad="50800" dist="39000" dir="5460000" algn="tl">
                    <a:srgbClr val="000000">
                      <a:alpha val="38000"/>
                    </a:srgbClr>
                  </a:outerShdw>
                </a:effectLst>
                <a:latin typeface="Arial Narrow" pitchFamily="34" charset="0"/>
              </a:rPr>
              <a:t>Can anyone interpret this mental map?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map born from?</a:t>
            </a:r>
          </a:p>
        </p:txBody>
      </p:sp>
      <p:sp>
        <p:nvSpPr>
          <p:cNvPr id="4" name="Content Placeholder 3"/>
          <p:cNvSpPr>
            <a:spLocks noGrp="1"/>
          </p:cNvSpPr>
          <p:nvPr>
            <p:ph sz="half" idx="2"/>
          </p:nvPr>
        </p:nvSpPr>
        <p:spPr/>
        <p:txBody>
          <a:bodyPr/>
          <a:lstStyle/>
          <a:p>
            <a:r>
              <a:rPr lang="en-US" dirty="0"/>
              <a:t>A theory of how the world works </a:t>
            </a:r>
            <a:r>
              <a:rPr lang="en-US" dirty="0">
                <a:sym typeface="Symbol"/>
              </a:rPr>
              <a:t> a</a:t>
            </a:r>
            <a:r>
              <a:rPr lang="en-US" dirty="0"/>
              <a:t> </a:t>
            </a:r>
            <a:r>
              <a:rPr lang="en-US" i="1" dirty="0"/>
              <a:t>theory of action</a:t>
            </a:r>
          </a:p>
          <a:p>
            <a:r>
              <a:rPr lang="en-US" dirty="0"/>
              <a:t>A desire to capture the way in which the theory operates in a model or map</a:t>
            </a:r>
          </a:p>
          <a:p>
            <a:r>
              <a:rPr lang="en-US" dirty="0"/>
              <a:t>A method for drawing such a map</a:t>
            </a:r>
          </a:p>
        </p:txBody>
      </p:sp>
      <p:pic>
        <p:nvPicPr>
          <p:cNvPr id="5" name="Picture 3" descr="mgt-systems-view.jpg"/>
          <p:cNvPicPr>
            <a:picLocks noGrp="1" noChangeAspect="1"/>
          </p:cNvPicPr>
          <p:nvPr>
            <p:ph sz="half" idx="1"/>
          </p:nvPr>
        </p:nvPicPr>
        <p:blipFill>
          <a:blip r:embed="rId2" cstate="print"/>
          <a:srcRect/>
          <a:stretch>
            <a:fillRect/>
          </a:stretch>
        </p:blipFill>
        <p:spPr bwMode="auto">
          <a:xfrm>
            <a:off x="698911" y="1600200"/>
            <a:ext cx="3555177"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‘a theory’?</a:t>
            </a:r>
          </a:p>
        </p:txBody>
      </p:sp>
      <p:pic>
        <p:nvPicPr>
          <p:cNvPr id="6" name="Content Placeholder 5" descr="StillOnlyTheory.jpg"/>
          <p:cNvPicPr>
            <a:picLocks noGrp="1" noChangeAspect="1"/>
          </p:cNvPicPr>
          <p:nvPr>
            <p:ph idx="1"/>
          </p:nvPr>
        </p:nvPicPr>
        <p:blipFill>
          <a:blip r:embed="rId2" cstate="print"/>
          <a:stretch>
            <a:fillRect/>
          </a:stretch>
        </p:blipFill>
        <p:spPr>
          <a:xfrm>
            <a:off x="381000" y="1629136"/>
            <a:ext cx="7467600" cy="509154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theory?</a:t>
            </a:r>
          </a:p>
        </p:txBody>
      </p:sp>
      <p:sp>
        <p:nvSpPr>
          <p:cNvPr id="4" name="Content Placeholder 3"/>
          <p:cNvSpPr>
            <a:spLocks noGrp="1"/>
          </p:cNvSpPr>
          <p:nvPr>
            <p:ph sz="half" idx="2"/>
          </p:nvPr>
        </p:nvSpPr>
        <p:spPr>
          <a:xfrm>
            <a:off x="3200400" y="1600200"/>
            <a:ext cx="5486400" cy="4525963"/>
          </a:xfrm>
        </p:spPr>
        <p:txBody>
          <a:bodyPr/>
          <a:lstStyle/>
          <a:p>
            <a:r>
              <a:rPr lang="en-US" sz="3600" b="1" dirty="0">
                <a:solidFill>
                  <a:srgbClr val="002060"/>
                </a:solidFill>
              </a:rPr>
              <a:t>What should you do when you get lost?</a:t>
            </a:r>
          </a:p>
          <a:p>
            <a:pPr lvl="1"/>
            <a:r>
              <a:rPr lang="en-US" sz="3200" b="1" dirty="0">
                <a:solidFill>
                  <a:srgbClr val="002060"/>
                </a:solidFill>
              </a:rPr>
              <a:t>Step 1 – Signal for Help</a:t>
            </a:r>
          </a:p>
          <a:p>
            <a:pPr lvl="1"/>
            <a:r>
              <a:rPr lang="en-US" sz="3200" b="1" dirty="0">
                <a:solidFill>
                  <a:srgbClr val="002060"/>
                </a:solidFill>
              </a:rPr>
              <a:t>Step 2 – Build a Fire</a:t>
            </a:r>
          </a:p>
          <a:p>
            <a:pPr lvl="1"/>
            <a:r>
              <a:rPr lang="en-US" sz="3200" b="1" dirty="0">
                <a:solidFill>
                  <a:srgbClr val="002060"/>
                </a:solidFill>
              </a:rPr>
              <a:t>Step 3 – Find Shelter</a:t>
            </a:r>
          </a:p>
          <a:p>
            <a:pPr lvl="1"/>
            <a:endParaRPr lang="en-US" sz="3200" dirty="0">
              <a:solidFill>
                <a:srgbClr val="002060"/>
              </a:solidFill>
            </a:endParaRPr>
          </a:p>
          <a:p>
            <a:pPr lvl="1"/>
            <a:r>
              <a:rPr lang="en-US" sz="3200" b="1" dirty="0">
                <a:solidFill>
                  <a:srgbClr val="002060"/>
                </a:solidFill>
              </a:rPr>
              <a:t>Step 4 – Stay Warm</a:t>
            </a:r>
          </a:p>
          <a:p>
            <a:pPr lvl="1"/>
            <a:r>
              <a:rPr lang="en-US" sz="3200" b="1" dirty="0">
                <a:solidFill>
                  <a:srgbClr val="002060"/>
                </a:solidFill>
              </a:rPr>
              <a:t>Step 5 – Stay Put</a:t>
            </a:r>
          </a:p>
        </p:txBody>
      </p:sp>
      <p:pic>
        <p:nvPicPr>
          <p:cNvPr id="7" name="Content Placeholder 6" descr="walking_in_circles.jpg"/>
          <p:cNvPicPr>
            <a:picLocks noGrp="1" noChangeAspect="1"/>
          </p:cNvPicPr>
          <p:nvPr>
            <p:ph sz="half" idx="1"/>
          </p:nvPr>
        </p:nvPicPr>
        <p:blipFill>
          <a:blip r:embed="rId3" cstate="print"/>
          <a:stretch>
            <a:fillRect/>
          </a:stretch>
        </p:blipFill>
        <p:spPr>
          <a:xfrm>
            <a:off x="876299" y="1385982"/>
            <a:ext cx="7734301" cy="5472018"/>
          </a:xfrm>
        </p:spPr>
      </p:pic>
      <p:sp>
        <p:nvSpPr>
          <p:cNvPr id="8" name="TextBox 7"/>
          <p:cNvSpPr txBox="1"/>
          <p:nvPr/>
        </p:nvSpPr>
        <p:spPr>
          <a:xfrm>
            <a:off x="2362200" y="228600"/>
            <a:ext cx="5181600" cy="954107"/>
          </a:xfrm>
          <a:prstGeom prst="rect">
            <a:avLst/>
          </a:prstGeom>
          <a:solidFill>
            <a:schemeClr val="bg1">
              <a:lumMod val="65000"/>
            </a:schemeClr>
          </a:solidFill>
        </p:spPr>
        <p:txBody>
          <a:bodyPr wrap="square" rtlCol="0">
            <a:spAutoFit/>
          </a:bodyPr>
          <a:lstStyle/>
          <a:p>
            <a:pPr algn="ctr"/>
            <a:r>
              <a:rPr lang="en-US" sz="2800" b="1" dirty="0">
                <a:solidFill>
                  <a:srgbClr val="FFFF00"/>
                </a:solidFill>
              </a:rPr>
              <a:t>What should you do if you get lost in the wilderness?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theory?</a:t>
            </a:r>
          </a:p>
        </p:txBody>
      </p:sp>
      <p:pic>
        <p:nvPicPr>
          <p:cNvPr id="5" name="Content Placeholder 4" descr="helicopter-flight-theory.gif"/>
          <p:cNvPicPr>
            <a:picLocks noGrp="1" noChangeAspect="1"/>
          </p:cNvPicPr>
          <p:nvPr>
            <p:ph sz="half" idx="1"/>
          </p:nvPr>
        </p:nvPicPr>
        <p:blipFill>
          <a:blip r:embed="rId3" cstate="print"/>
          <a:stretch>
            <a:fillRect/>
          </a:stretch>
        </p:blipFill>
        <p:spPr>
          <a:xfrm>
            <a:off x="561975" y="2439194"/>
            <a:ext cx="3829050" cy="2847975"/>
          </a:xfrm>
        </p:spPr>
      </p:pic>
      <p:sp>
        <p:nvSpPr>
          <p:cNvPr id="4" name="Content Placeholder 3"/>
          <p:cNvSpPr>
            <a:spLocks noGrp="1"/>
          </p:cNvSpPr>
          <p:nvPr>
            <p:ph sz="half" idx="2"/>
          </p:nvPr>
        </p:nvSpPr>
        <p:spPr/>
        <p:txBody>
          <a:bodyPr/>
          <a:lstStyle/>
          <a:p>
            <a:r>
              <a:rPr lang="en-US" b="1" dirty="0"/>
              <a:t>A conception or mental scheme of something to be done, or of the method of doing it; a systematic statement of rules or principles to be followed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theory?</a:t>
            </a:r>
          </a:p>
        </p:txBody>
      </p:sp>
      <p:sp>
        <p:nvSpPr>
          <p:cNvPr id="4" name="Content Placeholder 3"/>
          <p:cNvSpPr>
            <a:spLocks noGrp="1"/>
          </p:cNvSpPr>
          <p:nvPr>
            <p:ph sz="half" idx="2"/>
          </p:nvPr>
        </p:nvSpPr>
        <p:spPr>
          <a:xfrm>
            <a:off x="5638800" y="2971800"/>
            <a:ext cx="3200400" cy="3154363"/>
          </a:xfrm>
        </p:spPr>
        <p:txBody>
          <a:bodyPr/>
          <a:lstStyle/>
          <a:p>
            <a:r>
              <a:rPr lang="en-US" sz="2000" b="1" i="1" dirty="0"/>
              <a:t>No aspects</a:t>
            </a:r>
            <a:r>
              <a:rPr lang="en-US" sz="2000" dirty="0"/>
              <a:t> = Non-love</a:t>
            </a:r>
          </a:p>
          <a:p>
            <a:r>
              <a:rPr lang="en-US" sz="2000" b="1" i="1" dirty="0"/>
              <a:t>Intimacy + Passion</a:t>
            </a:r>
            <a:r>
              <a:rPr lang="en-US" sz="2000" dirty="0"/>
              <a:t> = Romantic love</a:t>
            </a:r>
          </a:p>
          <a:p>
            <a:r>
              <a:rPr lang="en-US" sz="2000" b="1" i="1" dirty="0"/>
              <a:t>Intimacy + Commitment</a:t>
            </a:r>
            <a:r>
              <a:rPr lang="en-US" sz="2000" dirty="0"/>
              <a:t> = Companionate love</a:t>
            </a:r>
          </a:p>
          <a:p>
            <a:r>
              <a:rPr lang="en-US" sz="2000" b="1" i="1" dirty="0"/>
              <a:t>Passion + Commitment</a:t>
            </a:r>
            <a:r>
              <a:rPr lang="en-US" sz="2000" dirty="0"/>
              <a:t> = Fatuous love</a:t>
            </a:r>
          </a:p>
          <a:p>
            <a:r>
              <a:rPr lang="en-US" sz="2000" b="1" i="1" dirty="0"/>
              <a:t>Intimacy + Passion + Commitment</a:t>
            </a:r>
            <a:r>
              <a:rPr lang="en-US" sz="2000" dirty="0"/>
              <a:t> = Consummate love</a:t>
            </a: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65623" y="1524000"/>
            <a:ext cx="5586937" cy="4114800"/>
          </a:xfrm>
          <a:prstGeom prst="rect">
            <a:avLst/>
          </a:prstGeom>
          <a:noFill/>
          <a:ln w="9525">
            <a:noFill/>
            <a:miter lim="800000"/>
            <a:headEnd/>
            <a:tailEnd/>
          </a:ln>
        </p:spPr>
      </p:pic>
      <p:sp>
        <p:nvSpPr>
          <p:cNvPr id="7" name="Cloud Callout 6"/>
          <p:cNvSpPr/>
          <p:nvPr/>
        </p:nvSpPr>
        <p:spPr>
          <a:xfrm>
            <a:off x="-1066800" y="1066800"/>
            <a:ext cx="10896600" cy="5943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conception or mental scheme of something to be done, or of the method of doing it; a systematic statement of rules or principles to be followed”</a:t>
            </a:r>
            <a:br>
              <a:rPr lang="en-US" sz="2000" b="1" dirty="0"/>
            </a:br>
            <a:r>
              <a:rPr lang="en-US" sz="2000" b="1" dirty="0"/>
              <a:t> </a:t>
            </a:r>
            <a:r>
              <a:rPr lang="en-US" sz="2000" b="1" i="1" dirty="0"/>
              <a:t>An idea of how things work </a:t>
            </a:r>
            <a:endParaRPr lang="en-US" sz="2000" i="1" dirty="0"/>
          </a:p>
          <a:p>
            <a:pPr algn="ct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ppt_x</p:attrName>
                                        </p:attrNameLst>
                                      </p:cBhvr>
                                      <p:tavLst>
                                        <p:tav tm="0">
                                          <p:val>
                                            <p:strVal val="ppt_x"/>
                                          </p:val>
                                        </p:tav>
                                        <p:tav tm="100000">
                                          <p:val>
                                            <p:strVal val="ppt_x"/>
                                          </p:val>
                                        </p:tav>
                                      </p:tavLst>
                                    </p:anim>
                                    <p:anim calcmode="lin" valueType="num">
                                      <p:cBhvr>
                                        <p:cTn id="8" dur="200" decel="100000"/>
                                        <p:tgtEl>
                                          <p:spTgt spid="7"/>
                                        </p:tgtEl>
                                        <p:attrNameLst>
                                          <p:attrName>ppt_y</p:attrName>
                                        </p:attrNameLst>
                                      </p:cBhvr>
                                      <p:tavLst>
                                        <p:tav tm="0">
                                          <p:val>
                                            <p:strVal val="ppt_y"/>
                                          </p:val>
                                        </p:tav>
                                        <p:tav tm="100000">
                                          <p:val>
                                            <p:strVal val="ppt_y-.03"/>
                                          </p:val>
                                        </p:tav>
                                      </p:tavLst>
                                    </p:anim>
                                    <p:anim calcmode="lin" valueType="num">
                                      <p:cBhvr>
                                        <p:cTn id="9" dur="1800" accel="100000">
                                          <p:stCondLst>
                                            <p:cond delay="200"/>
                                          </p:stCondLst>
                                        </p:cTn>
                                        <p:tgtEl>
                                          <p:spTgt spid="7"/>
                                        </p:tgtEl>
                                        <p:attrNameLst>
                                          <p:attrName>ppt_y</p:attrName>
                                        </p:attrNameLst>
                                      </p:cBhvr>
                                      <p:tavLst>
                                        <p:tav tm="0">
                                          <p:val>
                                            <p:strVal val="ppt_y"/>
                                          </p:val>
                                        </p:tav>
                                        <p:tav tm="100000">
                                          <p:val>
                                            <p:strVal val="ppt_y+1"/>
                                          </p:val>
                                        </p:tav>
                                      </p:tavLst>
                                    </p:anim>
                                    <p:set>
                                      <p:cBhvr>
                                        <p:cTn id="10" dur="1" fill="hold">
                                          <p:stCondLst>
                                            <p:cond delay="19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dissolv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dissolv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dissolve">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an example of a theory that we use at work?</a:t>
            </a:r>
          </a:p>
        </p:txBody>
      </p:sp>
      <p:pic>
        <p:nvPicPr>
          <p:cNvPr id="5" name="Content Placeholder 4" descr="idea-lightbulb-brain.jpg"/>
          <p:cNvPicPr>
            <a:picLocks noGrp="1" noChangeAspect="1"/>
          </p:cNvPicPr>
          <p:nvPr>
            <p:ph sz="half" idx="1"/>
          </p:nvPr>
        </p:nvPicPr>
        <p:blipFill>
          <a:blip r:embed="rId3" cstate="print"/>
          <a:stretch>
            <a:fillRect/>
          </a:stretch>
        </p:blipFill>
        <p:spPr>
          <a:xfrm>
            <a:off x="857982" y="1600200"/>
            <a:ext cx="3237035" cy="4525963"/>
          </a:xfrm>
        </p:spPr>
      </p:pic>
      <p:sp>
        <p:nvSpPr>
          <p:cNvPr id="4" name="Content Placeholder 3"/>
          <p:cNvSpPr>
            <a:spLocks noGrp="1"/>
          </p:cNvSpPr>
          <p:nvPr>
            <p:ph sz="half" idx="2"/>
          </p:nvPr>
        </p:nvSpPr>
        <p:spPr/>
        <p:txBody>
          <a:bodyPr/>
          <a:lstStyle/>
          <a:p>
            <a:r>
              <a:rPr lang="en-US" sz="2400" dirty="0"/>
              <a:t>Incentives</a:t>
            </a:r>
          </a:p>
          <a:p>
            <a:r>
              <a:rPr lang="en-US" sz="2400" dirty="0"/>
              <a:t>Project Management</a:t>
            </a:r>
          </a:p>
          <a:p>
            <a:r>
              <a:rPr lang="en-US" sz="2400" dirty="0"/>
              <a:t>Communication</a:t>
            </a:r>
          </a:p>
          <a:p>
            <a:pPr lvl="1"/>
            <a:r>
              <a:rPr lang="en-US" sz="2000" dirty="0"/>
              <a:t>Meeting</a:t>
            </a:r>
          </a:p>
          <a:p>
            <a:r>
              <a:rPr lang="en-US" sz="2000" dirty="0"/>
              <a:t>Management By Objective (MBO)</a:t>
            </a:r>
          </a:p>
          <a:p>
            <a:r>
              <a:rPr lang="en-US" sz="2400" dirty="0"/>
              <a:t>Change Management</a:t>
            </a:r>
          </a:p>
          <a:p>
            <a:r>
              <a:rPr lang="en-US" sz="2400" dirty="0"/>
              <a:t>Matrix Organization</a:t>
            </a:r>
          </a:p>
          <a:p>
            <a:pPr>
              <a:buNone/>
            </a:pPr>
            <a:r>
              <a:rPr lang="en-US" sz="2400" dirty="0"/>
              <a:t>even</a:t>
            </a:r>
          </a:p>
          <a:p>
            <a:r>
              <a:rPr lang="en-US" sz="2400" dirty="0"/>
              <a:t>Fairness, competencies, how to be successful </a:t>
            </a:r>
            <a:r>
              <a:rPr lang="en-US" sz="2400" dirty="0">
                <a:sym typeface="Symbol"/>
              </a:rPr>
              <a:t> they are all theories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dissolv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dissolve">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dissolve">
                                      <p:cBhvr>
                                        <p:cTn id="4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t>Drucker's Theory Of Business</a:t>
            </a:r>
          </a:p>
        </p:txBody>
      </p:sp>
      <p:sp>
        <p:nvSpPr>
          <p:cNvPr id="3" name="Content Placeholder 2"/>
          <p:cNvSpPr>
            <a:spLocks noGrp="1"/>
          </p:cNvSpPr>
          <p:nvPr>
            <p:ph idx="1"/>
          </p:nvPr>
        </p:nvSpPr>
        <p:spPr/>
        <p:txBody>
          <a:bodyPr rtlCol="0">
            <a:noAutofit/>
          </a:bodyPr>
          <a:lstStyle/>
          <a:p>
            <a:pPr eaLnBrk="1" fontAlgn="auto" hangingPunct="1">
              <a:spcAft>
                <a:spcPts val="0"/>
              </a:spcAft>
              <a:buFont typeface="Arial" pitchFamily="34" charset="0"/>
              <a:buChar char="•"/>
              <a:defRPr/>
            </a:pPr>
            <a:r>
              <a:rPr lang="en-US" sz="3600" dirty="0"/>
              <a:t>Drucker's Theory Of Business consists of three parts: </a:t>
            </a:r>
          </a:p>
          <a:p>
            <a:pPr lvl="1" eaLnBrk="1" fontAlgn="auto" hangingPunct="1">
              <a:spcAft>
                <a:spcPts val="0"/>
              </a:spcAft>
              <a:buNone/>
              <a:defRPr/>
            </a:pPr>
            <a:r>
              <a:rPr lang="en-US" dirty="0"/>
              <a:t>(1) assumptions about the environment of the organization, </a:t>
            </a:r>
          </a:p>
          <a:p>
            <a:pPr lvl="1" eaLnBrk="1" fontAlgn="auto" hangingPunct="1">
              <a:spcAft>
                <a:spcPts val="0"/>
              </a:spcAft>
              <a:buNone/>
              <a:defRPr/>
            </a:pPr>
            <a:r>
              <a:rPr lang="en-US" dirty="0"/>
              <a:t>(2) assumptions about the specific mission of the organization, and </a:t>
            </a:r>
          </a:p>
          <a:p>
            <a:pPr lvl="1" eaLnBrk="1" fontAlgn="auto" hangingPunct="1">
              <a:spcAft>
                <a:spcPts val="0"/>
              </a:spcAft>
              <a:buNone/>
              <a:defRPr/>
            </a:pPr>
            <a:r>
              <a:rPr lang="en-US" dirty="0"/>
              <a:t>(3) assumptions about the core competencies needed to accomplish the organization's mission</a:t>
            </a:r>
          </a:p>
          <a:p>
            <a:pPr lvl="1" eaLnBrk="1" fontAlgn="auto" hangingPunct="1">
              <a:spcAft>
                <a:spcPts val="0"/>
              </a:spcAft>
              <a:buNone/>
              <a:defRPr/>
            </a:pPr>
            <a:r>
              <a:rPr lang="en-US" dirty="0"/>
              <a:t>If we walk around with some combo of those three rattling in our brains they drive our behavior, shape perceptions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gt-systems-view.jpg"/>
          <p:cNvPicPr>
            <a:picLocks noChangeAspect="1"/>
          </p:cNvPicPr>
          <p:nvPr/>
        </p:nvPicPr>
        <p:blipFill>
          <a:blip r:embed="rId3" cstate="print"/>
          <a:srcRect/>
          <a:stretch>
            <a:fillRect/>
          </a:stretch>
        </p:blipFill>
        <p:spPr bwMode="auto">
          <a:xfrm>
            <a:off x="3733800" y="129904"/>
            <a:ext cx="5105401" cy="6499496"/>
          </a:xfrm>
          <a:prstGeom prst="rect">
            <a:avLst/>
          </a:prstGeom>
          <a:noFill/>
          <a:ln w="9525">
            <a:noFill/>
            <a:miter lim="800000"/>
            <a:headEnd/>
            <a:tailEnd/>
          </a:ln>
        </p:spPr>
      </p:pic>
      <p:sp>
        <p:nvSpPr>
          <p:cNvPr id="5" name="TextBox 4"/>
          <p:cNvSpPr txBox="1"/>
          <p:nvPr/>
        </p:nvSpPr>
        <p:spPr>
          <a:xfrm>
            <a:off x="152400" y="1371600"/>
            <a:ext cx="3200400" cy="4524315"/>
          </a:xfrm>
          <a:prstGeom prst="rect">
            <a:avLst/>
          </a:prstGeom>
          <a:noFill/>
        </p:spPr>
        <p:txBody>
          <a:bodyPr wrap="square" rtlCol="0">
            <a:spAutoFit/>
          </a:bodyPr>
          <a:lstStyle/>
          <a:p>
            <a:pPr eaLnBrk="1" fontAlgn="auto" hangingPunct="1">
              <a:spcAft>
                <a:spcPts val="0"/>
              </a:spcAft>
              <a:defRPr/>
            </a:pPr>
            <a:r>
              <a:rPr lang="en-US" sz="3600" dirty="0"/>
              <a:t>Drucker's TOB maps out in this way. Environment, core competencies, and mission intermingle</a:t>
            </a:r>
            <a:endParaRPr lang="en-US" dirty="0"/>
          </a:p>
        </p:txBody>
      </p:sp>
    </p:spTree>
    <p:extLst>
      <p:ext uri="{BB962C8B-B14F-4D97-AF65-F5344CB8AC3E}">
        <p14:creationId xmlns:p14="http://schemas.microsoft.com/office/powerpoint/2010/main" val="288544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Stock_000002967234XSmall.jpg"/>
          <p:cNvPicPr>
            <a:picLocks noChangeAspect="1"/>
          </p:cNvPicPr>
          <p:nvPr/>
        </p:nvPicPr>
        <p:blipFill>
          <a:blip r:embed="rId2" cstate="print"/>
          <a:srcRect b="36441"/>
          <a:stretch>
            <a:fillRect/>
          </a:stretch>
        </p:blipFill>
        <p:spPr bwMode="auto">
          <a:xfrm>
            <a:off x="1676400" y="1295400"/>
            <a:ext cx="5842000" cy="556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231C73C-B70B-4941-ABB4-AA6F467B2355}" type="slidenum">
              <a:rPr lang="en-US" smtClean="0"/>
              <a:pPr/>
              <a:t>2</a:t>
            </a:fld>
            <a:endParaRPr lang="en-US" dirty="0"/>
          </a:p>
        </p:txBody>
      </p:sp>
      <p:sp>
        <p:nvSpPr>
          <p:cNvPr id="8" name="Oval 7"/>
          <p:cNvSpPr/>
          <p:nvPr/>
        </p:nvSpPr>
        <p:spPr>
          <a:xfrm>
            <a:off x="2895600" y="3810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now what to do?</a:t>
            </a:r>
          </a:p>
        </p:txBody>
      </p:sp>
      <p:sp>
        <p:nvSpPr>
          <p:cNvPr id="9" name="Oval 8"/>
          <p:cNvSpPr/>
          <p:nvPr/>
        </p:nvSpPr>
        <p:spPr>
          <a:xfrm>
            <a:off x="990600" y="4038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how to get things done?</a:t>
            </a:r>
          </a:p>
        </p:txBody>
      </p:sp>
      <p:sp>
        <p:nvSpPr>
          <p:cNvPr id="10" name="Oval 9"/>
          <p:cNvSpPr/>
          <p:nvPr/>
        </p:nvSpPr>
        <p:spPr>
          <a:xfrm>
            <a:off x="6019800" y="3276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where to spend my time?</a:t>
            </a:r>
          </a:p>
        </p:txBody>
      </p:sp>
      <p:sp>
        <p:nvSpPr>
          <p:cNvPr id="11" name="Oval 10"/>
          <p:cNvSpPr/>
          <p:nvPr/>
        </p:nvSpPr>
        <p:spPr>
          <a:xfrm>
            <a:off x="6477000" y="76200"/>
            <a:ext cx="2286000" cy="1981200"/>
          </a:xfrm>
          <a:prstGeom prst="ellipse">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latin typeface="Arial Narrow" pitchFamily="34" charset="0"/>
              </a:rPr>
              <a:t>How do I add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1"/>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Competing Maps:</a:t>
            </a:r>
            <a:br>
              <a:rPr lang="en-US" dirty="0"/>
            </a:br>
            <a:r>
              <a:rPr lang="en-US" dirty="0"/>
              <a:t>How Are They Different?</a:t>
            </a:r>
          </a:p>
        </p:txBody>
      </p:sp>
      <p:sp>
        <p:nvSpPr>
          <p:cNvPr id="3" name="Text Placeholder 2"/>
          <p:cNvSpPr>
            <a:spLocks noGrp="1"/>
          </p:cNvSpPr>
          <p:nvPr>
            <p:ph type="body" idx="1"/>
          </p:nvPr>
        </p:nvSpPr>
        <p:spPr/>
        <p:txBody>
          <a:bodyPr/>
          <a:lstStyle/>
          <a:p>
            <a:r>
              <a:rPr lang="en-US" dirty="0"/>
              <a:t>Drucker TOB</a:t>
            </a:r>
          </a:p>
        </p:txBody>
      </p:sp>
      <p:sp>
        <p:nvSpPr>
          <p:cNvPr id="5" name="Text Placeholder 4"/>
          <p:cNvSpPr>
            <a:spLocks noGrp="1"/>
          </p:cNvSpPr>
          <p:nvPr>
            <p:ph type="body" sz="quarter" idx="3"/>
          </p:nvPr>
        </p:nvSpPr>
        <p:spPr/>
        <p:txBody>
          <a:bodyPr/>
          <a:lstStyle/>
          <a:p>
            <a:r>
              <a:rPr lang="en-US" dirty="0"/>
              <a:t>McKinsey 7S</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13375" y="2897981"/>
            <a:ext cx="2505075" cy="2505075"/>
          </a:xfrm>
        </p:spPr>
      </p:pic>
      <p:pic>
        <p:nvPicPr>
          <p:cNvPr id="8" name="Picture 3" descr="mgt-systems-view.jpg"/>
          <p:cNvPicPr>
            <a:picLocks noGrp="1" noChangeAspect="1"/>
          </p:cNvPicPr>
          <p:nvPr>
            <p:ph sz="half" idx="2"/>
          </p:nvPr>
        </p:nvPicPr>
        <p:blipFill>
          <a:blip r:embed="rId4" cstate="print"/>
          <a:srcRect/>
          <a:stretch>
            <a:fillRect/>
          </a:stretch>
        </p:blipFill>
        <p:spPr bwMode="auto">
          <a:xfrm>
            <a:off x="925411" y="2174875"/>
            <a:ext cx="3103765" cy="3951288"/>
          </a:xfrm>
          <a:prstGeom prst="rect">
            <a:avLst/>
          </a:prstGeom>
          <a:noFill/>
          <a:ln w="9525">
            <a:noFill/>
            <a:miter lim="800000"/>
            <a:headEnd/>
            <a:tailEnd/>
          </a:ln>
        </p:spPr>
      </p:pic>
    </p:spTree>
    <p:extLst>
      <p:ext uri="{BB962C8B-B14F-4D97-AF65-F5344CB8AC3E}">
        <p14:creationId xmlns:p14="http://schemas.microsoft.com/office/powerpoint/2010/main" val="389161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Different Mental Maps</a:t>
            </a:r>
          </a:p>
        </p:txBody>
      </p:sp>
      <p:pic>
        <p:nvPicPr>
          <p:cNvPr id="2052" name="Picture 4" descr="http://im.ft-static.com/content/images/f377a5a2-c1fe-11df-9d90-00144feab49a.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81500"/>
            <a:ext cx="2257291" cy="1704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toolshero.com/wp-content/uploads/robert_waterman_jr1-201x2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114800"/>
            <a:ext cx="1914525" cy="2238376"/>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6324600" y="1913731"/>
            <a:ext cx="1828800" cy="1743869"/>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Cloud Callout 10"/>
          <p:cNvSpPr/>
          <p:nvPr/>
        </p:nvSpPr>
        <p:spPr>
          <a:xfrm>
            <a:off x="838200" y="1894284"/>
            <a:ext cx="1828800" cy="1743869"/>
          </a:xfrm>
          <a:prstGeom prst="cloudCallout">
            <a:avLst>
              <a:gd name="adj1" fmla="val 16667"/>
              <a:gd name="adj2" fmla="val 60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3962400"/>
            <a:ext cx="2133600" cy="2221992"/>
          </a:xfrm>
          <a:prstGeom prst="rect">
            <a:avLst/>
          </a:prstGeom>
        </p:spPr>
      </p:pic>
    </p:spTree>
    <p:extLst>
      <p:ext uri="{BB962C8B-B14F-4D97-AF65-F5344CB8AC3E}">
        <p14:creationId xmlns:p14="http://schemas.microsoft.com/office/powerpoint/2010/main" val="1200807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fontAlgn="auto" hangingPunct="1">
              <a:spcAft>
                <a:spcPts val="0"/>
              </a:spcAft>
              <a:buFont typeface="Arial" pitchFamily="34" charset="0"/>
              <a:buNone/>
              <a:defRPr/>
            </a:pPr>
            <a:r>
              <a:rPr lang="en-US" sz="2400" dirty="0"/>
              <a:t>Drucker’s Four Specifications</a:t>
            </a:r>
            <a:br>
              <a:rPr lang="en-US" sz="2400" dirty="0"/>
            </a:br>
            <a:r>
              <a:rPr lang="en-US" sz="2400" dirty="0"/>
              <a:t>Of A Valid Theory Of Business</a:t>
            </a:r>
            <a:endParaRPr lang="en-US" sz="6000" dirty="0"/>
          </a:p>
        </p:txBody>
      </p:sp>
      <p:sp>
        <p:nvSpPr>
          <p:cNvPr id="3" name="Content Placeholder 2"/>
          <p:cNvSpPr>
            <a:spLocks noGrp="1"/>
          </p:cNvSpPr>
          <p:nvPr>
            <p:ph idx="1"/>
          </p:nvPr>
        </p:nvSpPr>
        <p:spPr/>
        <p:txBody>
          <a:bodyPr/>
          <a:lstStyle/>
          <a:p>
            <a:pPr eaLnBrk="1" fontAlgn="auto" hangingPunct="1">
              <a:spcAft>
                <a:spcPts val="0"/>
              </a:spcAft>
              <a:buFont typeface="Arial" pitchFamily="34" charset="0"/>
              <a:buChar char="•"/>
              <a:defRPr/>
            </a:pPr>
            <a:r>
              <a:rPr lang="en-US" dirty="0"/>
              <a:t>The assumptions about environment, mission, and core competencies must fit reality.</a:t>
            </a:r>
          </a:p>
          <a:p>
            <a:pPr eaLnBrk="1" fontAlgn="auto" hangingPunct="1">
              <a:spcAft>
                <a:spcPts val="0"/>
              </a:spcAft>
              <a:buFont typeface="Arial" pitchFamily="34" charset="0"/>
              <a:buChar char="•"/>
              <a:defRPr/>
            </a:pPr>
            <a:r>
              <a:rPr lang="en-US" dirty="0"/>
              <a:t>The assumptions in all three areas have to fit one another.</a:t>
            </a:r>
          </a:p>
          <a:p>
            <a:pPr eaLnBrk="1" fontAlgn="auto" hangingPunct="1">
              <a:spcAft>
                <a:spcPts val="0"/>
              </a:spcAft>
              <a:buFont typeface="Arial" pitchFamily="34" charset="0"/>
              <a:buChar char="•"/>
              <a:defRPr/>
            </a:pPr>
            <a:r>
              <a:rPr lang="en-US" dirty="0"/>
              <a:t>The theory of business must be known and understood throughout the organization.</a:t>
            </a:r>
          </a:p>
          <a:p>
            <a:pPr eaLnBrk="1" fontAlgn="auto" hangingPunct="1">
              <a:spcAft>
                <a:spcPts val="0"/>
              </a:spcAft>
              <a:buFont typeface="Arial" pitchFamily="34" charset="0"/>
              <a:buChar char="•"/>
              <a:defRPr/>
            </a:pPr>
            <a:r>
              <a:rPr lang="en-US" dirty="0"/>
              <a:t>The theory of business has to be tested constantly.</a:t>
            </a:r>
          </a:p>
        </p:txBody>
      </p:sp>
      <p:sp>
        <p:nvSpPr>
          <p:cNvPr id="4" name="Rounded Rectangular Callout 3"/>
          <p:cNvSpPr/>
          <p:nvPr/>
        </p:nvSpPr>
        <p:spPr>
          <a:xfrm>
            <a:off x="2438400" y="5638800"/>
            <a:ext cx="4267200" cy="1219200"/>
          </a:xfrm>
          <a:prstGeom prst="wedgeRoundRectCallout">
            <a:avLst>
              <a:gd name="adj1" fmla="val 4965"/>
              <a:gd name="adj2" fmla="val -72936"/>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i="1" dirty="0"/>
              <a:t>What is ETS’s TOB?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Matters For Organizations</a:t>
            </a:r>
          </a:p>
        </p:txBody>
      </p:sp>
      <p:sp>
        <p:nvSpPr>
          <p:cNvPr id="3" name="Content Placeholder 2"/>
          <p:cNvSpPr>
            <a:spLocks noGrp="1"/>
          </p:cNvSpPr>
          <p:nvPr>
            <p:ph idx="1"/>
          </p:nvPr>
        </p:nvSpPr>
        <p:spPr/>
        <p:txBody>
          <a:bodyPr/>
          <a:lstStyle/>
          <a:p>
            <a:pPr eaLnBrk="1" fontAlgn="auto" hangingPunct="1">
              <a:spcAft>
                <a:spcPts val="0"/>
              </a:spcAft>
              <a:buFont typeface="Arial" pitchFamily="34" charset="0"/>
              <a:buChar char="•"/>
              <a:defRPr/>
            </a:pPr>
            <a:r>
              <a:rPr lang="en-US" sz="2800" dirty="0"/>
              <a:t>“What underlies the malaise of so many large and successful organizations is that their theory of the business no longer works.”</a:t>
            </a:r>
          </a:p>
          <a:p>
            <a:pPr eaLnBrk="1" fontAlgn="auto" hangingPunct="1">
              <a:spcAft>
                <a:spcPts val="0"/>
              </a:spcAft>
              <a:buFont typeface="Arial" pitchFamily="34" charset="0"/>
              <a:buChar char="•"/>
              <a:defRPr/>
            </a:pPr>
            <a:r>
              <a:rPr lang="en-US" sz="2800" dirty="0"/>
              <a:t>How would you know unless you asked people to make the TOB explicit?</a:t>
            </a:r>
          </a:p>
          <a:p>
            <a:pPr eaLnBrk="1" fontAlgn="auto" hangingPunct="1">
              <a:spcAft>
                <a:spcPts val="0"/>
              </a:spcAft>
              <a:buFont typeface="Arial" pitchFamily="34" charset="0"/>
              <a:buChar char="•"/>
              <a:defRPr/>
            </a:pPr>
            <a:r>
              <a:rPr lang="en-US" sz="2800" dirty="0"/>
              <a:t>Drucker outlined that while </a:t>
            </a:r>
            <a:r>
              <a:rPr lang="en-US" sz="2800" i="1" dirty="0"/>
              <a:t>assumptions</a:t>
            </a:r>
            <a:r>
              <a:rPr lang="en-US" sz="2800" dirty="0"/>
              <a:t> about the </a:t>
            </a:r>
            <a:r>
              <a:rPr lang="en-US" sz="2800" i="1" dirty="0"/>
              <a:t>environment</a:t>
            </a:r>
            <a:r>
              <a:rPr lang="en-US" sz="2800" dirty="0"/>
              <a:t> define what an </a:t>
            </a:r>
            <a:r>
              <a:rPr lang="en-US" sz="2800" i="1" dirty="0"/>
              <a:t>organization is paid for</a:t>
            </a:r>
            <a:r>
              <a:rPr lang="en-US" sz="2800" dirty="0"/>
              <a:t>, </a:t>
            </a:r>
            <a:r>
              <a:rPr lang="en-US" sz="2800" i="1" dirty="0"/>
              <a:t>the assumptions</a:t>
            </a:r>
            <a:r>
              <a:rPr lang="en-US" sz="2800" dirty="0"/>
              <a:t> about </a:t>
            </a:r>
            <a:r>
              <a:rPr lang="en-US" sz="2800" b="1" dirty="0"/>
              <a:t>core competencies </a:t>
            </a:r>
            <a:r>
              <a:rPr lang="en-US" sz="2800" dirty="0"/>
              <a:t>define where an organization must excel in order to maintain leadership. Assumptions about the mission define what is meaningful.</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4343400" y="1066800"/>
            <a:ext cx="1905000" cy="1828800"/>
          </a:xfrm>
          <a:prstGeom prst="ellipse">
            <a:avLst/>
          </a:prstGeom>
          <a:noFill/>
          <a:ln w="57150">
            <a:solidFill>
              <a:srgbClr val="FF0000"/>
            </a:solidFill>
            <a:prstDash val="lgDash"/>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19600" y="228600"/>
            <a:ext cx="4419600" cy="400110"/>
          </a:xfrm>
          <a:prstGeom prst="rect">
            <a:avLst/>
          </a:prstGeom>
          <a:noFill/>
        </p:spPr>
        <p:txBody>
          <a:bodyPr wrap="square" rtlCol="0">
            <a:spAutoFit/>
          </a:bodyPr>
          <a:lstStyle/>
          <a:p>
            <a:pPr algn="r"/>
            <a:r>
              <a:rPr lang="en-US" sz="2000" dirty="0">
                <a:solidFill>
                  <a:srgbClr val="7030A0"/>
                </a:solidFill>
              </a:rPr>
              <a:t>Theory matters for individuals too!!</a:t>
            </a:r>
          </a:p>
        </p:txBody>
      </p:sp>
      <p:cxnSp>
        <p:nvCxnSpPr>
          <p:cNvPr id="9" name="Straight Arrow Connector 8"/>
          <p:cNvCxnSpPr/>
          <p:nvPr/>
        </p:nvCxnSpPr>
        <p:spPr>
          <a:xfrm flipH="1">
            <a:off x="4114800" y="1828800"/>
            <a:ext cx="685800" cy="304800"/>
          </a:xfrm>
          <a:prstGeom prst="straightConnector1">
            <a:avLst/>
          </a:prstGeom>
          <a:ln w="57150" cmpd="thinThick">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257800" y="2667000"/>
            <a:ext cx="76200" cy="2743200"/>
          </a:xfrm>
          <a:prstGeom prst="straightConnector1">
            <a:avLst/>
          </a:prstGeom>
          <a:ln w="57150" cmpd="thinThick">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5800" y="3048000"/>
            <a:ext cx="457200" cy="400110"/>
          </a:xfrm>
          <a:prstGeom prst="rect">
            <a:avLst/>
          </a:prstGeom>
          <a:noFill/>
        </p:spPr>
        <p:txBody>
          <a:bodyPr wrap="square" rtlCol="0">
            <a:spAutoFit/>
          </a:bodyPr>
          <a:lstStyle/>
          <a:p>
            <a:pPr algn="ctr"/>
            <a:r>
              <a:rPr lang="en-US" sz="2000" dirty="0"/>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4343400" y="1066800"/>
            <a:ext cx="1905000" cy="1828800"/>
          </a:xfrm>
          <a:prstGeom prst="ellipse">
            <a:avLst/>
          </a:prstGeom>
          <a:noFill/>
          <a:ln w="57150">
            <a:solidFill>
              <a:srgbClr val="FF0000"/>
            </a:solidFill>
            <a:prstDash val="lgDash"/>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ular Callout 5"/>
          <p:cNvSpPr/>
          <p:nvPr/>
        </p:nvSpPr>
        <p:spPr>
          <a:xfrm>
            <a:off x="4419600" y="3429000"/>
            <a:ext cx="2133600" cy="1219200"/>
          </a:xfrm>
          <a:prstGeom prst="wedgeRoundRectCallout">
            <a:avLst>
              <a:gd name="adj1" fmla="val -12927"/>
              <a:gd name="adj2" fmla="val -84587"/>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i="1" dirty="0"/>
              <a:t>You see a situation and create a scheme for dealing with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SM_LEGGOS.jpg"/>
          <p:cNvPicPr>
            <a:picLocks noChangeAspect="1"/>
          </p:cNvPicPr>
          <p:nvPr/>
        </p:nvPicPr>
        <p:blipFill>
          <a:blip r:embed="rId3" cstate="print"/>
          <a:stretch>
            <a:fillRect/>
          </a:stretch>
        </p:blipFill>
        <p:spPr>
          <a:xfrm>
            <a:off x="1828800" y="-39624"/>
            <a:ext cx="5562600" cy="6897624"/>
          </a:xfrm>
          <a:prstGeom prst="rect">
            <a:avLst/>
          </a:prstGeom>
        </p:spPr>
      </p:pic>
      <p:sp>
        <p:nvSpPr>
          <p:cNvPr id="3" name="Rounded Rectangular Callout 2"/>
          <p:cNvSpPr/>
          <p:nvPr/>
        </p:nvSpPr>
        <p:spPr>
          <a:xfrm>
            <a:off x="0" y="228600"/>
            <a:ext cx="2286000" cy="1447800"/>
          </a:xfrm>
          <a:prstGeom prst="wedgeRoundRectCallout">
            <a:avLst>
              <a:gd name="adj1" fmla="val 66546"/>
              <a:gd name="adj2" fmla="val 96724"/>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i="1" dirty="0"/>
              <a:t>You apply a </a:t>
            </a:r>
            <a:r>
              <a:rPr lang="en-US" b="1" dirty="0"/>
              <a:t> </a:t>
            </a:r>
            <a:r>
              <a:rPr lang="en-US" i="1" dirty="0"/>
              <a:t>conception or mental scheme of something to be done, </a:t>
            </a:r>
          </a:p>
          <a:p>
            <a:pPr algn="ctr"/>
            <a:endParaRPr lang="en-US" i="1" dirty="0"/>
          </a:p>
        </p:txBody>
      </p:sp>
      <p:sp>
        <p:nvSpPr>
          <p:cNvPr id="4" name="Rounded Rectangular Callout 3"/>
          <p:cNvSpPr/>
          <p:nvPr/>
        </p:nvSpPr>
        <p:spPr>
          <a:xfrm>
            <a:off x="6858000" y="3810000"/>
            <a:ext cx="2133600" cy="1447800"/>
          </a:xfrm>
          <a:prstGeom prst="wedgeRoundRectCallout">
            <a:avLst>
              <a:gd name="adj1" fmla="val -148156"/>
              <a:gd name="adj2" fmla="val -90412"/>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i="1" dirty="0"/>
              <a:t>or of the method of doing it; a systematic statement of rules or principles to be followed</a:t>
            </a:r>
          </a:p>
        </p:txBody>
      </p:sp>
      <p:sp>
        <p:nvSpPr>
          <p:cNvPr id="5" name="Down Arrow 4"/>
          <p:cNvSpPr/>
          <p:nvPr/>
        </p:nvSpPr>
        <p:spPr>
          <a:xfrm>
            <a:off x="3581400" y="304800"/>
            <a:ext cx="1676400" cy="24384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A Theory of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Theory of Action: how to act in situations in order to get what we desire</a:t>
            </a:r>
          </a:p>
        </p:txBody>
      </p:sp>
      <p:pic>
        <p:nvPicPr>
          <p:cNvPr id="7" name="Content Placeholder 6" descr="rubegoldberg_photo_gal_4152_photo_1673126806_lr.jpg"/>
          <p:cNvPicPr>
            <a:picLocks noGrp="1" noChangeAspect="1"/>
          </p:cNvPicPr>
          <p:nvPr>
            <p:ph idx="1"/>
          </p:nvPr>
        </p:nvPicPr>
        <p:blipFill>
          <a:blip r:embed="rId2" cstate="print"/>
          <a:stretch>
            <a:fillRect/>
          </a:stretch>
        </p:blipFill>
        <p:spPr>
          <a:xfrm>
            <a:off x="601857" y="1600200"/>
            <a:ext cx="7940286"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we walk around applying theories all day long…</a:t>
            </a:r>
          </a:p>
        </p:txBody>
      </p:sp>
      <p:pic>
        <p:nvPicPr>
          <p:cNvPr id="6" name="Content Placeholder 5" descr="theory-of-action.jpg"/>
          <p:cNvPicPr>
            <a:picLocks noGrp="1" noChangeAspect="1"/>
          </p:cNvPicPr>
          <p:nvPr>
            <p:ph idx="1"/>
          </p:nvPr>
        </p:nvPicPr>
        <p:blipFill>
          <a:blip r:embed="rId2" cstate="print"/>
          <a:stretch>
            <a:fillRect/>
          </a:stretch>
        </p:blipFill>
        <p:spPr>
          <a:xfrm>
            <a:off x="616831" y="2849721"/>
            <a:ext cx="7765169" cy="4084479"/>
          </a:xfrm>
        </p:spPr>
      </p:pic>
      <p:sp>
        <p:nvSpPr>
          <p:cNvPr id="7" name="Left Arrow 6"/>
          <p:cNvSpPr/>
          <p:nvPr/>
        </p:nvSpPr>
        <p:spPr>
          <a:xfrm>
            <a:off x="2209800" y="1828800"/>
            <a:ext cx="6324600" cy="419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There’s the theory we SAY we’re following and there’s the theory that our actions show we are following or Theory-In-Use</a:t>
            </a:r>
          </a:p>
        </p:txBody>
      </p:sp>
      <p:sp>
        <p:nvSpPr>
          <p:cNvPr id="8" name="Oval 7"/>
          <p:cNvSpPr/>
          <p:nvPr/>
        </p:nvSpPr>
        <p:spPr>
          <a:xfrm>
            <a:off x="457200" y="2819400"/>
            <a:ext cx="1905000" cy="1828800"/>
          </a:xfrm>
          <a:prstGeom prst="ellipse">
            <a:avLst/>
          </a:prstGeom>
          <a:noFill/>
          <a:ln w="57150">
            <a:solidFill>
              <a:srgbClr val="FF0000"/>
            </a:solidFill>
            <a:prstDash val="lgDash"/>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438400" y="2819400"/>
            <a:ext cx="4876800" cy="1828800"/>
          </a:xfrm>
          <a:prstGeom prst="ellipse">
            <a:avLst/>
          </a:prstGeom>
          <a:noFill/>
          <a:ln w="57150">
            <a:solidFill>
              <a:schemeClr val="accent6">
                <a:lumMod val="75000"/>
              </a:schemeClr>
            </a:solidFill>
            <a:prstDash val="lgDash"/>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iterate type="lt">
                                    <p:tmPct val="0"/>
                                  </p:iterate>
                                  <p:childTnLst>
                                    <p:animEffect transition="out" filter="dissolv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difference between what we say and what we do</a:t>
            </a:r>
          </a:p>
        </p:txBody>
      </p:sp>
      <p:sp>
        <p:nvSpPr>
          <p:cNvPr id="4" name="Text Placeholder 3"/>
          <p:cNvSpPr>
            <a:spLocks noGrp="1"/>
          </p:cNvSpPr>
          <p:nvPr>
            <p:ph type="body" idx="1"/>
          </p:nvPr>
        </p:nvSpPr>
        <p:spPr/>
        <p:txBody>
          <a:bodyPr/>
          <a:lstStyle/>
          <a:p>
            <a:r>
              <a:rPr lang="en-US" dirty="0"/>
              <a:t>Theory Espoused</a:t>
            </a:r>
          </a:p>
        </p:txBody>
      </p:sp>
      <p:sp>
        <p:nvSpPr>
          <p:cNvPr id="6" name="Text Placeholder 5"/>
          <p:cNvSpPr>
            <a:spLocks noGrp="1"/>
          </p:cNvSpPr>
          <p:nvPr>
            <p:ph type="body" sz="quarter" idx="3"/>
          </p:nvPr>
        </p:nvSpPr>
        <p:spPr/>
        <p:txBody>
          <a:bodyPr/>
          <a:lstStyle/>
          <a:p>
            <a:r>
              <a:rPr lang="en-US" dirty="0"/>
              <a:t>Theory-In-Use</a:t>
            </a: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57200" y="2574845"/>
            <a:ext cx="4040188" cy="3151347"/>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4" cstate="print"/>
          <a:srcRect/>
          <a:stretch>
            <a:fillRect/>
          </a:stretch>
        </p:blipFill>
        <p:spPr bwMode="auto">
          <a:xfrm>
            <a:off x="4856162" y="2412206"/>
            <a:ext cx="3619500" cy="347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dissolv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a:t>
            </a:r>
          </a:p>
        </p:txBody>
      </p:sp>
      <p:sp>
        <p:nvSpPr>
          <p:cNvPr id="4" name="Slide Number Placeholder 3"/>
          <p:cNvSpPr>
            <a:spLocks noGrp="1"/>
          </p:cNvSpPr>
          <p:nvPr>
            <p:ph type="sldNum" sz="quarter" idx="12"/>
          </p:nvPr>
        </p:nvSpPr>
        <p:spPr/>
        <p:txBody>
          <a:bodyPr/>
          <a:lstStyle/>
          <a:p>
            <a:fld id="{460A324F-72D5-4F19-8007-EB2E8A20872F}" type="slidenum">
              <a:rPr lang="en-US" smtClean="0"/>
              <a:pPr/>
              <a:t>3</a:t>
            </a:fld>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Know what to do?</a:t>
            </a:r>
          </a:p>
          <a:p>
            <a:pPr lvl="1"/>
            <a:r>
              <a:rPr lang="en-US" dirty="0"/>
              <a:t>Gap analysis</a:t>
            </a:r>
          </a:p>
          <a:p>
            <a:pPr lvl="1"/>
            <a:r>
              <a:rPr lang="en-US" dirty="0"/>
              <a:t>Sensemaking</a:t>
            </a:r>
          </a:p>
          <a:p>
            <a:pPr lvl="1"/>
            <a:r>
              <a:rPr lang="en-US" dirty="0"/>
              <a:t>Ideal-setting</a:t>
            </a:r>
          </a:p>
          <a:p>
            <a:r>
              <a:rPr lang="en-US" dirty="0"/>
              <a:t>Get things done?</a:t>
            </a:r>
          </a:p>
          <a:p>
            <a:pPr lvl="1"/>
            <a:r>
              <a:rPr lang="en-US" dirty="0"/>
              <a:t>Collaboration</a:t>
            </a:r>
          </a:p>
          <a:p>
            <a:pPr lvl="1"/>
            <a:r>
              <a:rPr lang="en-US" dirty="0"/>
              <a:t>Performance</a:t>
            </a:r>
          </a:p>
          <a:p>
            <a:r>
              <a:rPr lang="en-US" dirty="0"/>
              <a:t>Nurture and enhance relationships?</a:t>
            </a:r>
          </a:p>
          <a:p>
            <a:pPr lvl="1"/>
            <a:r>
              <a:rPr lang="en-US" dirty="0"/>
              <a:t>Collaboration</a:t>
            </a:r>
          </a:p>
          <a:p>
            <a:pPr lvl="1"/>
            <a:r>
              <a:rPr lang="en-US" dirty="0"/>
              <a:t>Communication</a:t>
            </a:r>
          </a:p>
          <a:p>
            <a:r>
              <a:rPr lang="en-US" dirty="0"/>
              <a:t>Develop myself?</a:t>
            </a:r>
          </a:p>
          <a:p>
            <a:pPr lvl="1"/>
            <a:r>
              <a:rPr lang="en-US" dirty="0"/>
              <a:t>Personal mastery</a:t>
            </a:r>
          </a:p>
          <a:p>
            <a:pPr lvl="1"/>
            <a:r>
              <a:rPr lang="en-US" dirty="0"/>
              <a:t>Gap Analysis</a:t>
            </a:r>
          </a:p>
          <a:p>
            <a:pPr lvl="1"/>
            <a:r>
              <a:rPr lang="en-US" dirty="0"/>
              <a:t>Sensemaking</a:t>
            </a:r>
          </a:p>
          <a:p>
            <a:endParaRPr lang="en-US" dirty="0"/>
          </a:p>
          <a:p>
            <a:pPr lvl="1"/>
            <a:endParaRPr lang="en-US" dirty="0"/>
          </a:p>
        </p:txBody>
      </p:sp>
      <p:sp>
        <p:nvSpPr>
          <p:cNvPr id="5" name="Content Placeholder 4"/>
          <p:cNvSpPr>
            <a:spLocks noGrp="1"/>
          </p:cNvSpPr>
          <p:nvPr>
            <p:ph sz="quarter" idx="2"/>
          </p:nvPr>
        </p:nvSpPr>
        <p:spPr/>
        <p:txBody>
          <a:bodyPr>
            <a:normAutofit fontScale="70000" lnSpcReduction="20000"/>
          </a:bodyPr>
          <a:lstStyle/>
          <a:p>
            <a:r>
              <a:rPr lang="en-US" dirty="0"/>
              <a:t>Move people and their behavior from point A to point B?</a:t>
            </a:r>
          </a:p>
          <a:p>
            <a:pPr lvl="1"/>
            <a:r>
              <a:rPr lang="en-US" dirty="0"/>
              <a:t>Gap analysis</a:t>
            </a:r>
          </a:p>
          <a:p>
            <a:pPr lvl="1"/>
            <a:r>
              <a:rPr lang="en-US" dirty="0"/>
              <a:t>Influence</a:t>
            </a:r>
          </a:p>
          <a:p>
            <a:pPr lvl="1"/>
            <a:r>
              <a:rPr lang="en-US" dirty="0"/>
              <a:t>Performance</a:t>
            </a:r>
          </a:p>
          <a:p>
            <a:r>
              <a:rPr lang="en-US" dirty="0"/>
              <a:t>Lead teams to produce desired results?</a:t>
            </a:r>
          </a:p>
          <a:p>
            <a:pPr lvl="1"/>
            <a:r>
              <a:rPr lang="en-US" dirty="0"/>
              <a:t>Collaboration</a:t>
            </a:r>
          </a:p>
          <a:p>
            <a:pPr lvl="1"/>
            <a:r>
              <a:rPr lang="en-US" dirty="0"/>
              <a:t>Performance</a:t>
            </a:r>
          </a:p>
          <a:p>
            <a:pPr lvl="1"/>
            <a:r>
              <a:rPr lang="en-US" dirty="0"/>
              <a:t>Facilitation</a:t>
            </a:r>
          </a:p>
          <a:p>
            <a:r>
              <a:rPr lang="en-US" dirty="0"/>
              <a:t>Solve problems?</a:t>
            </a:r>
          </a:p>
          <a:p>
            <a:pPr lvl="1"/>
            <a:r>
              <a:rPr lang="en-US" dirty="0"/>
              <a:t>Sense making</a:t>
            </a:r>
          </a:p>
          <a:p>
            <a:pPr lvl="1"/>
            <a:r>
              <a:rPr lang="en-US" dirty="0"/>
              <a:t>Evaluation</a:t>
            </a:r>
          </a:p>
          <a:p>
            <a:pPr lvl="1"/>
            <a:r>
              <a:rPr lang="en-US" dirty="0"/>
              <a:t>Performance</a:t>
            </a:r>
          </a:p>
        </p:txBody>
      </p:sp>
      <p:sp>
        <p:nvSpPr>
          <p:cNvPr id="6" name="Oval 5"/>
          <p:cNvSpPr/>
          <p:nvPr/>
        </p:nvSpPr>
        <p:spPr>
          <a:xfrm>
            <a:off x="4600222" y="4419600"/>
            <a:ext cx="2819400" cy="11430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0.275 0.00555 L -0.48333 0.00555 " pathEditMode="relative" rAng="0" ptsTypes="AA">
                                      <p:cBhvr>
                                        <p:cTn id="11" dur="2000" fill="hold"/>
                                        <p:tgtEl>
                                          <p:spTgt spid="6"/>
                                        </p:tgtEl>
                                        <p:attrNameLst>
                                          <p:attrName>ppt_x</p:attrName>
                                          <p:attrName>ppt_y</p:attrName>
                                        </p:attrNameLst>
                                      </p:cBhvr>
                                      <p:rCtr x="-10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Does Our Mental Map Show Espoused Theory</a:t>
            </a:r>
            <a:br>
              <a:rPr lang="en-US" sz="4000" dirty="0"/>
            </a:br>
            <a:r>
              <a:rPr lang="en-US" sz="4000" dirty="0"/>
              <a:t>Or Theory-in-use?</a:t>
            </a:r>
          </a:p>
        </p:txBody>
      </p:sp>
      <p:sp>
        <p:nvSpPr>
          <p:cNvPr id="6" name="Content Placeholder 5"/>
          <p:cNvSpPr>
            <a:spLocks noGrp="1"/>
          </p:cNvSpPr>
          <p:nvPr>
            <p:ph idx="1"/>
          </p:nvPr>
        </p:nvSpPr>
        <p:spPr>
          <a:xfrm>
            <a:off x="457200" y="1798637"/>
            <a:ext cx="8229600" cy="4525963"/>
          </a:xfrm>
        </p:spPr>
        <p:txBody>
          <a:bodyPr/>
          <a:lstStyle/>
          <a:p>
            <a:r>
              <a:rPr lang="en-US" dirty="0"/>
              <a:t>If the mental maps of people describe how they act in situations, the way they plan, implement and review their actions, do they show the theories they explicitly espouse or the ones that are automatic?</a:t>
            </a:r>
          </a:p>
          <a:p>
            <a:r>
              <a:rPr lang="en-US" dirty="0"/>
              <a:t>Are people aware of the maps or theories they do use?</a:t>
            </a:r>
          </a:p>
          <a:p>
            <a:r>
              <a:rPr lang="en-US" dirty="0"/>
              <a:t>We won’t know until we draw, share, and discuss the maps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Why would it be important to expose our theories to each other?</a:t>
            </a:r>
          </a:p>
        </p:txBody>
      </p:sp>
      <p:pic>
        <p:nvPicPr>
          <p:cNvPr id="4" name="Content Placeholder 3" descr="abstract-people-empty-thought-bubbles.jpg"/>
          <p:cNvPicPr>
            <a:picLocks noGrp="1" noChangeAspect="1"/>
          </p:cNvPicPr>
          <p:nvPr>
            <p:ph idx="1"/>
          </p:nvPr>
        </p:nvPicPr>
        <p:blipFill>
          <a:blip r:embed="rId3" cstate="print"/>
          <a:stretch>
            <a:fillRect/>
          </a:stretch>
        </p:blipFill>
        <p:spPr>
          <a:xfrm>
            <a:off x="474679" y="2103437"/>
            <a:ext cx="8194641"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it help to see how our theory compares to others?</a:t>
            </a:r>
          </a:p>
        </p:txBody>
      </p:sp>
      <p:pic>
        <p:nvPicPr>
          <p:cNvPr id="4" name="Content Placeholder 5" descr="arrows-red.jpg"/>
          <p:cNvPicPr>
            <a:picLocks noGrp="1" noChangeAspect="1"/>
          </p:cNvPicPr>
          <p:nvPr>
            <p:ph idx="1"/>
          </p:nvPr>
        </p:nvPicPr>
        <p:blipFill>
          <a:blip r:embed="rId3" cstate="print"/>
          <a:stretch>
            <a:fillRect/>
          </a:stretch>
        </p:blipFill>
        <p:spPr>
          <a:xfrm>
            <a:off x="1295400" y="1607819"/>
            <a:ext cx="6858000" cy="4869181"/>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show our theories to each other?</a:t>
            </a:r>
          </a:p>
        </p:txBody>
      </p:sp>
      <p:pic>
        <p:nvPicPr>
          <p:cNvPr id="4" name="Picture 5" descr="blueprints-calculator.jpg"/>
          <p:cNvPicPr>
            <a:picLocks noGrp="1" noChangeAspect="1"/>
          </p:cNvPicPr>
          <p:nvPr>
            <p:ph idx="1"/>
          </p:nvPr>
        </p:nvPicPr>
        <p:blipFill>
          <a:blip r:embed="rId2" cstate="print"/>
          <a:srcRect/>
          <a:stretch>
            <a:fillRect/>
          </a:stretch>
        </p:blipFill>
        <p:spPr bwMode="auto">
          <a:xfrm>
            <a:off x="2133600" y="1970373"/>
            <a:ext cx="4876800" cy="378561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Why Is Drawing A Mental Map Critical?</a:t>
            </a:r>
          </a:p>
        </p:txBody>
      </p:sp>
      <p:sp>
        <p:nvSpPr>
          <p:cNvPr id="3" name="Content Placeholder 2"/>
          <p:cNvSpPr>
            <a:spLocks noGrp="1"/>
          </p:cNvSpPr>
          <p:nvPr>
            <p:ph sz="half" idx="1"/>
          </p:nvPr>
        </p:nvSpPr>
        <p:spPr>
          <a:xfrm>
            <a:off x="457200" y="1600200"/>
            <a:ext cx="4191000" cy="4525963"/>
          </a:xfrm>
        </p:spPr>
        <p:txBody>
          <a:bodyPr rtlCol="0">
            <a:noAutofit/>
          </a:bodyPr>
          <a:lstStyle/>
          <a:p>
            <a:r>
              <a:rPr lang="en-US" sz="2200" i="1" dirty="0"/>
              <a:t>“Not checking out the validity of our maps is just another form of interpersonal mush. </a:t>
            </a:r>
          </a:p>
          <a:p>
            <a:r>
              <a:rPr lang="en-US" sz="2200" i="1" dirty="0"/>
              <a:t>Whether it's about people, tasks, or processes, the maps of people who work together can be inaccurate, invalid, out of sync, dissimilar, or at cross purposes. </a:t>
            </a:r>
          </a:p>
          <a:p>
            <a:r>
              <a:rPr lang="en-US" sz="2200" i="1" dirty="0"/>
              <a:t>So we need to put our maps on the table, look at them together, see what is causing us problems, and change our maps when that is appropriate.”</a:t>
            </a:r>
          </a:p>
          <a:p>
            <a:pPr lvl="1"/>
            <a:r>
              <a:rPr lang="en-US" sz="1800" dirty="0"/>
              <a:t>Gervase Bushe</a:t>
            </a:r>
          </a:p>
        </p:txBody>
      </p:sp>
      <p:pic>
        <p:nvPicPr>
          <p:cNvPr id="5" name="Content Placeholder 4" descr="blank-page-book-hands.jpg"/>
          <p:cNvPicPr>
            <a:picLocks noGrp="1" noChangeAspect="1"/>
          </p:cNvPicPr>
          <p:nvPr>
            <p:ph sz="half" idx="2"/>
          </p:nvPr>
        </p:nvPicPr>
        <p:blipFill>
          <a:blip r:embed="rId3" cstate="print"/>
          <a:stretch>
            <a:fillRect/>
          </a:stretch>
        </p:blipFill>
        <p:spPr>
          <a:xfrm>
            <a:off x="4800028" y="2362200"/>
            <a:ext cx="4039172" cy="3246485"/>
          </a:xfrm>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A well ingrained map is the platform for our awareness and sense making</a:t>
            </a:r>
          </a:p>
        </p:txBody>
      </p:sp>
      <p:pic>
        <p:nvPicPr>
          <p:cNvPr id="7" name="Content Placeholder 6" descr="catmap-ofbed.png"/>
          <p:cNvPicPr>
            <a:picLocks noGrp="1" noChangeAspect="1"/>
          </p:cNvPicPr>
          <p:nvPr>
            <p:ph idx="1"/>
          </p:nvPr>
        </p:nvPicPr>
        <p:blipFill>
          <a:blip r:embed="rId2" cstate="print"/>
          <a:srcRect/>
          <a:stretch>
            <a:fillRect/>
          </a:stretch>
        </p:blipFill>
        <p:spPr>
          <a:xfrm>
            <a:off x="1066800" y="1651000"/>
            <a:ext cx="7092950" cy="4902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dirty="0"/>
              <a:t>All kinds of maps can help</a:t>
            </a:r>
          </a:p>
        </p:txBody>
      </p:sp>
      <p:pic>
        <p:nvPicPr>
          <p:cNvPr id="7171" name="Content Placeholder 6" descr="mind-map.jpg"/>
          <p:cNvPicPr>
            <a:picLocks noGrp="1" noChangeAspect="1"/>
          </p:cNvPicPr>
          <p:nvPr>
            <p:ph idx="1"/>
          </p:nvPr>
        </p:nvPicPr>
        <p:blipFill>
          <a:blip r:embed="rId2" cstate="print"/>
          <a:srcRect/>
          <a:stretch>
            <a:fillRect/>
          </a:stretch>
        </p:blipFill>
        <p:spPr>
          <a:xfrm>
            <a:off x="4246563" y="3186113"/>
            <a:ext cx="4897437" cy="3671887"/>
          </a:xfrm>
        </p:spPr>
      </p:pic>
      <p:pic>
        <p:nvPicPr>
          <p:cNvPr id="8" name="Picture 7" descr="middle-earth.jpg"/>
          <p:cNvPicPr>
            <a:picLocks noChangeAspect="1"/>
          </p:cNvPicPr>
          <p:nvPr/>
        </p:nvPicPr>
        <p:blipFill>
          <a:blip r:embed="rId3" cstate="print"/>
          <a:srcRect/>
          <a:stretch>
            <a:fillRect/>
          </a:stretch>
        </p:blipFill>
        <p:spPr bwMode="auto">
          <a:xfrm>
            <a:off x="0" y="1368425"/>
            <a:ext cx="4641850" cy="4651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600" dirty="0"/>
              <a:t>Every Time We Enter A New Situation We Begin Building A Map Of It.</a:t>
            </a:r>
          </a:p>
        </p:txBody>
      </p:sp>
      <p:sp>
        <p:nvSpPr>
          <p:cNvPr id="3" name="Content Placeholder 2"/>
          <p:cNvSpPr>
            <a:spLocks noGrp="1"/>
          </p:cNvSpPr>
          <p:nvPr>
            <p:ph idx="1"/>
          </p:nvPr>
        </p:nvSpPr>
        <p:spPr>
          <a:xfrm>
            <a:off x="457200" y="1600200"/>
            <a:ext cx="4114800" cy="4525963"/>
          </a:xfrm>
        </p:spPr>
        <p:txBody>
          <a:bodyPr rtlCol="0">
            <a:noAutofit/>
          </a:bodyPr>
          <a:lstStyle/>
          <a:p>
            <a:pPr marL="0" indent="0">
              <a:buNone/>
            </a:pPr>
            <a:r>
              <a:rPr lang="en-US" sz="2200" dirty="0"/>
              <a:t>“Every time we enter a new situation we begin building a map of it. </a:t>
            </a:r>
          </a:p>
          <a:p>
            <a:pPr marL="0" indent="0">
              <a:buNone/>
            </a:pPr>
            <a:r>
              <a:rPr lang="en-US" sz="2200" dirty="0"/>
              <a:t>When we are first developing a map we are pretty conscious of what we are doing. </a:t>
            </a:r>
          </a:p>
          <a:p>
            <a:pPr marL="0" indent="0">
              <a:buNone/>
            </a:pPr>
            <a:r>
              <a:rPr lang="en-US" sz="2200" dirty="0"/>
              <a:t>Whether it's learning how to solve business problems, deal with problem employees, or get good job interviews, we learn as much or more from our failures as from our successes as we slowly build maps that help us to succeed at what we are trying to accomplish.”</a:t>
            </a:r>
          </a:p>
          <a:p>
            <a:pPr marL="0" indent="0">
              <a:buNone/>
            </a:pPr>
            <a:r>
              <a:rPr lang="en-US" sz="2200" dirty="0"/>
              <a:t>	Gervase Bushe</a:t>
            </a:r>
          </a:p>
        </p:txBody>
      </p:sp>
      <p:pic>
        <p:nvPicPr>
          <p:cNvPr id="10" name="Content Placeholder 8" descr="structure-girders.jpg"/>
          <p:cNvPicPr>
            <a:picLocks noChangeAspect="1"/>
          </p:cNvPicPr>
          <p:nvPr/>
        </p:nvPicPr>
        <p:blipFill>
          <a:blip r:embed="rId2" cstate="print"/>
          <a:srcRect/>
          <a:stretch>
            <a:fillRect/>
          </a:stretch>
        </p:blipFill>
        <p:spPr>
          <a:xfrm>
            <a:off x="4648200" y="3103563"/>
            <a:ext cx="4038600" cy="3043237"/>
          </a:xfrm>
          <a:prstGeom prst="rect">
            <a:avLst/>
          </a:prstGeom>
        </p:spPr>
      </p:pic>
      <p:pic>
        <p:nvPicPr>
          <p:cNvPr id="11" name="Picture 10" descr="structure-girders2.jpg"/>
          <p:cNvPicPr>
            <a:picLocks noChangeAspect="1"/>
          </p:cNvPicPr>
          <p:nvPr/>
        </p:nvPicPr>
        <p:blipFill>
          <a:blip r:embed="rId3" cstate="print"/>
          <a:srcRect/>
          <a:stretch>
            <a:fillRect/>
          </a:stretch>
        </p:blipFill>
        <p:spPr bwMode="auto">
          <a:xfrm>
            <a:off x="5257800" y="1828800"/>
            <a:ext cx="320675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A Mental Map May Allow Us To See the Forest </a:t>
            </a:r>
            <a:r>
              <a:rPr lang="en-US" i="1" dirty="0"/>
              <a:t>AND</a:t>
            </a:r>
            <a:r>
              <a:rPr lang="en-US" dirty="0"/>
              <a:t> the Trees</a:t>
            </a:r>
          </a:p>
        </p:txBody>
      </p:sp>
      <p:sp>
        <p:nvSpPr>
          <p:cNvPr id="3" name="Content Placeholder 2"/>
          <p:cNvSpPr>
            <a:spLocks noGrp="1"/>
          </p:cNvSpPr>
          <p:nvPr>
            <p:ph sz="half" idx="1"/>
          </p:nvPr>
        </p:nvSpPr>
        <p:spPr/>
        <p:txBody>
          <a:bodyPr rtlCol="0">
            <a:noAutofit/>
          </a:bodyPr>
          <a:lstStyle/>
          <a:p>
            <a:pPr marL="0" indent="0">
              <a:buNone/>
            </a:pPr>
            <a:r>
              <a:rPr lang="en-US" sz="2200" dirty="0"/>
              <a:t>“Once we get a map that works for us, and we use it over and over again, it tends to recede into the background, out of awareness.</a:t>
            </a:r>
          </a:p>
          <a:p>
            <a:pPr marL="0" indent="0">
              <a:buNone/>
            </a:pPr>
            <a:r>
              <a:rPr lang="en-US" sz="2200" dirty="0"/>
              <a:t>After awhile we don't even recognize that we are operating from a map.”</a:t>
            </a:r>
          </a:p>
          <a:p>
            <a:pPr marL="0" indent="0">
              <a:buNone/>
            </a:pPr>
            <a:r>
              <a:rPr lang="en-US" sz="2200" dirty="0"/>
              <a:t>	Gervase Bushe</a:t>
            </a:r>
          </a:p>
          <a:p>
            <a:pPr marL="0" indent="0">
              <a:buNone/>
            </a:pPr>
            <a:br>
              <a:rPr lang="en-US" sz="2200" b="1" i="1" dirty="0"/>
            </a:br>
            <a:r>
              <a:rPr lang="en-US" sz="2200" b="1" i="1" dirty="0"/>
              <a:t>We fail to recognize the elements of the map that we built: we can’t see the trees for the forest</a:t>
            </a:r>
          </a:p>
        </p:txBody>
      </p:sp>
      <p:pic>
        <p:nvPicPr>
          <p:cNvPr id="9220" name="Content Placeholder 4" descr="forest-trees.jpg"/>
          <p:cNvPicPr>
            <a:picLocks noGrp="1" noChangeAspect="1"/>
          </p:cNvPicPr>
          <p:nvPr>
            <p:ph sz="half" idx="2"/>
          </p:nvPr>
        </p:nvPicPr>
        <p:blipFill>
          <a:blip r:embed="rId2" cstate="print"/>
          <a:srcRect/>
          <a:stretch>
            <a:fillRect/>
          </a:stretch>
        </p:blipFill>
        <p:spPr>
          <a:xfrm>
            <a:off x="4648200" y="3144837"/>
            <a:ext cx="4038600" cy="2722563"/>
          </a:xfrm>
        </p:spPr>
      </p:pic>
      <p:pic>
        <p:nvPicPr>
          <p:cNvPr id="6" name="Picture 5" descr="forest-light.jpg"/>
          <p:cNvPicPr>
            <a:picLocks noChangeAspect="1"/>
          </p:cNvPicPr>
          <p:nvPr/>
        </p:nvPicPr>
        <p:blipFill>
          <a:blip r:embed="rId3" cstate="print"/>
          <a:srcRect/>
          <a:stretch>
            <a:fillRect/>
          </a:stretch>
        </p:blipFill>
        <p:spPr bwMode="auto">
          <a:xfrm>
            <a:off x="4648200" y="1524000"/>
            <a:ext cx="4114800" cy="5372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should ‘talk the walk’</a:t>
            </a:r>
          </a:p>
        </p:txBody>
      </p:sp>
      <p:sp>
        <p:nvSpPr>
          <p:cNvPr id="3" name="Content Placeholder 2"/>
          <p:cNvSpPr>
            <a:spLocks noGrp="1"/>
          </p:cNvSpPr>
          <p:nvPr>
            <p:ph sz="half" idx="1"/>
          </p:nvPr>
        </p:nvSpPr>
        <p:spPr>
          <a:xfrm>
            <a:off x="457200" y="1600200"/>
            <a:ext cx="4191000" cy="4525963"/>
          </a:xfrm>
        </p:spPr>
        <p:txBody>
          <a:bodyPr/>
          <a:lstStyle/>
          <a:p>
            <a:r>
              <a:rPr lang="en-US" dirty="0"/>
              <a:t>Its opposite is more popular, but ‘</a:t>
            </a:r>
            <a:r>
              <a:rPr lang="en-US" b="1" i="1" dirty="0"/>
              <a:t>talk the walk</a:t>
            </a:r>
            <a:r>
              <a:rPr lang="en-US" dirty="0"/>
              <a:t>’ means that we explain what we think we are doing and why the method chosen is the right one</a:t>
            </a:r>
          </a:p>
          <a:p>
            <a:r>
              <a:rPr lang="en-US" dirty="0"/>
              <a:t>We expose our ‘theory of action’</a:t>
            </a:r>
          </a:p>
          <a:p>
            <a:r>
              <a:rPr lang="en-US" b="1" dirty="0">
                <a:solidFill>
                  <a:srgbClr val="7030A0"/>
                </a:solidFill>
              </a:rPr>
              <a:t>We unfold our mental map</a:t>
            </a:r>
          </a:p>
        </p:txBody>
      </p:sp>
      <p:pic>
        <p:nvPicPr>
          <p:cNvPr id="5" name="Content Placeholder 4" descr="map-compass.jpg"/>
          <p:cNvPicPr>
            <a:picLocks noGrp="1" noChangeAspect="1"/>
          </p:cNvPicPr>
          <p:nvPr>
            <p:ph sz="half" idx="2"/>
          </p:nvPr>
        </p:nvPicPr>
        <p:blipFill>
          <a:blip r:embed="rId2" cstate="print"/>
          <a:stretch>
            <a:fillRect/>
          </a:stretch>
        </p:blipFill>
        <p:spPr>
          <a:xfrm>
            <a:off x="4648200" y="2267934"/>
            <a:ext cx="4038600" cy="319049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6</a:t>
            </a:r>
          </a:p>
        </p:txBody>
      </p:sp>
      <p:sp>
        <p:nvSpPr>
          <p:cNvPr id="6" name="Text Placeholder 5"/>
          <p:cNvSpPr>
            <a:spLocks noGrp="1"/>
          </p:cNvSpPr>
          <p:nvPr>
            <p:ph type="body" idx="1"/>
          </p:nvPr>
        </p:nvSpPr>
        <p:spPr/>
        <p:txBody>
          <a:bodyPr/>
          <a:lstStyle/>
          <a:p>
            <a:r>
              <a:rPr lang="en-US" dirty="0"/>
              <a:t>Mental Maps</a:t>
            </a:r>
          </a:p>
        </p:txBody>
      </p:sp>
      <p:sp>
        <p:nvSpPr>
          <p:cNvPr id="4" name="Slide Number Placeholder 3"/>
          <p:cNvSpPr>
            <a:spLocks noGrp="1"/>
          </p:cNvSpPr>
          <p:nvPr>
            <p:ph type="sldNum" sz="quarter" idx="12"/>
          </p:nvPr>
        </p:nvSpPr>
        <p:spPr/>
        <p:txBody>
          <a:bodyPr/>
          <a:lstStyle/>
          <a:p>
            <a:fld id="{8231C73C-B70B-4941-ABB4-AA6F467B2355}" type="slidenum">
              <a:rPr lang="en-US" smtClean="0"/>
              <a:pPr/>
              <a:t>4</a:t>
            </a:fld>
            <a:endParaRPr lang="en-US" dirty="0"/>
          </a:p>
        </p:txBody>
      </p:sp>
      <p:pic>
        <p:nvPicPr>
          <p:cNvPr id="7" name="Picture 6" descr="C:\Users\tjelliott\AppData\Local\Microsoft\Windows\Temporary Internet Files\Content.IE5\YRXMNQWK\MP900444275[1].jpg"/>
          <p:cNvPicPr>
            <a:picLocks noChangeAspect="1" noChangeArrowheads="1"/>
          </p:cNvPicPr>
          <p:nvPr/>
        </p:nvPicPr>
        <p:blipFill>
          <a:blip r:embed="rId2" cstate="print"/>
          <a:srcRect/>
          <a:stretch>
            <a:fillRect/>
          </a:stretch>
        </p:blipFill>
        <p:spPr bwMode="auto">
          <a:xfrm>
            <a:off x="722313" y="593597"/>
            <a:ext cx="1034374" cy="1219200"/>
          </a:xfrm>
          <a:prstGeom prst="rect">
            <a:avLst/>
          </a:prstGeom>
          <a:noFill/>
        </p:spPr>
      </p:pic>
      <p:pic>
        <p:nvPicPr>
          <p:cNvPr id="8" name="Picture 7" descr="mortar-pestle.jpg"/>
          <p:cNvPicPr>
            <a:picLocks noChangeAspect="1"/>
          </p:cNvPicPr>
          <p:nvPr/>
        </p:nvPicPr>
        <p:blipFill>
          <a:blip r:embed="rId3" cstate="print"/>
          <a:stretch>
            <a:fillRect/>
          </a:stretch>
        </p:blipFill>
        <p:spPr>
          <a:xfrm>
            <a:off x="4191000" y="675893"/>
            <a:ext cx="1351446" cy="1136904"/>
          </a:xfrm>
          <a:prstGeom prst="rect">
            <a:avLst/>
          </a:prstGeom>
        </p:spPr>
      </p:pic>
      <p:pic>
        <p:nvPicPr>
          <p:cNvPr id="9" name="Picture 2" descr="C:\Users\tjelliott\AppData\Local\Microsoft\Windows\Temporary Internet Files\Content.IE5\GQ1C05YS\MP900386678[1].jpg"/>
          <p:cNvPicPr>
            <a:picLocks noChangeAspect="1" noChangeArrowheads="1"/>
          </p:cNvPicPr>
          <p:nvPr/>
        </p:nvPicPr>
        <p:blipFill>
          <a:blip r:embed="rId4" cstate="print"/>
          <a:srcRect/>
          <a:stretch>
            <a:fillRect/>
          </a:stretch>
        </p:blipFill>
        <p:spPr bwMode="auto">
          <a:xfrm>
            <a:off x="7026067" y="779525"/>
            <a:ext cx="1187866" cy="847344"/>
          </a:xfrm>
          <a:prstGeom prst="rect">
            <a:avLst/>
          </a:prstGeom>
          <a:noFill/>
        </p:spPr>
      </p:pic>
      <p:pic>
        <p:nvPicPr>
          <p:cNvPr id="2" name="Picture 1"/>
          <p:cNvPicPr>
            <a:picLocks noChangeAspect="1"/>
          </p:cNvPicPr>
          <p:nvPr/>
        </p:nvPicPr>
        <p:blipFill>
          <a:blip r:embed="rId5"/>
          <a:stretch>
            <a:fillRect/>
          </a:stretch>
        </p:blipFill>
        <p:spPr>
          <a:xfrm>
            <a:off x="4145177" y="4379686"/>
            <a:ext cx="926672" cy="1298561"/>
          </a:xfrm>
          <a:prstGeom prst="rect">
            <a:avLst/>
          </a:prstGeom>
        </p:spPr>
      </p:pic>
      <p:pic>
        <p:nvPicPr>
          <p:cNvPr id="10" name="Picture 8" descr="Plier wrench"/>
          <p:cNvPicPr>
            <a:picLocks noChangeAspect="1" noChangeArrowheads="1"/>
          </p:cNvPicPr>
          <p:nvPr/>
        </p:nvPicPr>
        <p:blipFill>
          <a:blip r:embed="rId6" cstate="print"/>
          <a:srcRect/>
          <a:stretch>
            <a:fillRect/>
          </a:stretch>
        </p:blipFill>
        <p:spPr bwMode="auto">
          <a:xfrm>
            <a:off x="4552398" y="2839811"/>
            <a:ext cx="628650" cy="952500"/>
          </a:xfrm>
          <a:prstGeom prst="rect">
            <a:avLst/>
          </a:prstGeom>
          <a:noFill/>
        </p:spPr>
      </p:pic>
      <p:pic>
        <p:nvPicPr>
          <p:cNvPr id="11" name="Picture 10" descr="stethoscope.jpg"/>
          <p:cNvPicPr>
            <a:picLocks noChangeAspect="1"/>
          </p:cNvPicPr>
          <p:nvPr/>
        </p:nvPicPr>
        <p:blipFill>
          <a:blip r:embed="rId7" cstate="print"/>
          <a:stretch>
            <a:fillRect/>
          </a:stretch>
        </p:blipFill>
        <p:spPr>
          <a:xfrm>
            <a:off x="7336473" y="3389313"/>
            <a:ext cx="1158240" cy="1447800"/>
          </a:xfrm>
          <a:prstGeom prst="rect">
            <a:avLst/>
          </a:prstGeom>
        </p:spPr>
      </p:pic>
      <p:pic>
        <p:nvPicPr>
          <p:cNvPr id="12" name="Picture 11" descr="sextant.jpg"/>
          <p:cNvPicPr>
            <a:picLocks noChangeAspect="1"/>
          </p:cNvPicPr>
          <p:nvPr/>
        </p:nvPicPr>
        <p:blipFill>
          <a:blip r:embed="rId8" cstate="print"/>
          <a:stretch>
            <a:fillRect/>
          </a:stretch>
        </p:blipFill>
        <p:spPr>
          <a:xfrm>
            <a:off x="1238733" y="2587353"/>
            <a:ext cx="1524000" cy="120396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Can Be Useful or Harmful</a:t>
            </a:r>
          </a:p>
        </p:txBody>
      </p:sp>
      <p:sp>
        <p:nvSpPr>
          <p:cNvPr id="3" name="Content Placeholder 2"/>
          <p:cNvSpPr>
            <a:spLocks noGrp="1"/>
          </p:cNvSpPr>
          <p:nvPr>
            <p:ph idx="1"/>
          </p:nvPr>
        </p:nvSpPr>
        <p:spPr/>
        <p:txBody>
          <a:bodyPr/>
          <a:lstStyle/>
          <a:p>
            <a:r>
              <a:rPr lang="en-US" dirty="0"/>
              <a:t>“The maps also cause problems because they focus our attention. We tend to see only what is on our maps and miss what isn't. </a:t>
            </a:r>
          </a:p>
          <a:p>
            <a:r>
              <a:rPr lang="en-US" dirty="0"/>
              <a:t>When the map is invisible to us, and we are confused with reality, it distorts our perceptions and can cause us to see people doing things they didn't do and hear them saying things they didn't say, and causes us not to see things they did do and not to hear things they did say.”</a:t>
            </a:r>
          </a:p>
          <a:p>
            <a:pPr lvl="1"/>
            <a:r>
              <a:rPr lang="en-US" dirty="0"/>
              <a:t>Gervase Bushe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If I think my map is the reality I won't be interested in hearing about alternative maps</a:t>
            </a:r>
          </a:p>
        </p:txBody>
      </p:sp>
      <p:sp>
        <p:nvSpPr>
          <p:cNvPr id="3" name="Content Placeholder 2"/>
          <p:cNvSpPr>
            <a:spLocks noGrp="1"/>
          </p:cNvSpPr>
          <p:nvPr>
            <p:ph idx="1"/>
          </p:nvPr>
        </p:nvSpPr>
        <p:spPr/>
        <p:txBody>
          <a:bodyPr/>
          <a:lstStyle/>
          <a:p>
            <a:r>
              <a:rPr lang="en-US" dirty="0"/>
              <a:t>“Others will see me as having strong opinions about the way things are. If I'm the boss I'll probably make it uncomfortable for others to describe alternative maps -- thus decreasing organizational effectiveness and increasing interpersonal mush.” </a:t>
            </a:r>
          </a:p>
        </p:txBody>
      </p:sp>
      <p:pic>
        <p:nvPicPr>
          <p:cNvPr id="4" name="Picture 3" descr="hand drawn maps.jpg"/>
          <p:cNvPicPr>
            <a:picLocks noChangeAspect="1"/>
          </p:cNvPicPr>
          <p:nvPr/>
        </p:nvPicPr>
        <p:blipFill>
          <a:blip r:embed="rId2" cstate="print"/>
          <a:stretch>
            <a:fillRect/>
          </a:stretch>
        </p:blipFill>
        <p:spPr>
          <a:xfrm>
            <a:off x="1758950" y="4267200"/>
            <a:ext cx="5937250" cy="345847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With Your Maps</a:t>
            </a:r>
          </a:p>
        </p:txBody>
      </p:sp>
      <p:sp>
        <p:nvSpPr>
          <p:cNvPr id="3" name="Content Placeholder 2"/>
          <p:cNvSpPr>
            <a:spLocks noGrp="1"/>
          </p:cNvSpPr>
          <p:nvPr>
            <p:ph sz="half" idx="1"/>
          </p:nvPr>
        </p:nvSpPr>
        <p:spPr>
          <a:xfrm>
            <a:off x="457200" y="1447800"/>
            <a:ext cx="4495800" cy="4525963"/>
          </a:xfrm>
        </p:spPr>
        <p:txBody>
          <a:bodyPr/>
          <a:lstStyle/>
          <a:p>
            <a:r>
              <a:rPr lang="en-US" sz="2000" dirty="0"/>
              <a:t>“… people can identify with their maps and hold onto them pretty tenaciously. When I identify with my maps, I can choose who I am with them. One of the reasons for resistance to changes is</a:t>
            </a:r>
            <a:r>
              <a:rPr lang="en-US" sz="2000" baseline="0" dirty="0"/>
              <a:t> </a:t>
            </a:r>
            <a:r>
              <a:rPr lang="en-US" sz="2000" dirty="0"/>
              <a:t>that change often requires a new map for success.</a:t>
            </a:r>
          </a:p>
          <a:p>
            <a:r>
              <a:rPr lang="en-US" sz="2000" dirty="0"/>
              <a:t>When the environment changes so that maps the people are identified with no longer work, many will first try to change the situation back so that their old maps will continue to work.</a:t>
            </a:r>
          </a:p>
          <a:p>
            <a:r>
              <a:rPr lang="en-US" sz="2000" dirty="0"/>
              <a:t>Attempts to call for </a:t>
            </a:r>
            <a:r>
              <a:rPr lang="en-US" sz="2000" i="1" dirty="0"/>
              <a:t>more</a:t>
            </a:r>
            <a:r>
              <a:rPr lang="en-US" sz="2000" dirty="0"/>
              <a:t> rules and regulations in groups, organizations, or nations are almost always motivated by this kind of resistance: ‘Please re-create the old world we know how to succeed in.’”</a:t>
            </a:r>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5462587" y="1905000"/>
            <a:ext cx="3224213" cy="288856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Kinds of Maps</a:t>
            </a:r>
          </a:p>
        </p:txBody>
      </p:sp>
      <p:sp>
        <p:nvSpPr>
          <p:cNvPr id="3" name="Content Placeholder 2"/>
          <p:cNvSpPr>
            <a:spLocks noGrp="1"/>
          </p:cNvSpPr>
          <p:nvPr>
            <p:ph idx="1"/>
          </p:nvPr>
        </p:nvSpPr>
        <p:spPr/>
        <p:txBody>
          <a:bodyPr/>
          <a:lstStyle/>
          <a:p>
            <a:pPr marL="514350" marR="0" indent="-514350" algn="l" defTabSz="914400" rtl="0" eaLnBrk="0" fontAlgn="base" latinLnBrk="0" hangingPunct="0">
              <a:lnSpc>
                <a:spcPct val="100000"/>
              </a:lnSpc>
              <a:spcBef>
                <a:spcPct val="20000"/>
              </a:spcBef>
              <a:spcAft>
                <a:spcPct val="0"/>
              </a:spcAft>
              <a:buClrTx/>
              <a:buSzTx/>
              <a:buFont typeface="+mj-lt"/>
              <a:buAutoNum type="arabicPeriod"/>
              <a:tabLst/>
              <a:defRPr/>
            </a:pPr>
            <a:r>
              <a:rPr lang="en-US" sz="2800" kern="1200" dirty="0">
                <a:solidFill>
                  <a:schemeClr val="tx1"/>
                </a:solidFill>
                <a:latin typeface="+mn-lt"/>
                <a:ea typeface="+mn-ea"/>
                <a:cs typeface="+mn-cs"/>
              </a:rPr>
              <a:t>The stories we make up about each other. </a:t>
            </a:r>
          </a:p>
          <a:p>
            <a:pPr marL="914400" lvl="1" indent="-514350"/>
            <a:r>
              <a:rPr lang="en-US" sz="2400" kern="1200" dirty="0">
                <a:solidFill>
                  <a:schemeClr val="tx1"/>
                </a:solidFill>
                <a:latin typeface="+mn-lt"/>
                <a:ea typeface="+mn-ea"/>
                <a:cs typeface="+mn-cs"/>
              </a:rPr>
              <a:t>how they think, what they want, what they like and dislike, their biases and hot buttons, and so on. </a:t>
            </a:r>
          </a:p>
          <a:p>
            <a:pPr marL="914400" lvl="1" indent="-514350"/>
            <a:r>
              <a:rPr lang="en-US" sz="2400" kern="1200" dirty="0">
                <a:solidFill>
                  <a:schemeClr val="tx1"/>
                </a:solidFill>
                <a:latin typeface="+mn-lt"/>
                <a:ea typeface="+mn-ea"/>
                <a:cs typeface="+mn-cs"/>
              </a:rPr>
              <a:t>open to a lot of distortion, bias, and inaccuracy, so it's very important not to confuse your maps of them to the territory</a:t>
            </a:r>
          </a:p>
          <a:p>
            <a:pPr marL="514350" indent="-514350">
              <a:buFont typeface="+mj-lt"/>
              <a:buAutoNum type="arabicPeriod"/>
            </a:pPr>
            <a:r>
              <a:rPr lang="en-US" sz="2800" kern="1200" dirty="0">
                <a:solidFill>
                  <a:schemeClr val="tx1"/>
                </a:solidFill>
                <a:latin typeface="+mn-lt"/>
                <a:ea typeface="+mn-ea"/>
                <a:cs typeface="+mn-cs"/>
              </a:rPr>
              <a:t>An identity map: it identifies what things are at work</a:t>
            </a:r>
          </a:p>
          <a:p>
            <a:pPr marL="914400" lvl="1" indent="-514350"/>
            <a:r>
              <a:rPr lang="en-US" sz="2400" kern="1200" dirty="0">
                <a:solidFill>
                  <a:schemeClr val="tx1"/>
                </a:solidFill>
                <a:latin typeface="+mn-lt"/>
                <a:ea typeface="+mn-ea"/>
                <a:cs typeface="+mn-cs"/>
              </a:rPr>
              <a:t>what the goals are, who has what role, what those rules are, what success is, what quality is, what customer satisfaction is, and so on</a:t>
            </a:r>
          </a:p>
          <a:p>
            <a:pPr marL="914400" lvl="1" indent="-514350"/>
            <a:r>
              <a:rPr lang="en-US" sz="2400" kern="1200" dirty="0">
                <a:solidFill>
                  <a:schemeClr val="tx1"/>
                </a:solidFill>
                <a:latin typeface="+mn-lt"/>
                <a:ea typeface="+mn-ea"/>
                <a:cs typeface="+mn-cs"/>
              </a:rPr>
              <a:t>gain their validity because a large enough number of people hold that same map </a:t>
            </a:r>
            <a:r>
              <a:rPr lang="en-US" sz="2400" kern="1200" dirty="0">
                <a:solidFill>
                  <a:schemeClr val="tx1"/>
                </a:solidFill>
                <a:latin typeface="+mn-lt"/>
                <a:ea typeface="+mn-ea"/>
                <a:cs typeface="+mn-cs"/>
                <a:sym typeface="Symbol"/>
              </a:rPr>
              <a:t></a:t>
            </a:r>
            <a:r>
              <a:rPr lang="en-US" sz="2400" kern="1200" dirty="0">
                <a:solidFill>
                  <a:schemeClr val="tx1"/>
                </a:solidFill>
                <a:latin typeface="+mn-lt"/>
                <a:ea typeface="+mn-ea"/>
                <a:cs typeface="+mn-cs"/>
              </a:rPr>
              <a:t> inter-subjective truth. </a:t>
            </a:r>
          </a:p>
          <a:p>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The third map: cause and effect</a:t>
            </a:r>
          </a:p>
        </p:txBody>
      </p:sp>
      <p:sp>
        <p:nvSpPr>
          <p:cNvPr id="3" name="Content Placeholder 2"/>
          <p:cNvSpPr>
            <a:spLocks noGrp="1"/>
          </p:cNvSpPr>
          <p:nvPr>
            <p:ph idx="1"/>
          </p:nvPr>
        </p:nvSpPr>
        <p:spPr>
          <a:xfrm>
            <a:off x="457200" y="1981200"/>
            <a:ext cx="8229600" cy="4525963"/>
          </a:xfrm>
        </p:spPr>
        <p:txBody>
          <a:bodyPr/>
          <a:lstStyle/>
          <a:p>
            <a:r>
              <a:rPr lang="en-US" dirty="0"/>
              <a:t>Ideas we have about cause and effect: how to make things happen, how to accomplish tasks and goals. </a:t>
            </a:r>
          </a:p>
          <a:p>
            <a:r>
              <a:rPr lang="en-US" dirty="0"/>
              <a:t>Every goal oriented action we take is based on some theory we have of how that action will lead to that goal; we may be fully aware of our theory or not, but it is there. </a:t>
            </a:r>
          </a:p>
          <a:p>
            <a:r>
              <a:rPr lang="en-US" dirty="0"/>
              <a:t>If we are trying to accomplish a goal together it's helpful to be operating from a common theory of action....</a:t>
            </a:r>
          </a:p>
          <a:p>
            <a:endParaRPr lang="en-US" dirty="0"/>
          </a:p>
        </p:txBody>
      </p:sp>
      <p:sp>
        <p:nvSpPr>
          <p:cNvPr id="4" name="Rounded Rectangular Callout 3"/>
          <p:cNvSpPr/>
          <p:nvPr/>
        </p:nvSpPr>
        <p:spPr>
          <a:xfrm>
            <a:off x="1295400" y="0"/>
            <a:ext cx="2438400" cy="1219200"/>
          </a:xfrm>
          <a:prstGeom prst="wedgeRoundRectCallout">
            <a:avLst>
              <a:gd name="adj1" fmla="val 65454"/>
              <a:gd name="adj2" fmla="val 87986"/>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i="1" dirty="0"/>
              <a:t>Let’s draw a few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Cardwork…</a:t>
            </a:r>
          </a:p>
        </p:txBody>
      </p:sp>
      <p:sp>
        <p:nvSpPr>
          <p:cNvPr id="3" name="Content Placeholder 2"/>
          <p:cNvSpPr>
            <a:spLocks noGrp="1"/>
          </p:cNvSpPr>
          <p:nvPr>
            <p:ph sz="half" idx="1"/>
          </p:nvPr>
        </p:nvSpPr>
        <p:spPr>
          <a:xfrm>
            <a:off x="457200" y="1371600"/>
            <a:ext cx="4038600" cy="4525963"/>
          </a:xfrm>
        </p:spPr>
        <p:txBody>
          <a:bodyPr/>
          <a:lstStyle/>
          <a:p>
            <a:r>
              <a:rPr lang="en-US" dirty="0"/>
              <a:t>is about making your identity maps and theories of action explicit so that they can be described, discussed, and tested.</a:t>
            </a:r>
          </a:p>
          <a:p>
            <a:r>
              <a:rPr lang="en-US" dirty="0"/>
              <a:t>is a way of getting clear about other people's maps. </a:t>
            </a:r>
          </a:p>
          <a:p>
            <a:r>
              <a:rPr lang="en-US" dirty="0"/>
              <a:t>is a great way to practice getting clarity about theories of action even if you don't explicitly use it at work</a:t>
            </a:r>
          </a:p>
        </p:txBody>
      </p:sp>
      <p:pic>
        <p:nvPicPr>
          <p:cNvPr id="5" name="Content Placeholder 8" descr="cardwork.png"/>
          <p:cNvPicPr>
            <a:picLocks noGrp="1" noChangeAspect="1"/>
          </p:cNvPicPr>
          <p:nvPr>
            <p:ph sz="half" idx="2"/>
          </p:nvPr>
        </p:nvPicPr>
        <p:blipFill>
          <a:blip r:embed="rId3" cstate="print"/>
          <a:srcRect/>
          <a:stretch>
            <a:fillRect/>
          </a:stretch>
        </p:blipFill>
        <p:spPr>
          <a:xfrm>
            <a:off x="4648200" y="2503702"/>
            <a:ext cx="4038600" cy="2718959"/>
          </a:xfrm>
        </p:spPr>
      </p:pic>
      <p:sp>
        <p:nvSpPr>
          <p:cNvPr id="6" name="Cloud Callout 5"/>
          <p:cNvSpPr/>
          <p:nvPr/>
        </p:nvSpPr>
        <p:spPr>
          <a:xfrm>
            <a:off x="6400800" y="274638"/>
            <a:ext cx="1828800" cy="1743869"/>
          </a:xfrm>
          <a:prstGeom prst="cloud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t>Mental map of 'card work'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Cardwork</a:t>
            </a:r>
          </a:p>
        </p:txBody>
      </p:sp>
      <p:sp>
        <p:nvSpPr>
          <p:cNvPr id="15363" name="Content Placeholder 2"/>
          <p:cNvSpPr>
            <a:spLocks noGrp="1"/>
          </p:cNvSpPr>
          <p:nvPr>
            <p:ph sz="half" idx="1"/>
          </p:nvPr>
        </p:nvSpPr>
        <p:spPr/>
        <p:txBody>
          <a:bodyPr/>
          <a:lstStyle/>
          <a:p>
            <a:pPr eaLnBrk="1" hangingPunct="1"/>
            <a:r>
              <a:rPr lang="en-US" dirty="0"/>
              <a:t>Cardwork</a:t>
            </a:r>
          </a:p>
          <a:p>
            <a:pPr eaLnBrk="1" hangingPunct="1"/>
            <a:r>
              <a:rPr lang="en-US" dirty="0"/>
              <a:t>capturing and communicating theories of action</a:t>
            </a:r>
          </a:p>
          <a:p>
            <a:pPr eaLnBrk="1" hangingPunct="1"/>
            <a:r>
              <a:rPr lang="en-US" dirty="0"/>
              <a:t>five or six parts</a:t>
            </a:r>
          </a:p>
          <a:p>
            <a:pPr eaLnBrk="1" hangingPunct="1"/>
            <a:r>
              <a:rPr lang="en-US" dirty="0"/>
              <a:t>complete in itself</a:t>
            </a:r>
          </a:p>
          <a:p>
            <a:pPr eaLnBrk="1" hangingPunct="1"/>
            <a:r>
              <a:rPr lang="en-US" dirty="0"/>
              <a:t>spinning in all directions</a:t>
            </a:r>
          </a:p>
          <a:p>
            <a:pPr eaLnBrk="1" hangingPunct="1"/>
            <a:r>
              <a:rPr lang="en-US" dirty="0"/>
              <a:t>poetry rules</a:t>
            </a:r>
          </a:p>
          <a:p>
            <a:pPr eaLnBrk="1" hangingPunct="1"/>
            <a:endParaRPr lang="en-US" dirty="0"/>
          </a:p>
        </p:txBody>
      </p:sp>
      <p:pic>
        <p:nvPicPr>
          <p:cNvPr id="15364" name="Content Placeholder 8" descr="cardwork.png"/>
          <p:cNvPicPr>
            <a:picLocks noGrp="1" noChangeAspect="1"/>
          </p:cNvPicPr>
          <p:nvPr>
            <p:ph sz="half" idx="2"/>
          </p:nvPr>
        </p:nvPicPr>
        <p:blipFill>
          <a:blip r:embed="rId3" cstate="print"/>
          <a:srcRect/>
          <a:stretch>
            <a:fillRect/>
          </a:stretch>
        </p:blipFill>
        <p:spPr>
          <a:xfrm>
            <a:off x="4648200" y="2503488"/>
            <a:ext cx="4038600" cy="271938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Cardwork Features</a:t>
            </a:r>
          </a:p>
        </p:txBody>
      </p:sp>
      <p:sp>
        <p:nvSpPr>
          <p:cNvPr id="3" name="Content Placeholder 2"/>
          <p:cNvSpPr>
            <a:spLocks noGrp="1"/>
          </p:cNvSpPr>
          <p:nvPr>
            <p:ph sz="half" idx="1"/>
          </p:nvPr>
        </p:nvSpPr>
        <p:spPr>
          <a:xfrm>
            <a:off x="457200" y="1295400"/>
            <a:ext cx="4038600" cy="4525963"/>
          </a:xfrm>
        </p:spPr>
        <p:txBody>
          <a:bodyPr/>
          <a:lstStyle/>
          <a:p>
            <a:pPr marL="0" indent="0">
              <a:buNone/>
            </a:pPr>
            <a:r>
              <a:rPr lang="en-US" sz="2600" b="1" dirty="0"/>
              <a:t>Five or six parts</a:t>
            </a:r>
            <a:r>
              <a:rPr lang="en-US" sz="2600" dirty="0"/>
              <a:t>: a theory of action card has a title, a subtitle, and three or four phrases (never more than four) connected by a spinning, propeller like image.</a:t>
            </a:r>
          </a:p>
          <a:p>
            <a:pPr marL="0" indent="0">
              <a:buNone/>
            </a:pPr>
            <a:r>
              <a:rPr lang="en-US" sz="2600" b="1" dirty="0"/>
              <a:t>Complete in itself</a:t>
            </a:r>
            <a:r>
              <a:rPr lang="en-US" sz="2600" dirty="0"/>
              <a:t>; the title describes what this theory of action is about. The subtitle captures the outcome of successful action. The phrases provide a complete theory of how one reaches that outcome.</a:t>
            </a:r>
          </a:p>
          <a:p>
            <a:pPr>
              <a:buNone/>
            </a:pPr>
            <a:r>
              <a:rPr lang="en-US" sz="2600" dirty="0"/>
              <a:t> </a:t>
            </a:r>
          </a:p>
        </p:txBody>
      </p:sp>
      <p:sp>
        <p:nvSpPr>
          <p:cNvPr id="4" name="Content Placeholder 3"/>
          <p:cNvSpPr>
            <a:spLocks noGrp="1"/>
          </p:cNvSpPr>
          <p:nvPr>
            <p:ph sz="half" idx="2"/>
          </p:nvPr>
        </p:nvSpPr>
        <p:spPr>
          <a:xfrm>
            <a:off x="4648200" y="1874837"/>
            <a:ext cx="4038600" cy="4525963"/>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2600" b="1" dirty="0"/>
              <a:t>Spinning in all directions: </a:t>
            </a:r>
            <a:br>
              <a:rPr lang="en-US" sz="2600" b="1" dirty="0"/>
            </a:br>
            <a:r>
              <a:rPr lang="en-US" sz="2600" dirty="0"/>
              <a:t>the phrases each capture a crucial facet of how one accomplishes the goal, task, or action, but they do not have to be in a linear, step-by-step sequence. Each phrase can itself "spin" and have more than one relevant meaning.</a:t>
            </a:r>
          </a:p>
          <a:p>
            <a:pPr>
              <a:buNone/>
            </a:pPr>
            <a:endParaRPr lang="en-US" sz="2600" b="1" dirty="0"/>
          </a:p>
          <a:p>
            <a:pPr>
              <a:buNone/>
            </a:pPr>
            <a:endParaRPr lang="en-US" sz="26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Mental Map Is Like a Poem</a:t>
            </a:r>
          </a:p>
        </p:txBody>
      </p:sp>
      <p:sp>
        <p:nvSpPr>
          <p:cNvPr id="3" name="Content Placeholder 2"/>
          <p:cNvSpPr>
            <a:spLocks noGrp="1"/>
          </p:cNvSpPr>
          <p:nvPr>
            <p:ph sz="half" idx="1"/>
          </p:nvPr>
        </p:nvSpPr>
        <p:spPr/>
        <p:txBody>
          <a:bodyPr/>
          <a:lstStyle/>
          <a:p>
            <a:pPr>
              <a:buNone/>
            </a:pPr>
            <a:r>
              <a:rPr lang="en-US" dirty="0"/>
              <a:t>so much depends</a:t>
            </a:r>
          </a:p>
          <a:p>
            <a:pPr>
              <a:buNone/>
            </a:pPr>
            <a:r>
              <a:rPr lang="en-US" dirty="0"/>
              <a:t>upon</a:t>
            </a:r>
          </a:p>
          <a:p>
            <a:pPr>
              <a:buNone/>
            </a:pPr>
            <a:r>
              <a:rPr lang="en-US" dirty="0"/>
              <a:t>a red wheel</a:t>
            </a:r>
          </a:p>
          <a:p>
            <a:pPr>
              <a:buNone/>
            </a:pPr>
            <a:r>
              <a:rPr lang="en-US" dirty="0"/>
              <a:t>barrow</a:t>
            </a:r>
          </a:p>
          <a:p>
            <a:pPr>
              <a:buNone/>
            </a:pPr>
            <a:r>
              <a:rPr lang="en-US" dirty="0"/>
              <a:t>glazed with rain</a:t>
            </a:r>
          </a:p>
          <a:p>
            <a:pPr>
              <a:buNone/>
            </a:pPr>
            <a:r>
              <a:rPr lang="en-US" dirty="0"/>
              <a:t>water</a:t>
            </a:r>
          </a:p>
          <a:p>
            <a:pPr>
              <a:buNone/>
            </a:pPr>
            <a:r>
              <a:rPr lang="en-US" dirty="0"/>
              <a:t>beside the white</a:t>
            </a:r>
          </a:p>
          <a:p>
            <a:pPr>
              <a:buNone/>
            </a:pPr>
            <a:r>
              <a:rPr lang="en-US" dirty="0"/>
              <a:t>chickens</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296204"/>
            <a:ext cx="4038600" cy="3133954"/>
          </a:xfrm>
          <a:prstGeom prst="rect">
            <a:avLst/>
          </a:prstGeom>
          <a:noFill/>
          <a:ln w="9525">
            <a:noFill/>
            <a:miter lim="800000"/>
            <a:headEnd/>
            <a:tailEnd/>
          </a:ln>
        </p:spPr>
      </p:pic>
      <p:sp>
        <p:nvSpPr>
          <p:cNvPr id="6" name="TextBox 5"/>
          <p:cNvSpPr txBox="1"/>
          <p:nvPr/>
        </p:nvSpPr>
        <p:spPr>
          <a:xfrm>
            <a:off x="4495800" y="2209800"/>
            <a:ext cx="4267200" cy="378565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a:t> </a:t>
            </a:r>
            <a:r>
              <a:rPr lang="en-US" sz="2400" b="1" dirty="0"/>
              <a:t>Poetry rules</a:t>
            </a:r>
            <a:r>
              <a:rPr lang="en-US" sz="2400" dirty="0"/>
              <a:t>: the title, subtitle, and phrases are constructed to evoke as many possible associations as are useful. Use wet, sticky, metaphorical language as opposed to dry, precise, intellectual language. A rule you can use for knowing when a card is completed is that, reading from the top right, it sounds like a poem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62200"/>
            <a:ext cx="48768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Cardwork</a:t>
            </a:r>
          </a:p>
          <a:p>
            <a:pPr algn="ctr" fontAlgn="auto">
              <a:spcBef>
                <a:spcPts val="0"/>
              </a:spcBef>
              <a:spcAft>
                <a:spcPts val="0"/>
              </a:spcAft>
              <a:defRPr/>
            </a:pPr>
            <a:r>
              <a:rPr lang="en-US" i="1" dirty="0">
                <a:solidFill>
                  <a:schemeClr val="tx1"/>
                </a:solidFill>
              </a:rPr>
              <a:t>capturing and communicating theories of action</a:t>
            </a:r>
          </a:p>
          <a:p>
            <a:pPr algn="ctr" fontAlgn="auto">
              <a:spcBef>
                <a:spcPts val="0"/>
              </a:spcBef>
              <a:spcAft>
                <a:spcPts val="0"/>
              </a:spcAft>
              <a:defRPr/>
            </a:pPr>
            <a:endParaRPr lang="en-US" dirty="0">
              <a:solidFill>
                <a:schemeClr val="accent4">
                  <a:lumMod val="50000"/>
                </a:schemeClr>
              </a:solidFill>
            </a:endParaRPr>
          </a:p>
        </p:txBody>
      </p:sp>
      <p:sp>
        <p:nvSpPr>
          <p:cNvPr id="7" name="Oval 6"/>
          <p:cNvSpPr/>
          <p:nvPr/>
        </p:nvSpPr>
        <p:spPr>
          <a:xfrm>
            <a:off x="4648200" y="4114800"/>
            <a:ext cx="152400" cy="15240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49530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9"/>
          <p:cNvSpPr/>
          <p:nvPr/>
        </p:nvSpPr>
        <p:spPr>
          <a:xfrm flipH="1">
            <a:off x="35814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flipV="1">
            <a:off x="49530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Freeform 11"/>
          <p:cNvSpPr/>
          <p:nvPr/>
        </p:nvSpPr>
        <p:spPr>
          <a:xfrm flipH="1" flipV="1">
            <a:off x="35814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326063" y="3048000"/>
            <a:ext cx="1608137"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five or six parts</a:t>
            </a:r>
          </a:p>
        </p:txBody>
      </p:sp>
      <p:sp>
        <p:nvSpPr>
          <p:cNvPr id="14" name="Rectangle 13"/>
          <p:cNvSpPr/>
          <p:nvPr/>
        </p:nvSpPr>
        <p:spPr>
          <a:xfrm>
            <a:off x="5181600" y="4953000"/>
            <a:ext cx="1804988" cy="369888"/>
          </a:xfrm>
          <a:prstGeom prst="rect">
            <a:avLst/>
          </a:prstGeom>
        </p:spPr>
        <p:txBody>
          <a:bodyPr wrap="none">
            <a:spAutoFit/>
          </a:bodyPr>
          <a:lstStyle/>
          <a:p>
            <a:pPr algn="ctr" fontAlgn="auto">
              <a:spcBef>
                <a:spcPts val="0"/>
              </a:spcBef>
              <a:spcAft>
                <a:spcPts val="0"/>
              </a:spcAft>
              <a:defRPr/>
            </a:pPr>
            <a:r>
              <a:rPr lang="en-US" dirty="0">
                <a:solidFill>
                  <a:schemeClr val="accent2">
                    <a:lumMod val="50000"/>
                  </a:schemeClr>
                </a:solidFill>
                <a:latin typeface="+mn-lt"/>
                <a:cs typeface="+mn-cs"/>
              </a:rPr>
              <a:t>complete in itself</a:t>
            </a:r>
          </a:p>
        </p:txBody>
      </p:sp>
      <p:sp>
        <p:nvSpPr>
          <p:cNvPr id="15" name="Rectangle 14"/>
          <p:cNvSpPr/>
          <p:nvPr/>
        </p:nvSpPr>
        <p:spPr>
          <a:xfrm>
            <a:off x="2286000" y="4953000"/>
            <a:ext cx="2454275"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spinning in all directions</a:t>
            </a:r>
          </a:p>
        </p:txBody>
      </p:sp>
      <p:sp>
        <p:nvSpPr>
          <p:cNvPr id="16" name="Rectangle 15"/>
          <p:cNvSpPr/>
          <p:nvPr/>
        </p:nvSpPr>
        <p:spPr>
          <a:xfrm>
            <a:off x="2873375" y="3135313"/>
            <a:ext cx="1317625" cy="369887"/>
          </a:xfrm>
          <a:prstGeom prst="rect">
            <a:avLst/>
          </a:prstGeom>
        </p:spPr>
        <p:txBody>
          <a:bodyPr wrap="none">
            <a:spAutoFit/>
          </a:bodyPr>
          <a:lstStyle/>
          <a:p>
            <a:pPr algn="ctr" fontAlgn="auto">
              <a:spcBef>
                <a:spcPts val="0"/>
              </a:spcBef>
              <a:spcAft>
                <a:spcPts val="0"/>
              </a:spcAft>
              <a:defRPr/>
            </a:pPr>
            <a:r>
              <a:rPr lang="en-US" dirty="0">
                <a:solidFill>
                  <a:schemeClr val="accent3">
                    <a:lumMod val="50000"/>
                  </a:schemeClr>
                </a:solidFill>
                <a:latin typeface="+mn-lt"/>
                <a:cs typeface="+mn-cs"/>
              </a:rPr>
              <a:t>poetry rules</a:t>
            </a:r>
          </a:p>
        </p:txBody>
      </p:sp>
      <p:sp>
        <p:nvSpPr>
          <p:cNvPr id="18" name="Rectangle 17"/>
          <p:cNvSpPr>
            <a:spLocks noChangeArrowheads="1"/>
          </p:cNvSpPr>
          <p:nvPr/>
        </p:nvSpPr>
        <p:spPr bwMode="auto">
          <a:xfrm>
            <a:off x="533400" y="533400"/>
            <a:ext cx="1042988" cy="338138"/>
          </a:xfrm>
          <a:prstGeom prst="rect">
            <a:avLst/>
          </a:prstGeom>
          <a:noFill/>
          <a:ln w="9525">
            <a:noFill/>
            <a:miter lim="800000"/>
            <a:headEnd/>
            <a:tailEnd/>
          </a:ln>
        </p:spPr>
        <p:txBody>
          <a:bodyPr wrap="none">
            <a:spAutoFit/>
          </a:bodyPr>
          <a:lstStyle/>
          <a:p>
            <a:r>
              <a:rPr lang="en-US" sz="1600" i="1" dirty="0">
                <a:latin typeface="Calibri" pitchFamily="34" charset="0"/>
              </a:rPr>
              <a:t>Pick a title</a:t>
            </a:r>
          </a:p>
        </p:txBody>
      </p:sp>
      <p:sp>
        <p:nvSpPr>
          <p:cNvPr id="19" name="Rectangle 18"/>
          <p:cNvSpPr>
            <a:spLocks noChangeArrowheads="1"/>
          </p:cNvSpPr>
          <p:nvPr/>
        </p:nvSpPr>
        <p:spPr bwMode="auto">
          <a:xfrm>
            <a:off x="2514600" y="228600"/>
            <a:ext cx="4572000" cy="1323439"/>
          </a:xfrm>
          <a:prstGeom prst="rect">
            <a:avLst/>
          </a:prstGeom>
          <a:noFill/>
          <a:ln w="9525">
            <a:noFill/>
            <a:miter lim="800000"/>
            <a:headEnd/>
            <a:tailEnd/>
          </a:ln>
        </p:spPr>
        <p:txBody>
          <a:bodyPr>
            <a:spAutoFit/>
          </a:bodyPr>
          <a:lstStyle/>
          <a:p>
            <a:r>
              <a:rPr lang="en-US" sz="1600" i="1" dirty="0">
                <a:latin typeface="Calibri" pitchFamily="34" charset="0"/>
              </a:rPr>
              <a:t>Then decide what the outcome of the effect of action is. If you're doing a card on “cardwork," what do you think that exercise produces? That is the subtitle. Here the subtitle is the effect of ‘cardwork’. (We hope!)</a:t>
            </a:r>
          </a:p>
        </p:txBody>
      </p:sp>
      <p:sp>
        <p:nvSpPr>
          <p:cNvPr id="23" name="Rectangle 22"/>
          <p:cNvSpPr/>
          <p:nvPr/>
        </p:nvSpPr>
        <p:spPr>
          <a:xfrm>
            <a:off x="2286000" y="2362200"/>
            <a:ext cx="4876800" cy="304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p:nvSpPr>
        <p:spPr>
          <a:xfrm>
            <a:off x="2286000" y="2667000"/>
            <a:ext cx="4876800" cy="3048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p:nvSpPr>
        <p:spPr>
          <a:xfrm>
            <a:off x="2286000" y="2971800"/>
            <a:ext cx="4876800" cy="2667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21" name="Rectangle 20"/>
          <p:cNvSpPr>
            <a:spLocks noChangeArrowheads="1"/>
          </p:cNvSpPr>
          <p:nvPr/>
        </p:nvSpPr>
        <p:spPr bwMode="auto">
          <a:xfrm>
            <a:off x="0" y="4057650"/>
            <a:ext cx="2743200" cy="2800350"/>
          </a:xfrm>
          <a:prstGeom prst="rect">
            <a:avLst/>
          </a:prstGeom>
          <a:solidFill>
            <a:schemeClr val="bg1">
              <a:lumMod val="95000"/>
            </a:schemeClr>
          </a:solidFill>
          <a:ln w="9525">
            <a:noFill/>
            <a:miter lim="800000"/>
            <a:headEnd/>
            <a:tailEnd/>
          </a:ln>
        </p:spPr>
        <p:txBody>
          <a:bodyPr>
            <a:spAutoFit/>
          </a:bodyPr>
          <a:lstStyle/>
          <a:p>
            <a:r>
              <a:rPr lang="en-US" sz="1600" i="1" dirty="0">
                <a:latin typeface="Calibri" pitchFamily="34" charset="0"/>
              </a:rPr>
              <a:t>Next, brainstorm all the things you think are required from cardwork to produce that outcome. Once you are finished brainstorming, go back over the list and whittle it down. Combine similar ideas and eliminate redundant ones. Do this until you have whittled it down to no more than four key points.</a:t>
            </a:r>
          </a:p>
        </p:txBody>
      </p:sp>
      <p:sp>
        <p:nvSpPr>
          <p:cNvPr id="22" name="Rectangle 21"/>
          <p:cNvSpPr>
            <a:spLocks noChangeArrowheads="1"/>
          </p:cNvSpPr>
          <p:nvPr/>
        </p:nvSpPr>
        <p:spPr bwMode="auto">
          <a:xfrm>
            <a:off x="6781800" y="5334000"/>
            <a:ext cx="2133600" cy="1077913"/>
          </a:xfrm>
          <a:prstGeom prst="rect">
            <a:avLst/>
          </a:prstGeom>
          <a:solidFill>
            <a:schemeClr val="bg1">
              <a:lumMod val="95000"/>
            </a:schemeClr>
          </a:solidFill>
          <a:ln w="9525">
            <a:noFill/>
            <a:miter lim="800000"/>
            <a:headEnd/>
            <a:tailEnd/>
          </a:ln>
        </p:spPr>
        <p:txBody>
          <a:bodyPr>
            <a:spAutoFit/>
          </a:bodyPr>
          <a:lstStyle/>
          <a:p>
            <a:pPr algn="r"/>
            <a:r>
              <a:rPr lang="en-US" sz="1600" i="1" dirty="0">
                <a:latin typeface="Calibri" pitchFamily="34" charset="0"/>
              </a:rPr>
              <a:t>Arrange these so the card reads more or less like a poem and then draw your card.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6" grpId="0" animBg="1"/>
      <p:bldP spid="26" grpId="1" animBg="1"/>
      <p:bldP spid="21" grpId="0" animBg="1"/>
      <p:bldP spid="21" grpId="1"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t>
            </a:r>
            <a:r>
              <a:rPr lang="en-US" baseline="0" dirty="0"/>
              <a:t> Tools</a:t>
            </a:r>
            <a:endParaRPr lang="en-US" dirty="0"/>
          </a:p>
        </p:txBody>
      </p:sp>
      <p:sp>
        <p:nvSpPr>
          <p:cNvPr id="3" name="Content Placeholder 2"/>
          <p:cNvSpPr>
            <a:spLocks noGrp="1"/>
          </p:cNvSpPr>
          <p:nvPr>
            <p:ph sz="quarter" idx="1"/>
          </p:nvPr>
        </p:nvSpPr>
        <p:spPr/>
        <p:txBody>
          <a:bodyPr>
            <a:normAutofit fontScale="92500" lnSpcReduction="10000"/>
          </a:bodyPr>
          <a:lstStyle/>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latin typeface="+mn-lt"/>
                <a:ea typeface="+mn-ea"/>
                <a:cs typeface="+mn-cs"/>
              </a:rPr>
              <a:t>Atom of Work</a:t>
            </a:r>
          </a:p>
          <a:p>
            <a:pPr marL="51435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Gap Analysis</a:t>
            </a:r>
          </a:p>
          <a:p>
            <a:pPr marL="51435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Difficult Conversations</a:t>
            </a:r>
          </a:p>
          <a:p>
            <a:pPr marL="514350" lvl="0" indent="-514350">
              <a:buFont typeface="+mj-lt"/>
              <a:buAutoNum type="arabicPeriod"/>
            </a:pPr>
            <a:r>
              <a:rPr lang="en-US" sz="2800" b="1" dirty="0">
                <a:solidFill>
                  <a:srgbClr val="7030A0"/>
                </a:solidFill>
                <a:effectLst>
                  <a:outerShdw blurRad="38100" dist="38100" dir="2700000" algn="tl">
                    <a:srgbClr val="000000">
                      <a:alpha val="43137"/>
                    </a:srgbClr>
                  </a:outerShdw>
                </a:effectLst>
              </a:rPr>
              <a:t>Mental Maps</a:t>
            </a:r>
          </a:p>
          <a:p>
            <a:pPr marL="514350" lvl="0" indent="-514350">
              <a:buFont typeface="+mj-lt"/>
              <a:buAutoNum type="arabicPeriod"/>
            </a:pPr>
            <a:r>
              <a:rPr lang="en-US" sz="2800" dirty="0"/>
              <a:t>Advocacy versus Inquiry</a:t>
            </a:r>
          </a:p>
          <a:p>
            <a:pPr marL="514350" indent="-514350">
              <a:buFont typeface="+mj-lt"/>
              <a:buAutoNum type="arabicPeriod"/>
            </a:pPr>
            <a:r>
              <a:rPr lang="en-US" sz="2800" dirty="0"/>
              <a:t>Feed Forward &amp; </a:t>
            </a:r>
            <a:r>
              <a:rPr lang="en-US" sz="2800" dirty="0" err="1"/>
              <a:t>Johari</a:t>
            </a:r>
            <a:r>
              <a:rPr lang="en-US" sz="2800" dirty="0"/>
              <a:t> Window</a:t>
            </a:r>
          </a:p>
          <a:p>
            <a:pPr marL="514350" lvl="0" indent="-514350">
              <a:buFont typeface="+mj-lt"/>
              <a:buAutoNum type="arabicPeriod"/>
            </a:pPr>
            <a:r>
              <a:rPr lang="en-US" sz="2800" dirty="0"/>
              <a:t>Team Effectiveness</a:t>
            </a:r>
          </a:p>
          <a:p>
            <a:pPr marL="514350" lvl="0" indent="-514350">
              <a:buFont typeface="+mj-lt"/>
              <a:buAutoNum type="arabicPeriod"/>
            </a:pPr>
            <a:r>
              <a:rPr lang="en-US" sz="2800" dirty="0"/>
              <a:t>Problem-solving techniques</a:t>
            </a:r>
          </a:p>
          <a:p>
            <a:pPr marL="514350" lvl="0" indent="-514350">
              <a:buFont typeface="+mj-lt"/>
              <a:buAutoNum type="arabicPeriod"/>
            </a:pPr>
            <a:r>
              <a:rPr lang="en-US" sz="2800" dirty="0"/>
              <a:t>Seven Influence Strategies</a:t>
            </a:r>
          </a:p>
          <a:p>
            <a:pPr marL="514350" lvl="0" indent="-514350">
              <a:buFont typeface="+mj-lt"/>
              <a:buAutoNum type="arabicPeriod"/>
            </a:pPr>
            <a:r>
              <a:rPr lang="en-US" sz="2800" dirty="0"/>
              <a:t>Events of Instruction</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5</a:t>
            </a:fld>
            <a:endParaRPr lang="en-US" dirty="0"/>
          </a:p>
        </p:txBody>
      </p:sp>
    </p:spTree>
    <p:extLst>
      <p:ext uri="{BB962C8B-B14F-4D97-AF65-F5344CB8AC3E}">
        <p14:creationId xmlns:p14="http://schemas.microsoft.com/office/powerpoint/2010/main" val="2809535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62200"/>
            <a:ext cx="48768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Leading Teams</a:t>
            </a:r>
          </a:p>
          <a:p>
            <a:pPr algn="ctr" fontAlgn="auto">
              <a:spcBef>
                <a:spcPts val="0"/>
              </a:spcBef>
              <a:spcAft>
                <a:spcPts val="0"/>
              </a:spcAft>
              <a:defRPr/>
            </a:pPr>
            <a:r>
              <a:rPr lang="en-US" sz="1600" i="1" dirty="0">
                <a:solidFill>
                  <a:schemeClr val="tx1"/>
                </a:solidFill>
                <a:latin typeface="Arial Narrow" pitchFamily="34" charset="0"/>
              </a:rPr>
              <a:t>Turning a group of individuals into a cohesive productive unit</a:t>
            </a:r>
          </a:p>
          <a:p>
            <a:pPr algn="ctr" fontAlgn="auto">
              <a:spcBef>
                <a:spcPts val="0"/>
              </a:spcBef>
              <a:spcAft>
                <a:spcPts val="0"/>
              </a:spcAft>
              <a:defRPr/>
            </a:pPr>
            <a:endParaRPr lang="en-US" dirty="0">
              <a:solidFill>
                <a:schemeClr val="accent4">
                  <a:lumMod val="50000"/>
                </a:schemeClr>
              </a:solidFill>
            </a:endParaRPr>
          </a:p>
        </p:txBody>
      </p:sp>
      <p:sp>
        <p:nvSpPr>
          <p:cNvPr id="7" name="Oval 6"/>
          <p:cNvSpPr/>
          <p:nvPr/>
        </p:nvSpPr>
        <p:spPr>
          <a:xfrm>
            <a:off x="4648200" y="4114800"/>
            <a:ext cx="152400" cy="15240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49530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9"/>
          <p:cNvSpPr/>
          <p:nvPr/>
        </p:nvSpPr>
        <p:spPr>
          <a:xfrm flipH="1">
            <a:off x="35814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flipV="1">
            <a:off x="49530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Freeform 11"/>
          <p:cNvSpPr/>
          <p:nvPr/>
        </p:nvSpPr>
        <p:spPr>
          <a:xfrm flipH="1" flipV="1">
            <a:off x="35814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326063" y="3048000"/>
            <a:ext cx="1357312"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shared goals</a:t>
            </a:r>
          </a:p>
        </p:txBody>
      </p:sp>
      <p:sp>
        <p:nvSpPr>
          <p:cNvPr id="14" name="Rectangle 13"/>
          <p:cNvSpPr/>
          <p:nvPr/>
        </p:nvSpPr>
        <p:spPr>
          <a:xfrm>
            <a:off x="5181600" y="4953000"/>
            <a:ext cx="1287463" cy="369888"/>
          </a:xfrm>
          <a:prstGeom prst="rect">
            <a:avLst/>
          </a:prstGeom>
        </p:spPr>
        <p:txBody>
          <a:bodyPr wrap="none">
            <a:spAutoFit/>
          </a:bodyPr>
          <a:lstStyle/>
          <a:p>
            <a:pPr algn="ctr" fontAlgn="auto">
              <a:spcBef>
                <a:spcPts val="0"/>
              </a:spcBef>
              <a:spcAft>
                <a:spcPts val="0"/>
              </a:spcAft>
              <a:defRPr/>
            </a:pPr>
            <a:r>
              <a:rPr lang="en-US" dirty="0">
                <a:solidFill>
                  <a:schemeClr val="accent2">
                    <a:lumMod val="50000"/>
                  </a:schemeClr>
                </a:solidFill>
                <a:latin typeface="+mn-lt"/>
                <a:cs typeface="+mn-cs"/>
              </a:rPr>
              <a:t>Fitting roles</a:t>
            </a:r>
          </a:p>
        </p:txBody>
      </p:sp>
      <p:sp>
        <p:nvSpPr>
          <p:cNvPr id="15" name="Rectangle 14"/>
          <p:cNvSpPr/>
          <p:nvPr/>
        </p:nvSpPr>
        <p:spPr>
          <a:xfrm>
            <a:off x="2286000" y="4953000"/>
            <a:ext cx="2151063"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all maps on the table</a:t>
            </a:r>
          </a:p>
        </p:txBody>
      </p:sp>
      <p:sp>
        <p:nvSpPr>
          <p:cNvPr id="16" name="Rectangle 15"/>
          <p:cNvSpPr/>
          <p:nvPr/>
        </p:nvSpPr>
        <p:spPr>
          <a:xfrm>
            <a:off x="2873375" y="3135313"/>
            <a:ext cx="1431925" cy="369887"/>
          </a:xfrm>
          <a:prstGeom prst="rect">
            <a:avLst/>
          </a:prstGeom>
        </p:spPr>
        <p:txBody>
          <a:bodyPr wrap="none">
            <a:spAutoFit/>
          </a:bodyPr>
          <a:lstStyle/>
          <a:p>
            <a:pPr algn="ctr" fontAlgn="auto">
              <a:spcBef>
                <a:spcPts val="0"/>
              </a:spcBef>
              <a:spcAft>
                <a:spcPts val="0"/>
              </a:spcAft>
              <a:defRPr/>
            </a:pPr>
            <a:r>
              <a:rPr lang="en-US" dirty="0">
                <a:solidFill>
                  <a:schemeClr val="accent3">
                    <a:lumMod val="50000"/>
                  </a:schemeClr>
                </a:solidFill>
                <a:latin typeface="+mn-lt"/>
                <a:cs typeface="+mn-cs"/>
              </a:rPr>
              <a:t>common fate</a:t>
            </a:r>
          </a:p>
        </p:txBody>
      </p:sp>
      <p:sp>
        <p:nvSpPr>
          <p:cNvPr id="18" name="Rectangle 17"/>
          <p:cNvSpPr>
            <a:spLocks noChangeArrowheads="1"/>
          </p:cNvSpPr>
          <p:nvPr/>
        </p:nvSpPr>
        <p:spPr bwMode="auto">
          <a:xfrm>
            <a:off x="3124200" y="1951038"/>
            <a:ext cx="3302955" cy="307777"/>
          </a:xfrm>
          <a:prstGeom prst="rect">
            <a:avLst/>
          </a:prstGeom>
          <a:noFill/>
          <a:ln w="9525">
            <a:noFill/>
            <a:miter lim="800000"/>
            <a:headEnd/>
            <a:tailEnd/>
          </a:ln>
        </p:spPr>
        <p:txBody>
          <a:bodyPr wrap="none">
            <a:spAutoFit/>
          </a:bodyPr>
          <a:lstStyle/>
          <a:p>
            <a:r>
              <a:rPr lang="en-US" sz="1400" b="1" i="1" dirty="0">
                <a:solidFill>
                  <a:srgbClr val="7030A0"/>
                </a:solidFill>
                <a:latin typeface="+mn-lt"/>
              </a:rPr>
              <a:t>Pick A Title: The Subject Of Your Mental Map</a:t>
            </a:r>
          </a:p>
        </p:txBody>
      </p:sp>
      <p:sp>
        <p:nvSpPr>
          <p:cNvPr id="19" name="Rectangle 18"/>
          <p:cNvSpPr>
            <a:spLocks noChangeArrowheads="1"/>
          </p:cNvSpPr>
          <p:nvPr/>
        </p:nvSpPr>
        <p:spPr bwMode="auto">
          <a:xfrm>
            <a:off x="2514600" y="228600"/>
            <a:ext cx="4572000" cy="954088"/>
          </a:xfrm>
          <a:prstGeom prst="rect">
            <a:avLst/>
          </a:prstGeom>
          <a:noFill/>
          <a:ln w="9525">
            <a:noFill/>
            <a:miter lim="800000"/>
            <a:headEnd/>
            <a:tailEnd/>
          </a:ln>
        </p:spPr>
        <p:txBody>
          <a:bodyPr>
            <a:spAutoFit/>
          </a:bodyPr>
          <a:lstStyle/>
          <a:p>
            <a:r>
              <a:rPr lang="en-US" sz="1400" i="1" dirty="0">
                <a:latin typeface="Arial Narrow" pitchFamily="34" charset="0"/>
              </a:rPr>
              <a:t>Then decide what the outcome of the effect of action is. If you're doing a card on "leading teams," what do you think great team leadership produces? That is the subtitle. Here the subtitle is the effect of ‘leading teams’. </a:t>
            </a:r>
          </a:p>
        </p:txBody>
      </p:sp>
      <p:sp>
        <p:nvSpPr>
          <p:cNvPr id="21" name="Rectangle 20"/>
          <p:cNvSpPr>
            <a:spLocks noChangeArrowheads="1"/>
          </p:cNvSpPr>
          <p:nvPr/>
        </p:nvSpPr>
        <p:spPr bwMode="auto">
          <a:xfrm>
            <a:off x="0" y="4057650"/>
            <a:ext cx="2057400" cy="2676525"/>
          </a:xfrm>
          <a:prstGeom prst="rect">
            <a:avLst/>
          </a:prstGeom>
          <a:noFill/>
          <a:ln w="9525">
            <a:noFill/>
            <a:miter lim="800000"/>
            <a:headEnd/>
            <a:tailEnd/>
          </a:ln>
        </p:spPr>
        <p:txBody>
          <a:bodyPr>
            <a:spAutoFit/>
          </a:bodyPr>
          <a:lstStyle/>
          <a:p>
            <a:r>
              <a:rPr lang="en-US" sz="1400" i="1" dirty="0">
                <a:latin typeface="Arial Narrow" pitchFamily="34" charset="0"/>
              </a:rPr>
              <a:t>Next, brainstorm all the things you think are required from a leader to produce that outcome. Once you are finished brainstorming, go back over the list and whittle it down. Combine similar ideas and eliminate redundant ones. </a:t>
            </a:r>
            <a:r>
              <a:rPr lang="en-US" sz="1400" b="1" i="1" dirty="0">
                <a:solidFill>
                  <a:srgbClr val="7030A0"/>
                </a:solidFill>
                <a:latin typeface="Arial Narrow" pitchFamily="34" charset="0"/>
              </a:rPr>
              <a:t>Do this until you have whittled it down to no more than four key points.</a:t>
            </a:r>
          </a:p>
        </p:txBody>
      </p:sp>
      <p:sp>
        <p:nvSpPr>
          <p:cNvPr id="22" name="Rectangle 21"/>
          <p:cNvSpPr>
            <a:spLocks noChangeArrowheads="1"/>
          </p:cNvSpPr>
          <p:nvPr/>
        </p:nvSpPr>
        <p:spPr bwMode="auto">
          <a:xfrm>
            <a:off x="7772400" y="5334000"/>
            <a:ext cx="1143000" cy="1200329"/>
          </a:xfrm>
          <a:prstGeom prst="rect">
            <a:avLst/>
          </a:prstGeom>
          <a:noFill/>
          <a:ln w="9525">
            <a:noFill/>
            <a:miter lim="800000"/>
            <a:headEnd/>
            <a:tailEnd/>
          </a:ln>
        </p:spPr>
        <p:txBody>
          <a:bodyPr>
            <a:spAutoFit/>
          </a:bodyPr>
          <a:lstStyle/>
          <a:p>
            <a:pPr algn="r"/>
            <a:r>
              <a:rPr lang="en-US" sz="1200" b="1" i="1" dirty="0">
                <a:solidFill>
                  <a:srgbClr val="7030A0"/>
                </a:solidFill>
                <a:latin typeface="Arial Narrow" pitchFamily="34" charset="0"/>
              </a:rPr>
              <a:t>Arrange these so the card reads more or less like a poem and then draw your card. </a:t>
            </a:r>
          </a:p>
        </p:txBody>
      </p:sp>
      <p:sp>
        <p:nvSpPr>
          <p:cNvPr id="2" name="Curved Right Arrow 1"/>
          <p:cNvSpPr/>
          <p:nvPr/>
        </p:nvSpPr>
        <p:spPr>
          <a:xfrm>
            <a:off x="1752600" y="990600"/>
            <a:ext cx="685800" cy="19796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1" grpId="0"/>
      <p:bldP spid="21" grpId="1"/>
      <p:bldP spid="22" grpId="0"/>
      <p:bldP spid="22" grpId="1"/>
      <p:bldP spid="2" grpId="0" animBg="1"/>
      <p:bldP spid="2" grpId="1"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2286000" y="2362200"/>
            <a:ext cx="48768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Solving Wicked Organizational Problems</a:t>
            </a:r>
          </a:p>
          <a:p>
            <a:pPr algn="ctr" fontAlgn="auto">
              <a:spcBef>
                <a:spcPts val="0"/>
              </a:spcBef>
              <a:spcAft>
                <a:spcPts val="0"/>
              </a:spcAft>
              <a:defRPr/>
            </a:pPr>
            <a:r>
              <a:rPr lang="en-US" sz="1600" i="1" dirty="0">
                <a:solidFill>
                  <a:schemeClr val="tx1"/>
                </a:solidFill>
                <a:latin typeface="Arial Narrow" pitchFamily="34" charset="0"/>
              </a:rPr>
              <a:t>subtitle</a:t>
            </a:r>
          </a:p>
          <a:p>
            <a:pPr algn="ctr" fontAlgn="auto">
              <a:spcBef>
                <a:spcPts val="0"/>
              </a:spcBef>
              <a:spcAft>
                <a:spcPts val="0"/>
              </a:spcAft>
              <a:defRPr/>
            </a:pPr>
            <a:endParaRPr lang="en-US" dirty="0">
              <a:solidFill>
                <a:schemeClr val="accent4">
                  <a:lumMod val="50000"/>
                </a:schemeClr>
              </a:solidFill>
            </a:endParaRPr>
          </a:p>
        </p:txBody>
      </p:sp>
      <p:sp>
        <p:nvSpPr>
          <p:cNvPr id="7" name="Oval 6"/>
          <p:cNvSpPr/>
          <p:nvPr/>
        </p:nvSpPr>
        <p:spPr>
          <a:xfrm>
            <a:off x="4648200" y="4114800"/>
            <a:ext cx="152400" cy="15240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49530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9"/>
          <p:cNvSpPr/>
          <p:nvPr/>
        </p:nvSpPr>
        <p:spPr>
          <a:xfrm flipH="1">
            <a:off x="35814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flipV="1">
            <a:off x="49530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Freeform 11"/>
          <p:cNvSpPr/>
          <p:nvPr/>
        </p:nvSpPr>
        <p:spPr>
          <a:xfrm flipH="1" flipV="1">
            <a:off x="35814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326063" y="3048000"/>
            <a:ext cx="1065212"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4" name="Rectangle 13"/>
          <p:cNvSpPr/>
          <p:nvPr/>
        </p:nvSpPr>
        <p:spPr>
          <a:xfrm>
            <a:off x="5181600"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2">
                    <a:lumMod val="50000"/>
                  </a:schemeClr>
                </a:solidFill>
                <a:latin typeface="+mn-lt"/>
                <a:cs typeface="+mn-cs"/>
              </a:rPr>
              <a:t>Key point</a:t>
            </a:r>
          </a:p>
        </p:txBody>
      </p:sp>
      <p:sp>
        <p:nvSpPr>
          <p:cNvPr id="15" name="Rectangle 14"/>
          <p:cNvSpPr/>
          <p:nvPr/>
        </p:nvSpPr>
        <p:spPr>
          <a:xfrm>
            <a:off x="2286000"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6" name="Rectangle 15"/>
          <p:cNvSpPr/>
          <p:nvPr/>
        </p:nvSpPr>
        <p:spPr>
          <a:xfrm>
            <a:off x="2873375" y="3135313"/>
            <a:ext cx="1065213" cy="369887"/>
          </a:xfrm>
          <a:prstGeom prst="rect">
            <a:avLst/>
          </a:prstGeom>
        </p:spPr>
        <p:txBody>
          <a:bodyPr wrap="none">
            <a:spAutoFit/>
          </a:bodyPr>
          <a:lstStyle/>
          <a:p>
            <a:pPr algn="ctr" fontAlgn="auto">
              <a:spcBef>
                <a:spcPts val="0"/>
              </a:spcBef>
              <a:spcAft>
                <a:spcPts val="0"/>
              </a:spcAft>
              <a:defRPr/>
            </a:pPr>
            <a:r>
              <a:rPr lang="en-US" dirty="0">
                <a:solidFill>
                  <a:schemeClr val="accent3">
                    <a:lumMod val="50000"/>
                  </a:schemeClr>
                </a:solidFill>
                <a:latin typeface="+mn-lt"/>
                <a:cs typeface="+mn-cs"/>
              </a:rPr>
              <a:t>Key point</a:t>
            </a:r>
          </a:p>
        </p:txBody>
      </p:sp>
      <p:sp>
        <p:nvSpPr>
          <p:cNvPr id="18" name="Rectangle 17"/>
          <p:cNvSpPr>
            <a:spLocks noChangeArrowheads="1"/>
          </p:cNvSpPr>
          <p:nvPr/>
        </p:nvSpPr>
        <p:spPr bwMode="auto">
          <a:xfrm>
            <a:off x="533400" y="533400"/>
            <a:ext cx="855663" cy="307975"/>
          </a:xfrm>
          <a:prstGeom prst="rect">
            <a:avLst/>
          </a:prstGeom>
          <a:noFill/>
          <a:ln w="9525">
            <a:noFill/>
            <a:miter lim="800000"/>
            <a:headEnd/>
            <a:tailEnd/>
          </a:ln>
        </p:spPr>
        <p:txBody>
          <a:bodyPr wrap="none">
            <a:spAutoFit/>
          </a:bodyPr>
          <a:lstStyle/>
          <a:p>
            <a:r>
              <a:rPr lang="en-US" sz="1400" i="1" dirty="0">
                <a:latin typeface="Arial Narrow" pitchFamily="34" charset="0"/>
              </a:rPr>
              <a:t>Pick a title</a:t>
            </a:r>
          </a:p>
        </p:txBody>
      </p:sp>
      <p:sp>
        <p:nvSpPr>
          <p:cNvPr id="19" name="Rectangle 18"/>
          <p:cNvSpPr>
            <a:spLocks noChangeArrowheads="1"/>
          </p:cNvSpPr>
          <p:nvPr/>
        </p:nvSpPr>
        <p:spPr bwMode="auto">
          <a:xfrm>
            <a:off x="2514600" y="228600"/>
            <a:ext cx="4572000" cy="738664"/>
          </a:xfrm>
          <a:prstGeom prst="rect">
            <a:avLst/>
          </a:prstGeom>
          <a:noFill/>
          <a:ln w="9525">
            <a:noFill/>
            <a:miter lim="800000"/>
            <a:headEnd/>
            <a:tailEnd/>
          </a:ln>
        </p:spPr>
        <p:txBody>
          <a:bodyPr>
            <a:spAutoFit/>
          </a:bodyPr>
          <a:lstStyle/>
          <a:p>
            <a:r>
              <a:rPr lang="en-US" sz="1400" i="1" dirty="0">
                <a:latin typeface="Arial Narrow" pitchFamily="34" charset="0"/>
              </a:rPr>
              <a:t>Then decide what the outcome of the effect of action is. If you're doing a card on “solving wicked </a:t>
            </a:r>
            <a:r>
              <a:rPr lang="en-US" sz="1400" i="1" dirty="0" err="1">
                <a:latin typeface="Arial Narrow" pitchFamily="34" charset="0"/>
              </a:rPr>
              <a:t>org’l</a:t>
            </a:r>
            <a:r>
              <a:rPr lang="en-US" sz="1400" i="1" dirty="0">
                <a:latin typeface="Arial Narrow" pitchFamily="34" charset="0"/>
              </a:rPr>
              <a:t> problems," what do you think solving problems produces? That is the subtitle, the effect</a:t>
            </a:r>
          </a:p>
        </p:txBody>
      </p:sp>
      <p:sp>
        <p:nvSpPr>
          <p:cNvPr id="21" name="Rectangle 20"/>
          <p:cNvSpPr>
            <a:spLocks noChangeArrowheads="1"/>
          </p:cNvSpPr>
          <p:nvPr/>
        </p:nvSpPr>
        <p:spPr bwMode="auto">
          <a:xfrm>
            <a:off x="0" y="4057650"/>
            <a:ext cx="2057400" cy="2462213"/>
          </a:xfrm>
          <a:prstGeom prst="rect">
            <a:avLst/>
          </a:prstGeom>
          <a:noFill/>
          <a:ln w="9525">
            <a:noFill/>
            <a:miter lim="800000"/>
            <a:headEnd/>
            <a:tailEnd/>
          </a:ln>
        </p:spPr>
        <p:txBody>
          <a:bodyPr>
            <a:spAutoFit/>
          </a:bodyPr>
          <a:lstStyle/>
          <a:p>
            <a:r>
              <a:rPr lang="en-US" sz="1400" i="1" dirty="0">
                <a:latin typeface="Arial Narrow" pitchFamily="34" charset="0"/>
              </a:rPr>
              <a:t>Next, brainstorm all the things you think are required to produce that outcome. Once you are finished brainstorming, go back over the list and whittle it down. Combine similar ideas and eliminate redundant ones. Do this until you have whittled it down to no more than four key points.</a:t>
            </a:r>
          </a:p>
        </p:txBody>
      </p:sp>
      <p:sp>
        <p:nvSpPr>
          <p:cNvPr id="22" name="Rectangle 21"/>
          <p:cNvSpPr>
            <a:spLocks noChangeArrowheads="1"/>
          </p:cNvSpPr>
          <p:nvPr/>
        </p:nvSpPr>
        <p:spPr bwMode="auto">
          <a:xfrm>
            <a:off x="7772400" y="5334000"/>
            <a:ext cx="1143000" cy="1016000"/>
          </a:xfrm>
          <a:prstGeom prst="rect">
            <a:avLst/>
          </a:prstGeom>
          <a:noFill/>
          <a:ln w="9525">
            <a:noFill/>
            <a:miter lim="800000"/>
            <a:headEnd/>
            <a:tailEnd/>
          </a:ln>
        </p:spPr>
        <p:txBody>
          <a:bodyPr>
            <a:spAutoFit/>
          </a:bodyPr>
          <a:lstStyle/>
          <a:p>
            <a:pPr algn="r"/>
            <a:r>
              <a:rPr lang="en-US" sz="1200" i="1" dirty="0">
                <a:latin typeface="Arial Narrow" pitchFamily="34" charset="0"/>
              </a:rPr>
              <a:t>Arrange these so the card reads more or less like a poem and then draw your card.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1" grpId="0"/>
      <p:bldP spid="21" grpId="1"/>
      <p:bldP spid="22" grpId="0"/>
      <p:bldP spid="2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62200"/>
            <a:ext cx="48768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Influencing Others At Work</a:t>
            </a:r>
          </a:p>
          <a:p>
            <a:pPr algn="ctr" fontAlgn="auto">
              <a:spcBef>
                <a:spcPts val="0"/>
              </a:spcBef>
              <a:spcAft>
                <a:spcPts val="0"/>
              </a:spcAft>
              <a:defRPr/>
            </a:pPr>
            <a:r>
              <a:rPr lang="en-US" sz="1600" i="1" dirty="0">
                <a:solidFill>
                  <a:schemeClr val="tx1"/>
                </a:solidFill>
                <a:latin typeface="Arial Narrow" pitchFamily="34" charset="0"/>
              </a:rPr>
              <a:t>subtitle</a:t>
            </a:r>
          </a:p>
          <a:p>
            <a:pPr algn="ctr" fontAlgn="auto">
              <a:spcBef>
                <a:spcPts val="0"/>
              </a:spcBef>
              <a:spcAft>
                <a:spcPts val="0"/>
              </a:spcAft>
              <a:defRPr/>
            </a:pPr>
            <a:endParaRPr lang="en-US" dirty="0">
              <a:solidFill>
                <a:schemeClr val="accent4">
                  <a:lumMod val="50000"/>
                </a:schemeClr>
              </a:solidFill>
            </a:endParaRPr>
          </a:p>
        </p:txBody>
      </p:sp>
      <p:sp>
        <p:nvSpPr>
          <p:cNvPr id="7" name="Oval 6"/>
          <p:cNvSpPr/>
          <p:nvPr/>
        </p:nvSpPr>
        <p:spPr>
          <a:xfrm>
            <a:off x="4648200" y="4114800"/>
            <a:ext cx="152400" cy="15240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49530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9"/>
          <p:cNvSpPr/>
          <p:nvPr/>
        </p:nvSpPr>
        <p:spPr>
          <a:xfrm flipH="1">
            <a:off x="35814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flipV="1">
            <a:off x="49530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Freeform 11"/>
          <p:cNvSpPr/>
          <p:nvPr/>
        </p:nvSpPr>
        <p:spPr>
          <a:xfrm flipH="1" flipV="1">
            <a:off x="35814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326063" y="3048000"/>
            <a:ext cx="1065212"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4" name="Rectangle 13"/>
          <p:cNvSpPr/>
          <p:nvPr/>
        </p:nvSpPr>
        <p:spPr>
          <a:xfrm>
            <a:off x="5792787"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2">
                    <a:lumMod val="50000"/>
                  </a:schemeClr>
                </a:solidFill>
                <a:latin typeface="+mn-lt"/>
                <a:cs typeface="+mn-cs"/>
              </a:rPr>
              <a:t>Key point</a:t>
            </a:r>
          </a:p>
        </p:txBody>
      </p:sp>
      <p:sp>
        <p:nvSpPr>
          <p:cNvPr id="15" name="Rectangle 14"/>
          <p:cNvSpPr/>
          <p:nvPr/>
        </p:nvSpPr>
        <p:spPr>
          <a:xfrm>
            <a:off x="2516187"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6" name="Rectangle 15"/>
          <p:cNvSpPr/>
          <p:nvPr/>
        </p:nvSpPr>
        <p:spPr>
          <a:xfrm>
            <a:off x="2873375" y="3135313"/>
            <a:ext cx="1065213" cy="369887"/>
          </a:xfrm>
          <a:prstGeom prst="rect">
            <a:avLst/>
          </a:prstGeom>
        </p:spPr>
        <p:txBody>
          <a:bodyPr wrap="none">
            <a:spAutoFit/>
          </a:bodyPr>
          <a:lstStyle/>
          <a:p>
            <a:pPr algn="ctr" fontAlgn="auto">
              <a:spcBef>
                <a:spcPts val="0"/>
              </a:spcBef>
              <a:spcAft>
                <a:spcPts val="0"/>
              </a:spcAft>
              <a:defRPr/>
            </a:pPr>
            <a:r>
              <a:rPr lang="en-US" dirty="0">
                <a:solidFill>
                  <a:schemeClr val="accent3">
                    <a:lumMod val="50000"/>
                  </a:schemeClr>
                </a:solidFill>
                <a:latin typeface="+mn-lt"/>
                <a:cs typeface="+mn-cs"/>
              </a:rPr>
              <a:t>Key point</a:t>
            </a:r>
          </a:p>
        </p:txBody>
      </p:sp>
      <p:sp>
        <p:nvSpPr>
          <p:cNvPr id="19" name="Rectangle 18"/>
          <p:cNvSpPr>
            <a:spLocks noChangeArrowheads="1"/>
          </p:cNvSpPr>
          <p:nvPr/>
        </p:nvSpPr>
        <p:spPr bwMode="auto">
          <a:xfrm>
            <a:off x="2514600" y="228600"/>
            <a:ext cx="4572000" cy="738664"/>
          </a:xfrm>
          <a:prstGeom prst="rect">
            <a:avLst/>
          </a:prstGeom>
          <a:noFill/>
          <a:ln w="9525">
            <a:noFill/>
            <a:miter lim="800000"/>
            <a:headEnd/>
            <a:tailEnd/>
          </a:ln>
        </p:spPr>
        <p:txBody>
          <a:bodyPr>
            <a:spAutoFit/>
          </a:bodyPr>
          <a:lstStyle/>
          <a:p>
            <a:pPr algn="ctr"/>
            <a:r>
              <a:rPr lang="en-US" sz="1400" i="1" dirty="0">
                <a:latin typeface="Arial Narrow" pitchFamily="34" charset="0"/>
              </a:rPr>
              <a:t>Then decide what the outcome of the effect of action is. If you're doing a card on “influencing others," what do you think that produces? That is the subtitle, the effect. </a:t>
            </a:r>
          </a:p>
        </p:txBody>
      </p:sp>
      <p:sp>
        <p:nvSpPr>
          <p:cNvPr id="21" name="Rectangle 20"/>
          <p:cNvSpPr>
            <a:spLocks noChangeArrowheads="1"/>
          </p:cNvSpPr>
          <p:nvPr/>
        </p:nvSpPr>
        <p:spPr bwMode="auto">
          <a:xfrm>
            <a:off x="0" y="4057650"/>
            <a:ext cx="2057400" cy="2677656"/>
          </a:xfrm>
          <a:prstGeom prst="rect">
            <a:avLst/>
          </a:prstGeom>
          <a:noFill/>
          <a:ln w="9525">
            <a:noFill/>
            <a:miter lim="800000"/>
            <a:headEnd/>
            <a:tailEnd/>
          </a:ln>
        </p:spPr>
        <p:txBody>
          <a:bodyPr>
            <a:spAutoFit/>
          </a:bodyPr>
          <a:lstStyle/>
          <a:p>
            <a:r>
              <a:rPr lang="en-US" sz="1400" i="1" dirty="0">
                <a:latin typeface="Arial Narrow" pitchFamily="34" charset="0"/>
              </a:rPr>
              <a:t>Next, brainstorm all the things you think are required to produce that outcome of influencing others at work. Once you are finished brainstorming, go back over the list and whittle it down. Combine similar ideas and eliminate redundant ones. </a:t>
            </a:r>
            <a:r>
              <a:rPr lang="en-US" sz="1400" b="1" i="1" dirty="0">
                <a:solidFill>
                  <a:srgbClr val="7030A0"/>
                </a:solidFill>
                <a:latin typeface="Arial Narrow" pitchFamily="34" charset="0"/>
              </a:rPr>
              <a:t>Do this until you have whittled it down to no more than four key points.</a:t>
            </a:r>
          </a:p>
        </p:txBody>
      </p:sp>
      <p:sp>
        <p:nvSpPr>
          <p:cNvPr id="22" name="Rectangle 21"/>
          <p:cNvSpPr>
            <a:spLocks noChangeArrowheads="1"/>
          </p:cNvSpPr>
          <p:nvPr/>
        </p:nvSpPr>
        <p:spPr bwMode="auto">
          <a:xfrm>
            <a:off x="7772400" y="4876800"/>
            <a:ext cx="1143000" cy="1815882"/>
          </a:xfrm>
          <a:prstGeom prst="rect">
            <a:avLst/>
          </a:prstGeom>
          <a:noFill/>
          <a:ln w="9525">
            <a:noFill/>
            <a:miter lim="800000"/>
            <a:headEnd/>
            <a:tailEnd/>
          </a:ln>
        </p:spPr>
        <p:txBody>
          <a:bodyPr>
            <a:spAutoFit/>
          </a:bodyPr>
          <a:lstStyle/>
          <a:p>
            <a:pPr algn="r"/>
            <a:r>
              <a:rPr lang="en-US" sz="1400" b="1" i="1" dirty="0">
                <a:solidFill>
                  <a:srgbClr val="7030A0"/>
                </a:solidFill>
                <a:latin typeface="Arial Narrow" pitchFamily="34" charset="0"/>
              </a:rPr>
              <a:t>Arrange these so the card reads more or less like a poem and then draw your card. </a:t>
            </a:r>
          </a:p>
        </p:txBody>
      </p:sp>
      <p:sp>
        <p:nvSpPr>
          <p:cNvPr id="17" name="Rectangle 16"/>
          <p:cNvSpPr>
            <a:spLocks noChangeArrowheads="1"/>
          </p:cNvSpPr>
          <p:nvPr/>
        </p:nvSpPr>
        <p:spPr bwMode="auto">
          <a:xfrm>
            <a:off x="3124200" y="1951038"/>
            <a:ext cx="3302955" cy="307777"/>
          </a:xfrm>
          <a:prstGeom prst="rect">
            <a:avLst/>
          </a:prstGeom>
          <a:noFill/>
          <a:ln w="9525">
            <a:noFill/>
            <a:miter lim="800000"/>
            <a:headEnd/>
            <a:tailEnd/>
          </a:ln>
        </p:spPr>
        <p:txBody>
          <a:bodyPr wrap="none">
            <a:spAutoFit/>
          </a:bodyPr>
          <a:lstStyle/>
          <a:p>
            <a:r>
              <a:rPr lang="en-US" sz="1400" b="1" i="1" dirty="0">
                <a:solidFill>
                  <a:srgbClr val="7030A0"/>
                </a:solidFill>
                <a:latin typeface="+mn-lt"/>
              </a:rPr>
              <a:t>Pick A Title: The Subject Of Your Mental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22" grpId="0"/>
      <p:bldP spid="22" grpId="1"/>
      <p:bldP spid="17" grpId="0"/>
      <p:bldP spid="17"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62200"/>
            <a:ext cx="48768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b="1" dirty="0">
                <a:solidFill>
                  <a:schemeClr val="accent3">
                    <a:lumMod val="50000"/>
                  </a:schemeClr>
                </a:solidFill>
                <a:latin typeface="Arial Narrow" pitchFamily="34" charset="0"/>
              </a:rPr>
              <a:t>Career Success</a:t>
            </a:r>
            <a:endParaRPr lang="en-US" sz="1600" dirty="0">
              <a:solidFill>
                <a:schemeClr val="accent3">
                  <a:lumMod val="50000"/>
                </a:schemeClr>
              </a:solidFill>
              <a:latin typeface="Arial Narrow" pitchFamily="34" charset="0"/>
            </a:endParaRPr>
          </a:p>
          <a:p>
            <a:pPr algn="ctr" fontAlgn="auto">
              <a:spcBef>
                <a:spcPts val="0"/>
              </a:spcBef>
              <a:spcAft>
                <a:spcPts val="0"/>
              </a:spcAft>
              <a:defRPr/>
            </a:pPr>
            <a:r>
              <a:rPr lang="en-US" sz="1600" i="1" dirty="0">
                <a:solidFill>
                  <a:schemeClr val="tx1"/>
                </a:solidFill>
                <a:latin typeface="Arial Narrow" pitchFamily="34" charset="0"/>
              </a:rPr>
              <a:t>subtitle</a:t>
            </a:r>
          </a:p>
          <a:p>
            <a:pPr algn="ctr" fontAlgn="auto">
              <a:spcBef>
                <a:spcPts val="0"/>
              </a:spcBef>
              <a:spcAft>
                <a:spcPts val="0"/>
              </a:spcAft>
              <a:defRPr/>
            </a:pPr>
            <a:endParaRPr lang="en-US" dirty="0">
              <a:solidFill>
                <a:schemeClr val="accent4">
                  <a:lumMod val="50000"/>
                </a:schemeClr>
              </a:solidFill>
            </a:endParaRPr>
          </a:p>
        </p:txBody>
      </p:sp>
      <p:sp>
        <p:nvSpPr>
          <p:cNvPr id="7" name="Oval 6"/>
          <p:cNvSpPr/>
          <p:nvPr/>
        </p:nvSpPr>
        <p:spPr>
          <a:xfrm>
            <a:off x="4648200" y="4114800"/>
            <a:ext cx="152400" cy="15240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reeform 8"/>
          <p:cNvSpPr/>
          <p:nvPr/>
        </p:nvSpPr>
        <p:spPr>
          <a:xfrm>
            <a:off x="49530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9"/>
          <p:cNvSpPr/>
          <p:nvPr/>
        </p:nvSpPr>
        <p:spPr>
          <a:xfrm flipH="1">
            <a:off x="35814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10"/>
          <p:cNvSpPr/>
          <p:nvPr/>
        </p:nvSpPr>
        <p:spPr>
          <a:xfrm flipV="1">
            <a:off x="49530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Freeform 11"/>
          <p:cNvSpPr/>
          <p:nvPr/>
        </p:nvSpPr>
        <p:spPr>
          <a:xfrm flipH="1" flipV="1">
            <a:off x="35814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326063" y="3048000"/>
            <a:ext cx="1065212"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4" name="Rectangle 13"/>
          <p:cNvSpPr/>
          <p:nvPr/>
        </p:nvSpPr>
        <p:spPr>
          <a:xfrm>
            <a:off x="5181600"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2">
                    <a:lumMod val="50000"/>
                  </a:schemeClr>
                </a:solidFill>
                <a:latin typeface="+mn-lt"/>
                <a:cs typeface="+mn-cs"/>
              </a:rPr>
              <a:t>Key point</a:t>
            </a:r>
          </a:p>
        </p:txBody>
      </p:sp>
      <p:sp>
        <p:nvSpPr>
          <p:cNvPr id="15" name="Rectangle 14"/>
          <p:cNvSpPr/>
          <p:nvPr/>
        </p:nvSpPr>
        <p:spPr>
          <a:xfrm>
            <a:off x="2286000"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6" name="Rectangle 15"/>
          <p:cNvSpPr/>
          <p:nvPr/>
        </p:nvSpPr>
        <p:spPr>
          <a:xfrm>
            <a:off x="2873375" y="3135313"/>
            <a:ext cx="1065213" cy="369887"/>
          </a:xfrm>
          <a:prstGeom prst="rect">
            <a:avLst/>
          </a:prstGeom>
        </p:spPr>
        <p:txBody>
          <a:bodyPr wrap="none">
            <a:spAutoFit/>
          </a:bodyPr>
          <a:lstStyle/>
          <a:p>
            <a:pPr algn="ctr" fontAlgn="auto">
              <a:spcBef>
                <a:spcPts val="0"/>
              </a:spcBef>
              <a:spcAft>
                <a:spcPts val="0"/>
              </a:spcAft>
              <a:defRPr/>
            </a:pPr>
            <a:r>
              <a:rPr lang="en-US" dirty="0">
                <a:solidFill>
                  <a:schemeClr val="accent3">
                    <a:lumMod val="50000"/>
                  </a:schemeClr>
                </a:solidFill>
                <a:latin typeface="+mn-lt"/>
                <a:cs typeface="+mn-cs"/>
              </a:rPr>
              <a:t>Key point</a:t>
            </a:r>
          </a:p>
        </p:txBody>
      </p:sp>
      <p:sp>
        <p:nvSpPr>
          <p:cNvPr id="18" name="Rectangle 17"/>
          <p:cNvSpPr>
            <a:spLocks noChangeArrowheads="1"/>
          </p:cNvSpPr>
          <p:nvPr/>
        </p:nvSpPr>
        <p:spPr bwMode="auto">
          <a:xfrm>
            <a:off x="533400" y="533400"/>
            <a:ext cx="855663" cy="307975"/>
          </a:xfrm>
          <a:prstGeom prst="rect">
            <a:avLst/>
          </a:prstGeom>
          <a:noFill/>
          <a:ln w="9525">
            <a:noFill/>
            <a:miter lim="800000"/>
            <a:headEnd/>
            <a:tailEnd/>
          </a:ln>
        </p:spPr>
        <p:txBody>
          <a:bodyPr wrap="none">
            <a:spAutoFit/>
          </a:bodyPr>
          <a:lstStyle/>
          <a:p>
            <a:r>
              <a:rPr lang="en-US" sz="1400" i="1" dirty="0">
                <a:latin typeface="Arial Narrow" pitchFamily="34" charset="0"/>
              </a:rPr>
              <a:t>Pick a title</a:t>
            </a:r>
          </a:p>
        </p:txBody>
      </p:sp>
      <p:sp>
        <p:nvSpPr>
          <p:cNvPr id="19" name="Rectangle 18"/>
          <p:cNvSpPr>
            <a:spLocks noChangeArrowheads="1"/>
          </p:cNvSpPr>
          <p:nvPr/>
        </p:nvSpPr>
        <p:spPr bwMode="auto">
          <a:xfrm>
            <a:off x="2514600" y="228600"/>
            <a:ext cx="4572000" cy="738664"/>
          </a:xfrm>
          <a:prstGeom prst="rect">
            <a:avLst/>
          </a:prstGeom>
          <a:noFill/>
          <a:ln w="9525">
            <a:noFill/>
            <a:miter lim="800000"/>
            <a:headEnd/>
            <a:tailEnd/>
          </a:ln>
        </p:spPr>
        <p:txBody>
          <a:bodyPr>
            <a:spAutoFit/>
          </a:bodyPr>
          <a:lstStyle/>
          <a:p>
            <a:r>
              <a:rPr lang="en-US" sz="1400" i="1" dirty="0">
                <a:latin typeface="Arial Narrow" pitchFamily="34" charset="0"/>
              </a:rPr>
              <a:t>Then decide what the outcome of the effect of action is. If you're doing a card on “career success“, what do you think career success produces? That is the subtitle. </a:t>
            </a:r>
          </a:p>
        </p:txBody>
      </p:sp>
      <p:sp>
        <p:nvSpPr>
          <p:cNvPr id="21" name="Rectangle 20"/>
          <p:cNvSpPr>
            <a:spLocks noChangeArrowheads="1"/>
          </p:cNvSpPr>
          <p:nvPr/>
        </p:nvSpPr>
        <p:spPr bwMode="auto">
          <a:xfrm>
            <a:off x="0" y="4057650"/>
            <a:ext cx="2057400" cy="2462213"/>
          </a:xfrm>
          <a:prstGeom prst="rect">
            <a:avLst/>
          </a:prstGeom>
          <a:noFill/>
          <a:ln w="9525">
            <a:noFill/>
            <a:miter lim="800000"/>
            <a:headEnd/>
            <a:tailEnd/>
          </a:ln>
        </p:spPr>
        <p:txBody>
          <a:bodyPr>
            <a:spAutoFit/>
          </a:bodyPr>
          <a:lstStyle/>
          <a:p>
            <a:r>
              <a:rPr lang="en-US" sz="1400" i="1" dirty="0">
                <a:latin typeface="Arial Narrow" pitchFamily="34" charset="0"/>
              </a:rPr>
              <a:t>Next, brainstorm all the things you think are required to produce that outcome. Once you are finished brainstorming, go back over the list and whittle it down. Combine similar ideas and eliminate redundant ones. Do this until you have whittled it down to no more than four key points.</a:t>
            </a:r>
          </a:p>
        </p:txBody>
      </p:sp>
      <p:sp>
        <p:nvSpPr>
          <p:cNvPr id="22" name="Rectangle 21"/>
          <p:cNvSpPr>
            <a:spLocks noChangeArrowheads="1"/>
          </p:cNvSpPr>
          <p:nvPr/>
        </p:nvSpPr>
        <p:spPr bwMode="auto">
          <a:xfrm>
            <a:off x="7772400" y="5334000"/>
            <a:ext cx="1143000" cy="1016000"/>
          </a:xfrm>
          <a:prstGeom prst="rect">
            <a:avLst/>
          </a:prstGeom>
          <a:noFill/>
          <a:ln w="9525">
            <a:noFill/>
            <a:miter lim="800000"/>
            <a:headEnd/>
            <a:tailEnd/>
          </a:ln>
        </p:spPr>
        <p:txBody>
          <a:bodyPr>
            <a:spAutoFit/>
          </a:bodyPr>
          <a:lstStyle/>
          <a:p>
            <a:pPr algn="r"/>
            <a:r>
              <a:rPr lang="en-US" sz="1200" i="1" dirty="0">
                <a:latin typeface="Arial Narrow" pitchFamily="34" charset="0"/>
              </a:rPr>
              <a:t>Arrange these so the card reads more or less like a poem and then draw your card.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1" grpId="0"/>
      <p:bldP spid="21" grpId="1"/>
      <p:bldP spid="22" grpId="0"/>
      <p:bldP spid="22"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228600"/>
            <a:ext cx="9067800" cy="6477000"/>
            <a:chOff x="2286000" y="2362200"/>
            <a:chExt cx="4876800" cy="3276600"/>
          </a:xfrm>
        </p:grpSpPr>
        <p:sp>
          <p:nvSpPr>
            <p:cNvPr id="2" name="Rectangle 1"/>
            <p:cNvSpPr/>
            <p:nvPr/>
          </p:nvSpPr>
          <p:spPr>
            <a:xfrm>
              <a:off x="2286000" y="2362200"/>
              <a:ext cx="4876800" cy="327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Influencing Others At Work</a:t>
              </a:r>
            </a:p>
            <a:p>
              <a:pPr algn="ctr" fontAlgn="auto">
                <a:spcBef>
                  <a:spcPts val="0"/>
                </a:spcBef>
                <a:spcAft>
                  <a:spcPts val="0"/>
                </a:spcAft>
                <a:defRPr/>
              </a:pPr>
              <a:r>
                <a:rPr lang="en-US" sz="1600" i="1" dirty="0">
                  <a:solidFill>
                    <a:schemeClr val="tx1"/>
                  </a:solidFill>
                  <a:latin typeface="Arial Narrow" pitchFamily="34" charset="0"/>
                </a:rPr>
                <a:t>subtitle</a:t>
              </a:r>
            </a:p>
            <a:p>
              <a:pPr algn="ctr" fontAlgn="auto">
                <a:spcBef>
                  <a:spcPts val="0"/>
                </a:spcBef>
                <a:spcAft>
                  <a:spcPts val="0"/>
                </a:spcAft>
                <a:defRPr/>
              </a:pPr>
              <a:endParaRPr lang="en-US" dirty="0">
                <a:solidFill>
                  <a:schemeClr val="accent4">
                    <a:lumMod val="50000"/>
                  </a:schemeClr>
                </a:solidFill>
              </a:endParaRPr>
            </a:p>
          </p:txBody>
        </p:sp>
        <p:sp>
          <p:nvSpPr>
            <p:cNvPr id="3" name="Oval 2"/>
            <p:cNvSpPr/>
            <p:nvPr/>
          </p:nvSpPr>
          <p:spPr>
            <a:xfrm>
              <a:off x="4648200" y="4114800"/>
              <a:ext cx="152400" cy="15240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3"/>
            <p:cNvSpPr/>
            <p:nvPr/>
          </p:nvSpPr>
          <p:spPr>
            <a:xfrm>
              <a:off x="49530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 name="Freeform 4"/>
            <p:cNvSpPr/>
            <p:nvPr/>
          </p:nvSpPr>
          <p:spPr>
            <a:xfrm flipH="1">
              <a:off x="3581400" y="43434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6" name="Freeform 5"/>
            <p:cNvSpPr/>
            <p:nvPr/>
          </p:nvSpPr>
          <p:spPr>
            <a:xfrm flipV="1">
              <a:off x="49530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Freeform 6"/>
            <p:cNvSpPr/>
            <p:nvPr/>
          </p:nvSpPr>
          <p:spPr>
            <a:xfrm flipH="1" flipV="1">
              <a:off x="3581400" y="3429000"/>
              <a:ext cx="914400" cy="609600"/>
            </a:xfrm>
            <a:custGeom>
              <a:avLst/>
              <a:gdLst>
                <a:gd name="connsiteX0" fmla="*/ 0 w 1700784"/>
                <a:gd name="connsiteY0" fmla="*/ 0 h 1069848"/>
                <a:gd name="connsiteX1" fmla="*/ 1298448 w 1700784"/>
                <a:gd name="connsiteY1" fmla="*/ 630936 h 1069848"/>
                <a:gd name="connsiteX2" fmla="*/ 1691640 w 1700784"/>
                <a:gd name="connsiteY2" fmla="*/ 1060704 h 1069848"/>
                <a:gd name="connsiteX3" fmla="*/ 1691640 w 1700784"/>
                <a:gd name="connsiteY3" fmla="*/ 1060704 h 1069848"/>
                <a:gd name="connsiteX4" fmla="*/ 1700784 w 1700784"/>
                <a:gd name="connsiteY4" fmla="*/ 1069848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784" h="1069848">
                  <a:moveTo>
                    <a:pt x="0" y="0"/>
                  </a:moveTo>
                  <a:cubicBezTo>
                    <a:pt x="508254" y="227076"/>
                    <a:pt x="1016508" y="454152"/>
                    <a:pt x="1298448" y="630936"/>
                  </a:cubicBezTo>
                  <a:cubicBezTo>
                    <a:pt x="1580388" y="807720"/>
                    <a:pt x="1691640" y="1060704"/>
                    <a:pt x="1691640" y="1060704"/>
                  </a:cubicBezTo>
                  <a:lnTo>
                    <a:pt x="1691640" y="1060704"/>
                  </a:lnTo>
                  <a:lnTo>
                    <a:pt x="1700784" y="1069848"/>
                  </a:ln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Rectangle 7"/>
            <p:cNvSpPr/>
            <p:nvPr/>
          </p:nvSpPr>
          <p:spPr>
            <a:xfrm>
              <a:off x="5326063" y="3048000"/>
              <a:ext cx="1065212"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9" name="Rectangle 8"/>
            <p:cNvSpPr/>
            <p:nvPr/>
          </p:nvSpPr>
          <p:spPr>
            <a:xfrm>
              <a:off x="5181600"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2">
                      <a:lumMod val="50000"/>
                    </a:schemeClr>
                  </a:solidFill>
                  <a:latin typeface="+mn-lt"/>
                  <a:cs typeface="+mn-cs"/>
                </a:rPr>
                <a:t>Key point</a:t>
              </a:r>
            </a:p>
          </p:txBody>
        </p:sp>
        <p:sp>
          <p:nvSpPr>
            <p:cNvPr id="10" name="Rectangle 9"/>
            <p:cNvSpPr/>
            <p:nvPr/>
          </p:nvSpPr>
          <p:spPr>
            <a:xfrm>
              <a:off x="2286000" y="4953000"/>
              <a:ext cx="1065213" cy="369888"/>
            </a:xfrm>
            <a:prstGeom prst="rect">
              <a:avLst/>
            </a:prstGeom>
          </p:spPr>
          <p:txBody>
            <a:bodyPr wrap="none">
              <a:spAutoFit/>
            </a:bodyPr>
            <a:lstStyle/>
            <a:p>
              <a:pPr algn="ctr" fontAlgn="auto">
                <a:spcBef>
                  <a:spcPts val="0"/>
                </a:spcBef>
                <a:spcAft>
                  <a:spcPts val="0"/>
                </a:spcAft>
                <a:defRPr/>
              </a:pPr>
              <a:r>
                <a:rPr lang="en-US" dirty="0">
                  <a:solidFill>
                    <a:schemeClr val="accent4">
                      <a:lumMod val="50000"/>
                    </a:schemeClr>
                  </a:solidFill>
                  <a:latin typeface="+mn-lt"/>
                  <a:cs typeface="+mn-cs"/>
                </a:rPr>
                <a:t>Key point</a:t>
              </a:r>
            </a:p>
          </p:txBody>
        </p:sp>
        <p:sp>
          <p:nvSpPr>
            <p:cNvPr id="11" name="Rectangle 10"/>
            <p:cNvSpPr/>
            <p:nvPr/>
          </p:nvSpPr>
          <p:spPr>
            <a:xfrm>
              <a:off x="2873375" y="3135313"/>
              <a:ext cx="1065213" cy="369887"/>
            </a:xfrm>
            <a:prstGeom prst="rect">
              <a:avLst/>
            </a:prstGeom>
          </p:spPr>
          <p:txBody>
            <a:bodyPr wrap="none">
              <a:spAutoFit/>
            </a:bodyPr>
            <a:lstStyle/>
            <a:p>
              <a:pPr algn="ctr" fontAlgn="auto">
                <a:spcBef>
                  <a:spcPts val="0"/>
                </a:spcBef>
                <a:spcAft>
                  <a:spcPts val="0"/>
                </a:spcAft>
                <a:defRPr/>
              </a:pPr>
              <a:r>
                <a:rPr lang="en-US" dirty="0">
                  <a:solidFill>
                    <a:schemeClr val="accent3">
                      <a:lumMod val="50000"/>
                    </a:schemeClr>
                  </a:solidFill>
                  <a:latin typeface="+mn-lt"/>
                  <a:cs typeface="+mn-cs"/>
                </a:rPr>
                <a:t>Key point</a:t>
              </a:r>
            </a:p>
          </p:txBody>
        </p:sp>
      </p:grpSp>
    </p:spTree>
    <p:extLst>
      <p:ext uri="{BB962C8B-B14F-4D97-AF65-F5344CB8AC3E}">
        <p14:creationId xmlns:p14="http://schemas.microsoft.com/office/powerpoint/2010/main" val="4262038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might you use cardwork to expose and compare mental maps?</a:t>
            </a:r>
          </a:p>
        </p:txBody>
      </p:sp>
      <p:pic>
        <p:nvPicPr>
          <p:cNvPr id="8" name="Content Placeholder 7" descr="asking-question-businessman-paper-face.jpg"/>
          <p:cNvPicPr>
            <a:picLocks noGrp="1" noChangeAspect="1"/>
          </p:cNvPicPr>
          <p:nvPr>
            <p:ph idx="1"/>
          </p:nvPr>
        </p:nvPicPr>
        <p:blipFill>
          <a:blip r:embed="rId2" cstate="print"/>
          <a:stretch>
            <a:fillRect/>
          </a:stretch>
        </p:blipFill>
        <p:spPr>
          <a:xfrm>
            <a:off x="2466607" y="1600200"/>
            <a:ext cx="4210785" cy="45259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Take Away </a:t>
            </a:r>
            <a:br>
              <a:rPr lang="en-US" dirty="0"/>
            </a:br>
            <a:r>
              <a:rPr lang="en-US" dirty="0"/>
              <a:t>From Today?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92758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633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r>
              <a:rPr lang="en-US" dirty="0"/>
              <a:t>More slides related to action research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Action Research</a:t>
            </a:r>
          </a:p>
        </p:txBody>
      </p:sp>
      <p:pic>
        <p:nvPicPr>
          <p:cNvPr id="20483" name="Content Placeholder 4" descr="evolving-theory-practice.gif"/>
          <p:cNvPicPr>
            <a:picLocks noGrp="1" noChangeAspect="1"/>
          </p:cNvPicPr>
          <p:nvPr>
            <p:ph sz="half" idx="1"/>
          </p:nvPr>
        </p:nvPicPr>
        <p:blipFill>
          <a:blip r:embed="rId2" cstate="print"/>
          <a:srcRect/>
          <a:stretch>
            <a:fillRect/>
          </a:stretch>
        </p:blipFill>
        <p:spPr>
          <a:xfrm>
            <a:off x="0" y="1676400"/>
            <a:ext cx="4038600" cy="2081213"/>
          </a:xfrm>
        </p:spPr>
      </p:pic>
      <p:sp>
        <p:nvSpPr>
          <p:cNvPr id="20484" name="Content Placeholder 3"/>
          <p:cNvSpPr>
            <a:spLocks noGrp="1"/>
          </p:cNvSpPr>
          <p:nvPr>
            <p:ph sz="half" idx="2"/>
          </p:nvPr>
        </p:nvSpPr>
        <p:spPr/>
        <p:txBody>
          <a:bodyPr/>
          <a:lstStyle/>
          <a:p>
            <a:pPr eaLnBrk="1" hangingPunct="1"/>
            <a:r>
              <a:rPr lang="en-US" sz="1000" dirty="0"/>
              <a:t>Action research (AR) comprises a family of research methodologies which aim to pursue action and research outcomes at the same time. … The focus is action to improve a situation and the research is the conscious effort, as part of the process, to formulate public knowledge that adds to theories of action that promote or inhibit learning in behavioural systems. One of the key characteristics of this approach is collaboration, which enables mutual understanding and consensus, democratic decision making and common action (Oja &amp; Smulyan 1989 p.12).</a:t>
            </a:r>
          </a:p>
          <a:p>
            <a:pPr eaLnBrk="1" hangingPunct="1"/>
            <a:r>
              <a:rPr lang="en-US" sz="1000" dirty="0"/>
              <a:t>In this sense the action researcher is a practitioner, an interventionist seeking to help improve client systems. </a:t>
            </a:r>
          </a:p>
          <a:p>
            <a:pPr eaLnBrk="1" hangingPunct="1"/>
            <a:endParaRPr lang="en-US" sz="1000" dirty="0"/>
          </a:p>
          <a:p>
            <a:pPr eaLnBrk="1" hangingPunct="1"/>
            <a:r>
              <a:rPr lang="en-US" sz="1000" dirty="0"/>
              <a:t>As Oja and Smulyan (1989) point out, the underlying assumption of this approach -- which can be traced back to Lewin's writing in 1948 -- is that effective social change depends on the commitment and understanding of those involved in the change process (p.14). In other words, if people work together on a common problem "clarifying and negotiating ideas and concerns, they will be more likely to change their minds if research indicates such change is necessary. Also, it is suggested that collaboration can provide people with the time and support necessary to make fundamental changes in their practice which endure beyond the research process (Oja &amp; Smulyan 1989 p.14-15).</a:t>
            </a:r>
          </a:p>
          <a:p>
            <a:pPr eaLnBrk="1" hangingPunct="1"/>
            <a:endParaRPr lang="en-US" sz="1000" dirty="0"/>
          </a:p>
        </p:txBody>
      </p:sp>
      <p:pic>
        <p:nvPicPr>
          <p:cNvPr id="8" name="Picture 7" descr="action-research.jpg"/>
          <p:cNvPicPr>
            <a:picLocks noChangeAspect="1"/>
          </p:cNvPicPr>
          <p:nvPr/>
        </p:nvPicPr>
        <p:blipFill>
          <a:blip r:embed="rId3" cstate="print"/>
          <a:srcRect/>
          <a:stretch>
            <a:fillRect/>
          </a:stretch>
        </p:blipFill>
        <p:spPr bwMode="auto">
          <a:xfrm>
            <a:off x="4038600" y="3048000"/>
            <a:ext cx="5067300"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A Pam Map?</a:t>
            </a:r>
          </a:p>
        </p:txBody>
      </p:sp>
      <p:sp>
        <p:nvSpPr>
          <p:cNvPr id="10243" name="Content Placeholder 2"/>
          <p:cNvSpPr>
            <a:spLocks noGrp="1"/>
          </p:cNvSpPr>
          <p:nvPr>
            <p:ph sz="half" idx="1"/>
          </p:nvPr>
        </p:nvSpPr>
        <p:spPr/>
        <p:txBody>
          <a:bodyPr/>
          <a:lstStyle/>
          <a:p>
            <a:pPr eaLnBrk="1" hangingPunct="1"/>
            <a:r>
              <a:rPr lang="en-US" dirty="0"/>
              <a:t>I use the WIRES method: </a:t>
            </a:r>
          </a:p>
          <a:p>
            <a:pPr eaLnBrk="1" hangingPunct="1"/>
            <a:r>
              <a:rPr lang="en-US" dirty="0"/>
              <a:t> </a:t>
            </a:r>
            <a:r>
              <a:rPr lang="en-US" b="1" dirty="0"/>
              <a:t>W</a:t>
            </a:r>
            <a:r>
              <a:rPr lang="en-US" dirty="0"/>
              <a:t>ork through the </a:t>
            </a:r>
            <a:r>
              <a:rPr lang="en-US" b="1" dirty="0"/>
              <a:t>I</a:t>
            </a:r>
            <a:r>
              <a:rPr lang="en-US" dirty="0"/>
              <a:t>mplications to determine how a </a:t>
            </a:r>
            <a:r>
              <a:rPr lang="en-US" b="1" dirty="0"/>
              <a:t>R</a:t>
            </a:r>
            <a:r>
              <a:rPr lang="en-US" dirty="0"/>
              <a:t>esultant strategy can be </a:t>
            </a:r>
            <a:r>
              <a:rPr lang="en-US" b="1" dirty="0"/>
              <a:t>E</a:t>
            </a:r>
            <a:r>
              <a:rPr lang="en-US" dirty="0"/>
              <a:t>xecuted for a </a:t>
            </a:r>
            <a:r>
              <a:rPr lang="en-US" b="1" dirty="0"/>
              <a:t>S</a:t>
            </a:r>
            <a:r>
              <a:rPr lang="en-US" dirty="0"/>
              <a:t>uccessful solution.</a:t>
            </a:r>
          </a:p>
          <a:p>
            <a:pPr lvl="1" eaLnBrk="1" hangingPunct="1"/>
            <a:r>
              <a:rPr lang="en-US" dirty="0"/>
              <a:t>© PBD Inc</a:t>
            </a:r>
          </a:p>
        </p:txBody>
      </p:sp>
      <p:pic>
        <p:nvPicPr>
          <p:cNvPr id="10244" name="Content Placeholder 4" descr="wires.jpg"/>
          <p:cNvPicPr>
            <a:picLocks noGrp="1" noChangeAspect="1"/>
          </p:cNvPicPr>
          <p:nvPr>
            <p:ph sz="half" idx="2"/>
          </p:nvPr>
        </p:nvPicPr>
        <p:blipFill>
          <a:blip r:embed="rId2" cstate="print"/>
          <a:srcRect/>
          <a:stretch>
            <a:fillRect/>
          </a:stretch>
        </p:blipFill>
        <p:spPr>
          <a:xfrm>
            <a:off x="4648200" y="2347913"/>
            <a:ext cx="4038600" cy="3028950"/>
          </a:xfrm>
        </p:spPr>
      </p:pic>
      <p:pic>
        <p:nvPicPr>
          <p:cNvPr id="6" name="Picture 5" descr="Wire-globe.jpg"/>
          <p:cNvPicPr>
            <a:picLocks noChangeAspect="1"/>
          </p:cNvPicPr>
          <p:nvPr/>
        </p:nvPicPr>
        <p:blipFill>
          <a:blip r:embed="rId3" cstate="print"/>
          <a:stretch>
            <a:fillRect/>
          </a:stretch>
        </p:blipFill>
        <p:spPr>
          <a:xfrm>
            <a:off x="4495800" y="1469136"/>
            <a:ext cx="4360216" cy="43220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2850072764"/>
              </p:ext>
            </p:extLst>
          </p:nvPr>
        </p:nvGraphicFramePr>
        <p:xfrm>
          <a:off x="-1" y="-1"/>
          <a:ext cx="9067801" cy="6858000"/>
        </p:xfrm>
        <a:graphic>
          <a:graphicData uri="http://schemas.openxmlformats.org/drawingml/2006/table">
            <a:tbl>
              <a:tblPr firstRow="1" firstCol="1" bandRow="1"/>
              <a:tblGrid>
                <a:gridCol w="3307854">
                  <a:extLst>
                    <a:ext uri="{9D8B030D-6E8A-4147-A177-3AD203B41FA5}">
                      <a16:colId xmlns:a16="http://schemas.microsoft.com/office/drawing/2014/main" val="20000"/>
                    </a:ext>
                  </a:extLst>
                </a:gridCol>
                <a:gridCol w="1234275">
                  <a:extLst>
                    <a:ext uri="{9D8B030D-6E8A-4147-A177-3AD203B41FA5}">
                      <a16:colId xmlns:a16="http://schemas.microsoft.com/office/drawing/2014/main" val="20001"/>
                    </a:ext>
                  </a:extLst>
                </a:gridCol>
                <a:gridCol w="4525672">
                  <a:extLst>
                    <a:ext uri="{9D8B030D-6E8A-4147-A177-3AD203B41FA5}">
                      <a16:colId xmlns:a16="http://schemas.microsoft.com/office/drawing/2014/main" val="20002"/>
                    </a:ext>
                  </a:extLst>
                </a:gridCol>
              </a:tblGrid>
              <a:tr h="285750">
                <a:tc>
                  <a:txBody>
                    <a:bodyPr/>
                    <a:lstStyle/>
                    <a:p>
                      <a:pPr marL="0" marR="0" algn="ctr">
                        <a:spcBef>
                          <a:spcPts val="0"/>
                        </a:spcBef>
                        <a:spcAft>
                          <a:spcPts val="0"/>
                        </a:spcAft>
                      </a:pP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Session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Date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ahoma" panose="020B0604030504040204" pitchFamily="34" charset="0"/>
                          <a:ea typeface="Times New Roman" panose="02020603050405020304" pitchFamily="18" charset="0"/>
                          <a:cs typeface="Times New Roman" panose="02020603050405020304" pitchFamily="18" charset="0"/>
                        </a:rPr>
                        <a:t>Competencies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Atom of Work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2/24/15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Gap Analysis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3/18/15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1500">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Difficult Conversations </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4/7/15</a:t>
                      </a:r>
                      <a:endParaRPr lang="en-US" sz="110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3000">
                <a:tc>
                  <a:txBody>
                    <a:bodyPr/>
                    <a:lstStyle/>
                    <a:p>
                      <a:pPr marL="0" marR="0">
                        <a:spcBef>
                          <a:spcPts val="0"/>
                        </a:spcBef>
                        <a:spcAft>
                          <a:spcPts val="0"/>
                        </a:spcAft>
                      </a:pPr>
                      <a:r>
                        <a:rPr lang="en-US" sz="1200" b="1">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Mental Maps </a:t>
                      </a:r>
                      <a:endParaRPr lang="en-US" sz="11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5/28/15</a:t>
                      </a:r>
                      <a:endParaRPr lang="en-US" sz="1100" b="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Results orientation </a:t>
                      </a:r>
                      <a:endPar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 Learning Agility </a:t>
                      </a:r>
                      <a:endParaRPr lang="en-US"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150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Advocacy versus Inquiry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6/23/15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Learning Agility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72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Problem Solving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7/29/15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Learning Agility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150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Team Effectiveness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8/25/15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7150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Seven Influence Strategies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9/29/15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FeedFoward and Johari Window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10/27/15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Events of Instruction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11/30/14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Learning Agility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(Bonus) Six steps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12/10/14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5750">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Extra day hold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66253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a:t>Many names for the representations we build and hold and apply</a:t>
            </a:r>
          </a:p>
        </p:txBody>
      </p:sp>
      <p:sp>
        <p:nvSpPr>
          <p:cNvPr id="3" name="Content Placeholder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Maps are the outcome of learning from experience</a:t>
            </a:r>
          </a:p>
          <a:p>
            <a:pPr lvl="1" eaLnBrk="1" fontAlgn="auto" hangingPunct="1">
              <a:spcAft>
                <a:spcPts val="0"/>
              </a:spcAft>
              <a:buFont typeface="Arial" pitchFamily="34" charset="0"/>
              <a:buChar char="–"/>
              <a:defRPr/>
            </a:pPr>
            <a:r>
              <a:rPr lang="en-US" dirty="0"/>
              <a:t>Gervase Bushe</a:t>
            </a:r>
          </a:p>
          <a:p>
            <a:pPr eaLnBrk="1" fontAlgn="auto" hangingPunct="1">
              <a:spcAft>
                <a:spcPts val="0"/>
              </a:spcAft>
              <a:buFont typeface="Arial" pitchFamily="34" charset="0"/>
              <a:buChar char="•"/>
              <a:defRPr/>
            </a:pPr>
            <a:r>
              <a:rPr lang="en-US" dirty="0"/>
              <a:t>The theory of action is a hypothesis – the broad approach to resolving the problem. The theory of action is not a course of action, but instead a simple and suggestive insight about how to solve the problem</a:t>
            </a:r>
          </a:p>
          <a:p>
            <a:pPr lvl="1" eaLnBrk="1" fontAlgn="auto" hangingPunct="1">
              <a:spcAft>
                <a:spcPts val="0"/>
              </a:spcAft>
              <a:buFont typeface="Arial" pitchFamily="34" charset="0"/>
              <a:buChar char="•"/>
              <a:defRPr/>
            </a:pPr>
            <a:r>
              <a:rPr lang="en-US" dirty="0"/>
              <a:t>Argyris &amp; Schon</a:t>
            </a:r>
          </a:p>
        </p:txBody>
      </p:sp>
      <p:pic>
        <p:nvPicPr>
          <p:cNvPr id="6" name="Content Placeholder 5" descr="mental-models1.jpg"/>
          <p:cNvPicPr>
            <a:picLocks noGrp="1" noChangeAspect="1"/>
          </p:cNvPicPr>
          <p:nvPr>
            <p:ph sz="half" idx="2"/>
          </p:nvPr>
        </p:nvPicPr>
        <p:blipFill>
          <a:blip r:embed="rId2" cstate="print"/>
          <a:srcRect/>
          <a:stretch>
            <a:fillRect/>
          </a:stretch>
        </p:blipFill>
        <p:spPr>
          <a:xfrm>
            <a:off x="3521075" y="2209800"/>
            <a:ext cx="5557838" cy="3810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10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TOAs and MMs Cut Both Ways</a:t>
            </a:r>
          </a:p>
        </p:txBody>
      </p:sp>
      <p:pic>
        <p:nvPicPr>
          <p:cNvPr id="4" name="Content Placeholder 3" descr="orgl-learning.png"/>
          <p:cNvPicPr>
            <a:picLocks noGrp="1" noChangeAspect="1"/>
          </p:cNvPicPr>
          <p:nvPr>
            <p:ph idx="1"/>
          </p:nvPr>
        </p:nvPicPr>
        <p:blipFill>
          <a:blip r:embed="rId2" cstate="print"/>
          <a:srcRect/>
          <a:stretch>
            <a:fillRect/>
          </a:stretch>
        </p:blipFill>
        <p:spPr>
          <a:xfrm>
            <a:off x="1217613" y="1830388"/>
            <a:ext cx="6307137" cy="4341812"/>
          </a:xfrm>
        </p:spPr>
      </p:pic>
      <p:sp>
        <p:nvSpPr>
          <p:cNvPr id="5" name="Rectangle 4"/>
          <p:cNvSpPr/>
          <p:nvPr/>
        </p:nvSpPr>
        <p:spPr>
          <a:xfrm>
            <a:off x="4267200" y="6477000"/>
            <a:ext cx="4572000" cy="254000"/>
          </a:xfrm>
          <a:prstGeom prst="rect">
            <a:avLst/>
          </a:prstGeom>
        </p:spPr>
        <p:txBody>
          <a:bodyPr>
            <a:spAutoFit/>
          </a:bodyPr>
          <a:lstStyle/>
          <a:p>
            <a:pPr fontAlgn="auto">
              <a:spcBef>
                <a:spcPts val="0"/>
              </a:spcBef>
              <a:spcAft>
                <a:spcPts val="0"/>
              </a:spcAft>
              <a:defRPr/>
            </a:pPr>
            <a:r>
              <a:rPr lang="en-US" sz="1050" dirty="0">
                <a:latin typeface="+mn-lt"/>
                <a:cs typeface="+mn-cs"/>
              </a:rPr>
              <a:t>http://www.emeraldinsight.com/journals.htm?articleid=1853414&amp;show=html</a:t>
            </a:r>
          </a:p>
        </p:txBody>
      </p:sp>
      <p:sp>
        <p:nvSpPr>
          <p:cNvPr id="6" name="Oval 5"/>
          <p:cNvSpPr/>
          <p:nvPr/>
        </p:nvSpPr>
        <p:spPr>
          <a:xfrm>
            <a:off x="3657600" y="1905000"/>
            <a:ext cx="2057400" cy="1066800"/>
          </a:xfrm>
          <a:prstGeom prst="ellipse">
            <a:avLst/>
          </a:prstGeom>
          <a:no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We may have multiple theories working</a:t>
            </a:r>
          </a:p>
        </p:txBody>
      </p:sp>
      <p:pic>
        <p:nvPicPr>
          <p:cNvPr id="13315" name="Content Placeholder 3" descr="espouse-vs-inuse.jpg"/>
          <p:cNvPicPr>
            <a:picLocks noGrp="1" noChangeAspect="1"/>
          </p:cNvPicPr>
          <p:nvPr>
            <p:ph idx="1"/>
          </p:nvPr>
        </p:nvPicPr>
        <p:blipFill>
          <a:blip r:embed="rId3" cstate="print"/>
          <a:srcRect/>
          <a:stretch>
            <a:fillRect/>
          </a:stretch>
        </p:blipFill>
        <p:spPr>
          <a:xfrm>
            <a:off x="6172200" y="1752600"/>
            <a:ext cx="2362200" cy="1747838"/>
          </a:xfrm>
        </p:spPr>
      </p:pic>
      <p:pic>
        <p:nvPicPr>
          <p:cNvPr id="5" name="Picture 4" descr="doubleloop.gif"/>
          <p:cNvPicPr>
            <a:picLocks noChangeAspect="1"/>
          </p:cNvPicPr>
          <p:nvPr/>
        </p:nvPicPr>
        <p:blipFill>
          <a:blip r:embed="rId4" cstate="print"/>
          <a:srcRect/>
          <a:stretch>
            <a:fillRect/>
          </a:stretch>
        </p:blipFill>
        <p:spPr bwMode="auto">
          <a:xfrm>
            <a:off x="1524000" y="4953000"/>
            <a:ext cx="4972050" cy="1428750"/>
          </a:xfrm>
          <a:prstGeom prst="rect">
            <a:avLst/>
          </a:prstGeom>
          <a:noFill/>
          <a:ln w="9525">
            <a:noFill/>
            <a:miter lim="800000"/>
            <a:headEnd/>
            <a:tailEnd/>
          </a:ln>
        </p:spPr>
      </p:pic>
      <p:sp>
        <p:nvSpPr>
          <p:cNvPr id="6" name="Rectangle 5"/>
          <p:cNvSpPr>
            <a:spLocks noChangeArrowheads="1"/>
          </p:cNvSpPr>
          <p:nvPr/>
        </p:nvSpPr>
        <p:spPr bwMode="auto">
          <a:xfrm>
            <a:off x="1676400" y="4064000"/>
            <a:ext cx="4572000" cy="584200"/>
          </a:xfrm>
          <a:prstGeom prst="rect">
            <a:avLst/>
          </a:prstGeom>
          <a:noFill/>
          <a:ln w="9525">
            <a:noFill/>
            <a:miter lim="800000"/>
            <a:headEnd/>
            <a:tailEnd/>
          </a:ln>
        </p:spPr>
        <p:txBody>
          <a:bodyPr>
            <a:spAutoFit/>
          </a:bodyPr>
          <a:lstStyle/>
          <a:p>
            <a:r>
              <a:rPr lang="en-US" sz="1600" b="1" dirty="0">
                <a:latin typeface="Calibri" pitchFamily="34" charset="0"/>
              </a:rPr>
              <a:t>A model of the processes involved in Theory-in-Use</a:t>
            </a:r>
            <a:br>
              <a:rPr lang="en-US" sz="1600" b="1" dirty="0">
                <a:latin typeface="Calibri" pitchFamily="34" charset="0"/>
              </a:rPr>
            </a:br>
            <a:endParaRPr lang="en-US" sz="1600" dirty="0">
              <a:latin typeface="Calibri" pitchFamily="34" charset="0"/>
            </a:endParaRPr>
          </a:p>
        </p:txBody>
      </p:sp>
      <p:pic>
        <p:nvPicPr>
          <p:cNvPr id="1027" name="Picture 3" descr="C:\Users\tjelliott\AppData\Local\Microsoft\Windows\Temporary Internet Files\Content.IE5\1FG58L1Y\MP900398869[1].jpg"/>
          <p:cNvPicPr>
            <a:picLocks noChangeAspect="1" noChangeArrowheads="1"/>
          </p:cNvPicPr>
          <p:nvPr/>
        </p:nvPicPr>
        <p:blipFill>
          <a:blip r:embed="rId5" cstate="print"/>
          <a:srcRect/>
          <a:stretch>
            <a:fillRect/>
          </a:stretch>
        </p:blipFill>
        <p:spPr bwMode="auto">
          <a:xfrm>
            <a:off x="228600" y="1066800"/>
            <a:ext cx="2667000" cy="1905000"/>
          </a:xfrm>
          <a:prstGeom prst="rect">
            <a:avLst/>
          </a:prstGeom>
          <a:noFill/>
          <a:ln w="9525">
            <a:noFill/>
            <a:miter lim="800000"/>
            <a:headEnd/>
            <a:tailEnd/>
          </a:ln>
        </p:spPr>
      </p:pic>
      <p:pic>
        <p:nvPicPr>
          <p:cNvPr id="1028" name="Picture 4" descr="C:\Users\tjelliott\AppData\Local\Microsoft\Windows\Temporary Internet Files\Content.IE5\05J679F2\MC900383606[1].wmf"/>
          <p:cNvPicPr>
            <a:picLocks noChangeAspect="1" noChangeArrowheads="1"/>
          </p:cNvPicPr>
          <p:nvPr/>
        </p:nvPicPr>
        <p:blipFill>
          <a:blip r:embed="rId6" cstate="print"/>
          <a:srcRect/>
          <a:stretch>
            <a:fillRect/>
          </a:stretch>
        </p:blipFill>
        <p:spPr bwMode="auto">
          <a:xfrm>
            <a:off x="3276600" y="2819400"/>
            <a:ext cx="857250" cy="766763"/>
          </a:xfrm>
          <a:prstGeom prst="rect">
            <a:avLst/>
          </a:prstGeom>
          <a:noFill/>
          <a:ln w="9525">
            <a:noFill/>
            <a:miter lim="800000"/>
            <a:headEnd/>
            <a:tailEnd/>
          </a:ln>
        </p:spPr>
      </p:pic>
      <p:grpSp>
        <p:nvGrpSpPr>
          <p:cNvPr id="3" name="Group 8"/>
          <p:cNvGrpSpPr>
            <a:grpSpLocks noChangeAspect="1"/>
          </p:cNvGrpSpPr>
          <p:nvPr/>
        </p:nvGrpSpPr>
        <p:grpSpPr bwMode="auto">
          <a:xfrm flipH="1">
            <a:off x="5410200" y="1676400"/>
            <a:ext cx="434975" cy="955675"/>
            <a:chOff x="3312" y="1104"/>
            <a:chExt cx="274" cy="602"/>
          </a:xfrm>
        </p:grpSpPr>
        <p:sp>
          <p:nvSpPr>
            <p:cNvPr id="13396" name="AutoShape 7"/>
            <p:cNvSpPr>
              <a:spLocks noChangeAspect="1" noChangeArrowheads="1" noTextEdit="1"/>
            </p:cNvSpPr>
            <p:nvPr/>
          </p:nvSpPr>
          <p:spPr bwMode="auto">
            <a:xfrm>
              <a:off x="3312" y="1104"/>
              <a:ext cx="274" cy="602"/>
            </a:xfrm>
            <a:prstGeom prst="rect">
              <a:avLst/>
            </a:prstGeom>
            <a:noFill/>
            <a:ln w="9525">
              <a:noFill/>
              <a:miter lim="800000"/>
              <a:headEnd/>
              <a:tailEnd/>
            </a:ln>
          </p:spPr>
          <p:txBody>
            <a:bodyPr/>
            <a:lstStyle/>
            <a:p>
              <a:endParaRPr lang="en-US" dirty="0"/>
            </a:p>
          </p:txBody>
        </p:sp>
        <p:sp>
          <p:nvSpPr>
            <p:cNvPr id="13397" name="Freeform 12"/>
            <p:cNvSpPr>
              <a:spLocks/>
            </p:cNvSpPr>
            <p:nvPr/>
          </p:nvSpPr>
          <p:spPr bwMode="auto">
            <a:xfrm>
              <a:off x="3316" y="1314"/>
              <a:ext cx="265" cy="391"/>
            </a:xfrm>
            <a:custGeom>
              <a:avLst/>
              <a:gdLst>
                <a:gd name="T0" fmla="*/ 256 w 531"/>
                <a:gd name="T1" fmla="*/ 325 h 783"/>
                <a:gd name="T2" fmla="*/ 265 w 531"/>
                <a:gd name="T3" fmla="*/ 286 h 783"/>
                <a:gd name="T4" fmla="*/ 239 w 531"/>
                <a:gd name="T5" fmla="*/ 240 h 783"/>
                <a:gd name="T6" fmla="*/ 200 w 531"/>
                <a:gd name="T7" fmla="*/ 219 h 783"/>
                <a:gd name="T8" fmla="*/ 196 w 531"/>
                <a:gd name="T9" fmla="*/ 217 h 783"/>
                <a:gd name="T10" fmla="*/ 213 w 531"/>
                <a:gd name="T11" fmla="*/ 124 h 783"/>
                <a:gd name="T12" fmla="*/ 237 w 531"/>
                <a:gd name="T13" fmla="*/ 109 h 783"/>
                <a:gd name="T14" fmla="*/ 242 w 531"/>
                <a:gd name="T15" fmla="*/ 88 h 783"/>
                <a:gd name="T16" fmla="*/ 232 w 531"/>
                <a:gd name="T17" fmla="*/ 70 h 783"/>
                <a:gd name="T18" fmla="*/ 212 w 531"/>
                <a:gd name="T19" fmla="*/ 57 h 783"/>
                <a:gd name="T20" fmla="*/ 202 w 531"/>
                <a:gd name="T21" fmla="*/ 52 h 783"/>
                <a:gd name="T22" fmla="*/ 201 w 531"/>
                <a:gd name="T23" fmla="*/ 44 h 783"/>
                <a:gd name="T24" fmla="*/ 191 w 531"/>
                <a:gd name="T25" fmla="*/ 35 h 783"/>
                <a:gd name="T26" fmla="*/ 177 w 531"/>
                <a:gd name="T27" fmla="*/ 35 h 783"/>
                <a:gd name="T28" fmla="*/ 167 w 531"/>
                <a:gd name="T29" fmla="*/ 44 h 783"/>
                <a:gd name="T30" fmla="*/ 167 w 531"/>
                <a:gd name="T31" fmla="*/ 58 h 783"/>
                <a:gd name="T32" fmla="*/ 177 w 531"/>
                <a:gd name="T33" fmla="*/ 68 h 783"/>
                <a:gd name="T34" fmla="*/ 191 w 531"/>
                <a:gd name="T35" fmla="*/ 67 h 783"/>
                <a:gd name="T36" fmla="*/ 206 w 531"/>
                <a:gd name="T37" fmla="*/ 67 h 783"/>
                <a:gd name="T38" fmla="*/ 223 w 531"/>
                <a:gd name="T39" fmla="*/ 79 h 783"/>
                <a:gd name="T40" fmla="*/ 231 w 531"/>
                <a:gd name="T41" fmla="*/ 90 h 783"/>
                <a:gd name="T42" fmla="*/ 228 w 531"/>
                <a:gd name="T43" fmla="*/ 101 h 783"/>
                <a:gd name="T44" fmla="*/ 209 w 531"/>
                <a:gd name="T45" fmla="*/ 113 h 783"/>
                <a:gd name="T46" fmla="*/ 180 w 531"/>
                <a:gd name="T47" fmla="*/ 94 h 783"/>
                <a:gd name="T48" fmla="*/ 150 w 531"/>
                <a:gd name="T49" fmla="*/ 69 h 783"/>
                <a:gd name="T50" fmla="*/ 115 w 531"/>
                <a:gd name="T51" fmla="*/ 71 h 783"/>
                <a:gd name="T52" fmla="*/ 92 w 531"/>
                <a:gd name="T53" fmla="*/ 90 h 783"/>
                <a:gd name="T54" fmla="*/ 71 w 531"/>
                <a:gd name="T55" fmla="*/ 106 h 783"/>
                <a:gd name="T56" fmla="*/ 27 w 531"/>
                <a:gd name="T57" fmla="*/ 100 h 783"/>
                <a:gd name="T58" fmla="*/ 12 w 531"/>
                <a:gd name="T59" fmla="*/ 73 h 783"/>
                <a:gd name="T60" fmla="*/ 22 w 531"/>
                <a:gd name="T61" fmla="*/ 49 h 783"/>
                <a:gd name="T62" fmla="*/ 41 w 531"/>
                <a:gd name="T63" fmla="*/ 35 h 783"/>
                <a:gd name="T64" fmla="*/ 57 w 531"/>
                <a:gd name="T65" fmla="*/ 26 h 783"/>
                <a:gd name="T66" fmla="*/ 57 w 531"/>
                <a:gd name="T67" fmla="*/ 7 h 783"/>
                <a:gd name="T68" fmla="*/ 45 w 531"/>
                <a:gd name="T69" fmla="*/ 0 h 783"/>
                <a:gd name="T70" fmla="*/ 27 w 531"/>
                <a:gd name="T71" fmla="*/ 8 h 783"/>
                <a:gd name="T72" fmla="*/ 26 w 531"/>
                <a:gd name="T73" fmla="*/ 23 h 783"/>
                <a:gd name="T74" fmla="*/ 13 w 531"/>
                <a:gd name="T75" fmla="*/ 41 h 783"/>
                <a:gd name="T76" fmla="*/ 0 w 531"/>
                <a:gd name="T77" fmla="*/ 72 h 783"/>
                <a:gd name="T78" fmla="*/ 15 w 531"/>
                <a:gd name="T79" fmla="*/ 106 h 783"/>
                <a:gd name="T80" fmla="*/ 60 w 531"/>
                <a:gd name="T81" fmla="*/ 119 h 783"/>
                <a:gd name="T82" fmla="*/ 83 w 531"/>
                <a:gd name="T83" fmla="*/ 120 h 783"/>
                <a:gd name="T84" fmla="*/ 93 w 531"/>
                <a:gd name="T85" fmla="*/ 224 h 783"/>
                <a:gd name="T86" fmla="*/ 72 w 531"/>
                <a:gd name="T87" fmla="*/ 238 h 783"/>
                <a:gd name="T88" fmla="*/ 56 w 531"/>
                <a:gd name="T89" fmla="*/ 259 h 783"/>
                <a:gd name="T90" fmla="*/ 54 w 531"/>
                <a:gd name="T91" fmla="*/ 286 h 783"/>
                <a:gd name="T92" fmla="*/ 68 w 531"/>
                <a:gd name="T93" fmla="*/ 318 h 783"/>
                <a:gd name="T94" fmla="*/ 32 w 531"/>
                <a:gd name="T95" fmla="*/ 348 h 783"/>
                <a:gd name="T96" fmla="*/ 40 w 531"/>
                <a:gd name="T97" fmla="*/ 353 h 783"/>
                <a:gd name="T98" fmla="*/ 75 w 531"/>
                <a:gd name="T99" fmla="*/ 308 h 783"/>
                <a:gd name="T100" fmla="*/ 66 w 531"/>
                <a:gd name="T101" fmla="*/ 281 h 783"/>
                <a:gd name="T102" fmla="*/ 70 w 531"/>
                <a:gd name="T103" fmla="*/ 259 h 783"/>
                <a:gd name="T104" fmla="*/ 82 w 531"/>
                <a:gd name="T105" fmla="*/ 245 h 783"/>
                <a:gd name="T106" fmla="*/ 96 w 531"/>
                <a:gd name="T107" fmla="*/ 260 h 783"/>
                <a:gd name="T108" fmla="*/ 210 w 531"/>
                <a:gd name="T109" fmla="*/ 236 h 783"/>
                <a:gd name="T110" fmla="*/ 243 w 531"/>
                <a:gd name="T111" fmla="*/ 261 h 783"/>
                <a:gd name="T112" fmla="*/ 254 w 531"/>
                <a:gd name="T113" fmla="*/ 297 h 783"/>
                <a:gd name="T114" fmla="*/ 237 w 531"/>
                <a:gd name="T115" fmla="*/ 333 h 783"/>
                <a:gd name="T116" fmla="*/ 254 w 531"/>
                <a:gd name="T117" fmla="*/ 389 h 783"/>
                <a:gd name="T118" fmla="*/ 263 w 531"/>
                <a:gd name="T119" fmla="*/ 389 h 783"/>
                <a:gd name="T120" fmla="*/ 262 w 531"/>
                <a:gd name="T121" fmla="*/ 380 h 7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1"/>
                <a:gd name="T184" fmla="*/ 0 h 783"/>
                <a:gd name="T185" fmla="*/ 531 w 531"/>
                <a:gd name="T186" fmla="*/ 783 h 7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1" h="783">
                  <a:moveTo>
                    <a:pt x="466" y="713"/>
                  </a:moveTo>
                  <a:lnTo>
                    <a:pt x="485" y="692"/>
                  </a:lnTo>
                  <a:lnTo>
                    <a:pt x="500" y="671"/>
                  </a:lnTo>
                  <a:lnTo>
                    <a:pt x="512" y="650"/>
                  </a:lnTo>
                  <a:lnTo>
                    <a:pt x="522" y="631"/>
                  </a:lnTo>
                  <a:lnTo>
                    <a:pt x="527" y="611"/>
                  </a:lnTo>
                  <a:lnTo>
                    <a:pt x="531" y="592"/>
                  </a:lnTo>
                  <a:lnTo>
                    <a:pt x="531" y="573"/>
                  </a:lnTo>
                  <a:lnTo>
                    <a:pt x="528" y="555"/>
                  </a:lnTo>
                  <a:lnTo>
                    <a:pt x="517" y="526"/>
                  </a:lnTo>
                  <a:lnTo>
                    <a:pt x="500" y="502"/>
                  </a:lnTo>
                  <a:lnTo>
                    <a:pt x="479" y="481"/>
                  </a:lnTo>
                  <a:lnTo>
                    <a:pt x="456" y="465"/>
                  </a:lnTo>
                  <a:lnTo>
                    <a:pt x="434" y="452"/>
                  </a:lnTo>
                  <a:lnTo>
                    <a:pt x="414" y="443"/>
                  </a:lnTo>
                  <a:lnTo>
                    <a:pt x="400" y="438"/>
                  </a:lnTo>
                  <a:lnTo>
                    <a:pt x="395" y="435"/>
                  </a:lnTo>
                  <a:lnTo>
                    <a:pt x="393" y="435"/>
                  </a:lnTo>
                  <a:lnTo>
                    <a:pt x="392" y="435"/>
                  </a:lnTo>
                  <a:lnTo>
                    <a:pt x="375" y="251"/>
                  </a:lnTo>
                  <a:lnTo>
                    <a:pt x="403" y="251"/>
                  </a:lnTo>
                  <a:lnTo>
                    <a:pt x="426" y="249"/>
                  </a:lnTo>
                  <a:lnTo>
                    <a:pt x="444" y="243"/>
                  </a:lnTo>
                  <a:lnTo>
                    <a:pt x="458" y="236"/>
                  </a:lnTo>
                  <a:lnTo>
                    <a:pt x="468" y="227"/>
                  </a:lnTo>
                  <a:lnTo>
                    <a:pt x="475" y="218"/>
                  </a:lnTo>
                  <a:lnTo>
                    <a:pt x="480" y="207"/>
                  </a:lnTo>
                  <a:lnTo>
                    <a:pt x="483" y="198"/>
                  </a:lnTo>
                  <a:lnTo>
                    <a:pt x="485" y="188"/>
                  </a:lnTo>
                  <a:lnTo>
                    <a:pt x="485" y="177"/>
                  </a:lnTo>
                  <a:lnTo>
                    <a:pt x="482" y="167"/>
                  </a:lnTo>
                  <a:lnTo>
                    <a:pt x="478" y="158"/>
                  </a:lnTo>
                  <a:lnTo>
                    <a:pt x="472" y="149"/>
                  </a:lnTo>
                  <a:lnTo>
                    <a:pt x="464" y="141"/>
                  </a:lnTo>
                  <a:lnTo>
                    <a:pt x="455" y="134"/>
                  </a:lnTo>
                  <a:lnTo>
                    <a:pt x="445" y="126"/>
                  </a:lnTo>
                  <a:lnTo>
                    <a:pt x="435" y="120"/>
                  </a:lnTo>
                  <a:lnTo>
                    <a:pt x="425" y="114"/>
                  </a:lnTo>
                  <a:lnTo>
                    <a:pt x="413" y="108"/>
                  </a:lnTo>
                  <a:lnTo>
                    <a:pt x="403" y="104"/>
                  </a:lnTo>
                  <a:lnTo>
                    <a:pt x="404" y="104"/>
                  </a:lnTo>
                  <a:lnTo>
                    <a:pt x="404" y="103"/>
                  </a:lnTo>
                  <a:lnTo>
                    <a:pt x="403" y="96"/>
                  </a:lnTo>
                  <a:lnTo>
                    <a:pt x="402" y="89"/>
                  </a:lnTo>
                  <a:lnTo>
                    <a:pt x="398" y="83"/>
                  </a:lnTo>
                  <a:lnTo>
                    <a:pt x="393" y="78"/>
                  </a:lnTo>
                  <a:lnTo>
                    <a:pt x="388" y="74"/>
                  </a:lnTo>
                  <a:lnTo>
                    <a:pt x="382" y="70"/>
                  </a:lnTo>
                  <a:lnTo>
                    <a:pt x="375" y="69"/>
                  </a:lnTo>
                  <a:lnTo>
                    <a:pt x="368" y="68"/>
                  </a:lnTo>
                  <a:lnTo>
                    <a:pt x="361" y="69"/>
                  </a:lnTo>
                  <a:lnTo>
                    <a:pt x="354" y="70"/>
                  </a:lnTo>
                  <a:lnTo>
                    <a:pt x="348" y="74"/>
                  </a:lnTo>
                  <a:lnTo>
                    <a:pt x="343" y="78"/>
                  </a:lnTo>
                  <a:lnTo>
                    <a:pt x="338" y="83"/>
                  </a:lnTo>
                  <a:lnTo>
                    <a:pt x="335" y="89"/>
                  </a:lnTo>
                  <a:lnTo>
                    <a:pt x="333" y="96"/>
                  </a:lnTo>
                  <a:lnTo>
                    <a:pt x="332" y="103"/>
                  </a:lnTo>
                  <a:lnTo>
                    <a:pt x="333" y="109"/>
                  </a:lnTo>
                  <a:lnTo>
                    <a:pt x="335" y="116"/>
                  </a:lnTo>
                  <a:lnTo>
                    <a:pt x="338" y="122"/>
                  </a:lnTo>
                  <a:lnTo>
                    <a:pt x="343" y="128"/>
                  </a:lnTo>
                  <a:lnTo>
                    <a:pt x="348" y="133"/>
                  </a:lnTo>
                  <a:lnTo>
                    <a:pt x="354" y="136"/>
                  </a:lnTo>
                  <a:lnTo>
                    <a:pt x="361" y="137"/>
                  </a:lnTo>
                  <a:lnTo>
                    <a:pt x="368" y="138"/>
                  </a:lnTo>
                  <a:lnTo>
                    <a:pt x="376" y="137"/>
                  </a:lnTo>
                  <a:lnTo>
                    <a:pt x="383" y="135"/>
                  </a:lnTo>
                  <a:lnTo>
                    <a:pt x="389" y="131"/>
                  </a:lnTo>
                  <a:lnTo>
                    <a:pt x="395" y="127"/>
                  </a:lnTo>
                  <a:lnTo>
                    <a:pt x="404" y="131"/>
                  </a:lnTo>
                  <a:lnTo>
                    <a:pt x="413" y="135"/>
                  </a:lnTo>
                  <a:lnTo>
                    <a:pt x="422" y="141"/>
                  </a:lnTo>
                  <a:lnTo>
                    <a:pt x="432" y="145"/>
                  </a:lnTo>
                  <a:lnTo>
                    <a:pt x="438" y="151"/>
                  </a:lnTo>
                  <a:lnTo>
                    <a:pt x="447" y="158"/>
                  </a:lnTo>
                  <a:lnTo>
                    <a:pt x="452" y="164"/>
                  </a:lnTo>
                  <a:lnTo>
                    <a:pt x="457" y="170"/>
                  </a:lnTo>
                  <a:lnTo>
                    <a:pt x="459" y="175"/>
                  </a:lnTo>
                  <a:lnTo>
                    <a:pt x="462" y="181"/>
                  </a:lnTo>
                  <a:lnTo>
                    <a:pt x="462" y="185"/>
                  </a:lnTo>
                  <a:lnTo>
                    <a:pt x="460" y="191"/>
                  </a:lnTo>
                  <a:lnTo>
                    <a:pt x="459" y="197"/>
                  </a:lnTo>
                  <a:lnTo>
                    <a:pt x="456" y="203"/>
                  </a:lnTo>
                  <a:lnTo>
                    <a:pt x="451" y="210"/>
                  </a:lnTo>
                  <a:lnTo>
                    <a:pt x="444" y="215"/>
                  </a:lnTo>
                  <a:lnTo>
                    <a:pt x="434" y="221"/>
                  </a:lnTo>
                  <a:lnTo>
                    <a:pt x="419" y="226"/>
                  </a:lnTo>
                  <a:lnTo>
                    <a:pt x="398" y="228"/>
                  </a:lnTo>
                  <a:lnTo>
                    <a:pt x="373" y="227"/>
                  </a:lnTo>
                  <a:lnTo>
                    <a:pt x="368" y="206"/>
                  </a:lnTo>
                  <a:lnTo>
                    <a:pt x="360" y="188"/>
                  </a:lnTo>
                  <a:lnTo>
                    <a:pt x="348" y="172"/>
                  </a:lnTo>
                  <a:lnTo>
                    <a:pt x="335" y="158"/>
                  </a:lnTo>
                  <a:lnTo>
                    <a:pt x="318" y="146"/>
                  </a:lnTo>
                  <a:lnTo>
                    <a:pt x="301" y="138"/>
                  </a:lnTo>
                  <a:lnTo>
                    <a:pt x="282" y="135"/>
                  </a:lnTo>
                  <a:lnTo>
                    <a:pt x="261" y="135"/>
                  </a:lnTo>
                  <a:lnTo>
                    <a:pt x="245" y="138"/>
                  </a:lnTo>
                  <a:lnTo>
                    <a:pt x="230" y="143"/>
                  </a:lnTo>
                  <a:lnTo>
                    <a:pt x="216" y="150"/>
                  </a:lnTo>
                  <a:lnTo>
                    <a:pt x="204" y="159"/>
                  </a:lnTo>
                  <a:lnTo>
                    <a:pt x="193" y="169"/>
                  </a:lnTo>
                  <a:lnTo>
                    <a:pt x="184" y="181"/>
                  </a:lnTo>
                  <a:lnTo>
                    <a:pt x="177" y="195"/>
                  </a:lnTo>
                  <a:lnTo>
                    <a:pt x="171" y="208"/>
                  </a:lnTo>
                  <a:lnTo>
                    <a:pt x="159" y="211"/>
                  </a:lnTo>
                  <a:lnTo>
                    <a:pt x="143" y="213"/>
                  </a:lnTo>
                  <a:lnTo>
                    <a:pt x="121" y="214"/>
                  </a:lnTo>
                  <a:lnTo>
                    <a:pt x="99" y="213"/>
                  </a:lnTo>
                  <a:lnTo>
                    <a:pt x="76" y="210"/>
                  </a:lnTo>
                  <a:lnTo>
                    <a:pt x="55" y="200"/>
                  </a:lnTo>
                  <a:lnTo>
                    <a:pt x="37" y="184"/>
                  </a:lnTo>
                  <a:lnTo>
                    <a:pt x="25" y="162"/>
                  </a:lnTo>
                  <a:lnTo>
                    <a:pt x="24" y="154"/>
                  </a:lnTo>
                  <a:lnTo>
                    <a:pt x="24" y="146"/>
                  </a:lnTo>
                  <a:lnTo>
                    <a:pt x="27" y="136"/>
                  </a:lnTo>
                  <a:lnTo>
                    <a:pt x="31" y="124"/>
                  </a:lnTo>
                  <a:lnTo>
                    <a:pt x="37" y="112"/>
                  </a:lnTo>
                  <a:lnTo>
                    <a:pt x="45" y="98"/>
                  </a:lnTo>
                  <a:lnTo>
                    <a:pt x="57" y="83"/>
                  </a:lnTo>
                  <a:lnTo>
                    <a:pt x="70" y="67"/>
                  </a:lnTo>
                  <a:lnTo>
                    <a:pt x="76" y="69"/>
                  </a:lnTo>
                  <a:lnTo>
                    <a:pt x="82" y="70"/>
                  </a:lnTo>
                  <a:lnTo>
                    <a:pt x="88" y="70"/>
                  </a:lnTo>
                  <a:lnTo>
                    <a:pt x="94" y="69"/>
                  </a:lnTo>
                  <a:lnTo>
                    <a:pt x="106" y="63"/>
                  </a:lnTo>
                  <a:lnTo>
                    <a:pt x="115" y="53"/>
                  </a:lnTo>
                  <a:lnTo>
                    <a:pt x="120" y="40"/>
                  </a:lnTo>
                  <a:lnTo>
                    <a:pt x="120" y="27"/>
                  </a:lnTo>
                  <a:lnTo>
                    <a:pt x="118" y="20"/>
                  </a:lnTo>
                  <a:lnTo>
                    <a:pt x="114" y="14"/>
                  </a:lnTo>
                  <a:lnTo>
                    <a:pt x="110" y="9"/>
                  </a:lnTo>
                  <a:lnTo>
                    <a:pt x="104" y="5"/>
                  </a:lnTo>
                  <a:lnTo>
                    <a:pt x="98" y="2"/>
                  </a:lnTo>
                  <a:lnTo>
                    <a:pt x="91" y="0"/>
                  </a:lnTo>
                  <a:lnTo>
                    <a:pt x="84" y="0"/>
                  </a:lnTo>
                  <a:lnTo>
                    <a:pt x="77" y="1"/>
                  </a:lnTo>
                  <a:lnTo>
                    <a:pt x="65" y="7"/>
                  </a:lnTo>
                  <a:lnTo>
                    <a:pt x="55" y="16"/>
                  </a:lnTo>
                  <a:lnTo>
                    <a:pt x="51" y="29"/>
                  </a:lnTo>
                  <a:lnTo>
                    <a:pt x="51" y="44"/>
                  </a:lnTo>
                  <a:lnTo>
                    <a:pt x="52" y="45"/>
                  </a:lnTo>
                  <a:lnTo>
                    <a:pt x="53" y="47"/>
                  </a:lnTo>
                  <a:lnTo>
                    <a:pt x="53" y="48"/>
                  </a:lnTo>
                  <a:lnTo>
                    <a:pt x="54" y="51"/>
                  </a:lnTo>
                  <a:lnTo>
                    <a:pt x="39" y="67"/>
                  </a:lnTo>
                  <a:lnTo>
                    <a:pt x="27" y="83"/>
                  </a:lnTo>
                  <a:lnTo>
                    <a:pt x="16" y="99"/>
                  </a:lnTo>
                  <a:lnTo>
                    <a:pt x="8" y="114"/>
                  </a:lnTo>
                  <a:lnTo>
                    <a:pt x="4" y="129"/>
                  </a:lnTo>
                  <a:lnTo>
                    <a:pt x="0" y="144"/>
                  </a:lnTo>
                  <a:lnTo>
                    <a:pt x="0" y="158"/>
                  </a:lnTo>
                  <a:lnTo>
                    <a:pt x="4" y="170"/>
                  </a:lnTo>
                  <a:lnTo>
                    <a:pt x="15" y="195"/>
                  </a:lnTo>
                  <a:lnTo>
                    <a:pt x="31" y="212"/>
                  </a:lnTo>
                  <a:lnTo>
                    <a:pt x="51" y="225"/>
                  </a:lnTo>
                  <a:lnTo>
                    <a:pt x="74" y="233"/>
                  </a:lnTo>
                  <a:lnTo>
                    <a:pt x="97" y="237"/>
                  </a:lnTo>
                  <a:lnTo>
                    <a:pt x="121" y="238"/>
                  </a:lnTo>
                  <a:lnTo>
                    <a:pt x="145" y="237"/>
                  </a:lnTo>
                  <a:lnTo>
                    <a:pt x="166" y="234"/>
                  </a:lnTo>
                  <a:lnTo>
                    <a:pt x="166" y="237"/>
                  </a:lnTo>
                  <a:lnTo>
                    <a:pt x="166" y="241"/>
                  </a:lnTo>
                  <a:lnTo>
                    <a:pt x="166" y="244"/>
                  </a:lnTo>
                  <a:lnTo>
                    <a:pt x="167" y="249"/>
                  </a:lnTo>
                  <a:lnTo>
                    <a:pt x="166" y="249"/>
                  </a:lnTo>
                  <a:lnTo>
                    <a:pt x="186" y="449"/>
                  </a:lnTo>
                  <a:lnTo>
                    <a:pt x="175" y="455"/>
                  </a:lnTo>
                  <a:lnTo>
                    <a:pt x="164" y="461"/>
                  </a:lnTo>
                  <a:lnTo>
                    <a:pt x="154" y="469"/>
                  </a:lnTo>
                  <a:lnTo>
                    <a:pt x="144" y="477"/>
                  </a:lnTo>
                  <a:lnTo>
                    <a:pt x="135" y="485"/>
                  </a:lnTo>
                  <a:lnTo>
                    <a:pt x="126" y="495"/>
                  </a:lnTo>
                  <a:lnTo>
                    <a:pt x="119" y="507"/>
                  </a:lnTo>
                  <a:lnTo>
                    <a:pt x="113" y="518"/>
                  </a:lnTo>
                  <a:lnTo>
                    <a:pt x="109" y="531"/>
                  </a:lnTo>
                  <a:lnTo>
                    <a:pt x="107" y="545"/>
                  </a:lnTo>
                  <a:lnTo>
                    <a:pt x="106" y="560"/>
                  </a:lnTo>
                  <a:lnTo>
                    <a:pt x="109" y="573"/>
                  </a:lnTo>
                  <a:lnTo>
                    <a:pt x="113" y="589"/>
                  </a:lnTo>
                  <a:lnTo>
                    <a:pt x="119" y="604"/>
                  </a:lnTo>
                  <a:lnTo>
                    <a:pt x="126" y="621"/>
                  </a:lnTo>
                  <a:lnTo>
                    <a:pt x="136" y="637"/>
                  </a:lnTo>
                  <a:lnTo>
                    <a:pt x="69" y="684"/>
                  </a:lnTo>
                  <a:lnTo>
                    <a:pt x="66" y="687"/>
                  </a:lnTo>
                  <a:lnTo>
                    <a:pt x="65" y="692"/>
                  </a:lnTo>
                  <a:lnTo>
                    <a:pt x="65" y="697"/>
                  </a:lnTo>
                  <a:lnTo>
                    <a:pt x="67" y="701"/>
                  </a:lnTo>
                  <a:lnTo>
                    <a:pt x="70" y="705"/>
                  </a:lnTo>
                  <a:lnTo>
                    <a:pt x="75" y="706"/>
                  </a:lnTo>
                  <a:lnTo>
                    <a:pt x="80" y="706"/>
                  </a:lnTo>
                  <a:lnTo>
                    <a:pt x="83" y="703"/>
                  </a:lnTo>
                  <a:lnTo>
                    <a:pt x="169" y="642"/>
                  </a:lnTo>
                  <a:lnTo>
                    <a:pt x="162" y="632"/>
                  </a:lnTo>
                  <a:lnTo>
                    <a:pt x="151" y="617"/>
                  </a:lnTo>
                  <a:lnTo>
                    <a:pt x="144" y="603"/>
                  </a:lnTo>
                  <a:lnTo>
                    <a:pt x="137" y="588"/>
                  </a:lnTo>
                  <a:lnTo>
                    <a:pt x="134" y="576"/>
                  </a:lnTo>
                  <a:lnTo>
                    <a:pt x="132" y="563"/>
                  </a:lnTo>
                  <a:lnTo>
                    <a:pt x="132" y="550"/>
                  </a:lnTo>
                  <a:lnTo>
                    <a:pt x="133" y="539"/>
                  </a:lnTo>
                  <a:lnTo>
                    <a:pt x="136" y="527"/>
                  </a:lnTo>
                  <a:lnTo>
                    <a:pt x="140" y="519"/>
                  </a:lnTo>
                  <a:lnTo>
                    <a:pt x="145" y="511"/>
                  </a:lnTo>
                  <a:lnTo>
                    <a:pt x="151" y="504"/>
                  </a:lnTo>
                  <a:lnTo>
                    <a:pt x="157" y="497"/>
                  </a:lnTo>
                  <a:lnTo>
                    <a:pt x="165" y="490"/>
                  </a:lnTo>
                  <a:lnTo>
                    <a:pt x="172" y="485"/>
                  </a:lnTo>
                  <a:lnTo>
                    <a:pt x="180" y="479"/>
                  </a:lnTo>
                  <a:lnTo>
                    <a:pt x="188" y="474"/>
                  </a:lnTo>
                  <a:lnTo>
                    <a:pt x="192" y="520"/>
                  </a:lnTo>
                  <a:lnTo>
                    <a:pt x="399" y="500"/>
                  </a:lnTo>
                  <a:lnTo>
                    <a:pt x="396" y="462"/>
                  </a:lnTo>
                  <a:lnTo>
                    <a:pt x="406" y="466"/>
                  </a:lnTo>
                  <a:lnTo>
                    <a:pt x="421" y="473"/>
                  </a:lnTo>
                  <a:lnTo>
                    <a:pt x="437" y="482"/>
                  </a:lnTo>
                  <a:lnTo>
                    <a:pt x="455" y="493"/>
                  </a:lnTo>
                  <a:lnTo>
                    <a:pt x="471" y="507"/>
                  </a:lnTo>
                  <a:lnTo>
                    <a:pt x="486" y="523"/>
                  </a:lnTo>
                  <a:lnTo>
                    <a:pt x="497" y="540"/>
                  </a:lnTo>
                  <a:lnTo>
                    <a:pt x="505" y="561"/>
                  </a:lnTo>
                  <a:lnTo>
                    <a:pt x="508" y="577"/>
                  </a:lnTo>
                  <a:lnTo>
                    <a:pt x="508" y="594"/>
                  </a:lnTo>
                  <a:lnTo>
                    <a:pt x="503" y="611"/>
                  </a:lnTo>
                  <a:lnTo>
                    <a:pt x="497" y="629"/>
                  </a:lnTo>
                  <a:lnTo>
                    <a:pt x="487" y="647"/>
                  </a:lnTo>
                  <a:lnTo>
                    <a:pt x="474" y="667"/>
                  </a:lnTo>
                  <a:lnTo>
                    <a:pt x="459" y="686"/>
                  </a:lnTo>
                  <a:lnTo>
                    <a:pt x="441" y="706"/>
                  </a:lnTo>
                  <a:lnTo>
                    <a:pt x="432" y="715"/>
                  </a:lnTo>
                  <a:lnTo>
                    <a:pt x="509" y="779"/>
                  </a:lnTo>
                  <a:lnTo>
                    <a:pt x="513" y="782"/>
                  </a:lnTo>
                  <a:lnTo>
                    <a:pt x="518" y="783"/>
                  </a:lnTo>
                  <a:lnTo>
                    <a:pt x="523" y="782"/>
                  </a:lnTo>
                  <a:lnTo>
                    <a:pt x="526" y="778"/>
                  </a:lnTo>
                  <a:lnTo>
                    <a:pt x="528" y="775"/>
                  </a:lnTo>
                  <a:lnTo>
                    <a:pt x="528" y="769"/>
                  </a:lnTo>
                  <a:lnTo>
                    <a:pt x="527" y="764"/>
                  </a:lnTo>
                  <a:lnTo>
                    <a:pt x="525" y="761"/>
                  </a:lnTo>
                  <a:lnTo>
                    <a:pt x="466" y="713"/>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8" name="Freeform 13"/>
            <p:cNvSpPr>
              <a:spLocks/>
            </p:cNvSpPr>
            <p:nvPr/>
          </p:nvSpPr>
          <p:spPr bwMode="auto">
            <a:xfrm>
              <a:off x="3470" y="1281"/>
              <a:ext cx="11" cy="12"/>
            </a:xfrm>
            <a:custGeom>
              <a:avLst/>
              <a:gdLst>
                <a:gd name="T0" fmla="*/ 3 w 22"/>
                <a:gd name="T1" fmla="*/ 1 h 23"/>
                <a:gd name="T2" fmla="*/ 1 w 22"/>
                <a:gd name="T3" fmla="*/ 2 h 23"/>
                <a:gd name="T4" fmla="*/ 0 w 22"/>
                <a:gd name="T5" fmla="*/ 4 h 23"/>
                <a:gd name="T6" fmla="*/ 0 w 22"/>
                <a:gd name="T7" fmla="*/ 6 h 23"/>
                <a:gd name="T8" fmla="*/ 1 w 22"/>
                <a:gd name="T9" fmla="*/ 9 h 23"/>
                <a:gd name="T10" fmla="*/ 3 w 22"/>
                <a:gd name="T11" fmla="*/ 10 h 23"/>
                <a:gd name="T12" fmla="*/ 4 w 22"/>
                <a:gd name="T13" fmla="*/ 12 h 23"/>
                <a:gd name="T14" fmla="*/ 6 w 22"/>
                <a:gd name="T15" fmla="*/ 12 h 23"/>
                <a:gd name="T16" fmla="*/ 9 w 22"/>
                <a:gd name="T17" fmla="*/ 11 h 23"/>
                <a:gd name="T18" fmla="*/ 11 w 22"/>
                <a:gd name="T19" fmla="*/ 9 h 23"/>
                <a:gd name="T20" fmla="*/ 11 w 22"/>
                <a:gd name="T21" fmla="*/ 7 h 23"/>
                <a:gd name="T22" fmla="*/ 11 w 22"/>
                <a:gd name="T23" fmla="*/ 5 h 23"/>
                <a:gd name="T24" fmla="*/ 11 w 22"/>
                <a:gd name="T25" fmla="*/ 3 h 23"/>
                <a:gd name="T26" fmla="*/ 10 w 22"/>
                <a:gd name="T27" fmla="*/ 1 h 23"/>
                <a:gd name="T28" fmla="*/ 7 w 22"/>
                <a:gd name="T29" fmla="*/ 0 h 23"/>
                <a:gd name="T30" fmla="*/ 5 w 22"/>
                <a:gd name="T31" fmla="*/ 0 h 23"/>
                <a:gd name="T32" fmla="*/ 3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3"/>
                <a:gd name="T53" fmla="*/ 22 w 22"/>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3">
                  <a:moveTo>
                    <a:pt x="6" y="1"/>
                  </a:moveTo>
                  <a:lnTo>
                    <a:pt x="2" y="4"/>
                  </a:lnTo>
                  <a:lnTo>
                    <a:pt x="0" y="8"/>
                  </a:lnTo>
                  <a:lnTo>
                    <a:pt x="0" y="12"/>
                  </a:lnTo>
                  <a:lnTo>
                    <a:pt x="1" y="17"/>
                  </a:lnTo>
                  <a:lnTo>
                    <a:pt x="5" y="20"/>
                  </a:lnTo>
                  <a:lnTo>
                    <a:pt x="8" y="23"/>
                  </a:lnTo>
                  <a:lnTo>
                    <a:pt x="13" y="23"/>
                  </a:lnTo>
                  <a:lnTo>
                    <a:pt x="17" y="21"/>
                  </a:lnTo>
                  <a:lnTo>
                    <a:pt x="21" y="18"/>
                  </a:lnTo>
                  <a:lnTo>
                    <a:pt x="22" y="14"/>
                  </a:lnTo>
                  <a:lnTo>
                    <a:pt x="22" y="10"/>
                  </a:lnTo>
                  <a:lnTo>
                    <a:pt x="21" y="5"/>
                  </a:lnTo>
                  <a:lnTo>
                    <a:pt x="19" y="2"/>
                  </a:lnTo>
                  <a:lnTo>
                    <a:pt x="14" y="0"/>
                  </a:lnTo>
                  <a:lnTo>
                    <a:pt x="9" y="0"/>
                  </a:lnTo>
                  <a:lnTo>
                    <a:pt x="6" y="1"/>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9" name="Freeform 14"/>
            <p:cNvSpPr>
              <a:spLocks/>
            </p:cNvSpPr>
            <p:nvPr/>
          </p:nvSpPr>
          <p:spPr bwMode="auto">
            <a:xfrm>
              <a:off x="3384" y="1278"/>
              <a:ext cx="104" cy="94"/>
            </a:xfrm>
            <a:custGeom>
              <a:avLst/>
              <a:gdLst>
                <a:gd name="T0" fmla="*/ 100 w 209"/>
                <a:gd name="T1" fmla="*/ 25 h 186"/>
                <a:gd name="T2" fmla="*/ 87 w 209"/>
                <a:gd name="T3" fmla="*/ 27 h 186"/>
                <a:gd name="T4" fmla="*/ 87 w 209"/>
                <a:gd name="T5" fmla="*/ 25 h 186"/>
                <a:gd name="T6" fmla="*/ 83 w 209"/>
                <a:gd name="T7" fmla="*/ 19 h 186"/>
                <a:gd name="T8" fmla="*/ 75 w 209"/>
                <a:gd name="T9" fmla="*/ 10 h 186"/>
                <a:gd name="T10" fmla="*/ 63 w 209"/>
                <a:gd name="T11" fmla="*/ 24 h 186"/>
                <a:gd name="T12" fmla="*/ 65 w 209"/>
                <a:gd name="T13" fmla="*/ 25 h 186"/>
                <a:gd name="T14" fmla="*/ 66 w 209"/>
                <a:gd name="T15" fmla="*/ 27 h 186"/>
                <a:gd name="T16" fmla="*/ 67 w 209"/>
                <a:gd name="T17" fmla="*/ 32 h 186"/>
                <a:gd name="T18" fmla="*/ 63 w 209"/>
                <a:gd name="T19" fmla="*/ 36 h 186"/>
                <a:gd name="T20" fmla="*/ 57 w 209"/>
                <a:gd name="T21" fmla="*/ 38 h 186"/>
                <a:gd name="T22" fmla="*/ 53 w 209"/>
                <a:gd name="T23" fmla="*/ 34 h 186"/>
                <a:gd name="T24" fmla="*/ 52 w 209"/>
                <a:gd name="T25" fmla="*/ 28 h 186"/>
                <a:gd name="T26" fmla="*/ 56 w 209"/>
                <a:gd name="T27" fmla="*/ 24 h 186"/>
                <a:gd name="T28" fmla="*/ 59 w 209"/>
                <a:gd name="T29" fmla="*/ 23 h 186"/>
                <a:gd name="T30" fmla="*/ 62 w 209"/>
                <a:gd name="T31" fmla="*/ 24 h 186"/>
                <a:gd name="T32" fmla="*/ 61 w 209"/>
                <a:gd name="T33" fmla="*/ 2 h 186"/>
                <a:gd name="T34" fmla="*/ 50 w 209"/>
                <a:gd name="T35" fmla="*/ 1 h 186"/>
                <a:gd name="T36" fmla="*/ 39 w 209"/>
                <a:gd name="T37" fmla="*/ 1 h 186"/>
                <a:gd name="T38" fmla="*/ 28 w 209"/>
                <a:gd name="T39" fmla="*/ 4 h 186"/>
                <a:gd name="T40" fmla="*/ 15 w 209"/>
                <a:gd name="T41" fmla="*/ 12 h 186"/>
                <a:gd name="T42" fmla="*/ 4 w 209"/>
                <a:gd name="T43" fmla="*/ 27 h 186"/>
                <a:gd name="T44" fmla="*/ 0 w 209"/>
                <a:gd name="T45" fmla="*/ 44 h 186"/>
                <a:gd name="T46" fmla="*/ 2 w 209"/>
                <a:gd name="T47" fmla="*/ 62 h 186"/>
                <a:gd name="T48" fmla="*/ 11 w 209"/>
                <a:gd name="T49" fmla="*/ 78 h 186"/>
                <a:gd name="T50" fmla="*/ 25 w 209"/>
                <a:gd name="T51" fmla="*/ 89 h 186"/>
                <a:gd name="T52" fmla="*/ 42 w 209"/>
                <a:gd name="T53" fmla="*/ 94 h 186"/>
                <a:gd name="T54" fmla="*/ 60 w 209"/>
                <a:gd name="T55" fmla="*/ 92 h 186"/>
                <a:gd name="T56" fmla="*/ 72 w 209"/>
                <a:gd name="T57" fmla="*/ 86 h 186"/>
                <a:gd name="T58" fmla="*/ 78 w 209"/>
                <a:gd name="T59" fmla="*/ 81 h 186"/>
                <a:gd name="T60" fmla="*/ 83 w 209"/>
                <a:gd name="T61" fmla="*/ 75 h 186"/>
                <a:gd name="T62" fmla="*/ 87 w 209"/>
                <a:gd name="T63" fmla="*/ 70 h 186"/>
                <a:gd name="T64" fmla="*/ 87 w 209"/>
                <a:gd name="T65" fmla="*/ 65 h 186"/>
                <a:gd name="T66" fmla="*/ 83 w 209"/>
                <a:gd name="T67" fmla="*/ 63 h 186"/>
                <a:gd name="T68" fmla="*/ 77 w 209"/>
                <a:gd name="T69" fmla="*/ 64 h 186"/>
                <a:gd name="T70" fmla="*/ 68 w 209"/>
                <a:gd name="T71" fmla="*/ 71 h 186"/>
                <a:gd name="T72" fmla="*/ 66 w 209"/>
                <a:gd name="T73" fmla="*/ 75 h 186"/>
                <a:gd name="T74" fmla="*/ 63 w 209"/>
                <a:gd name="T75" fmla="*/ 77 h 186"/>
                <a:gd name="T76" fmla="*/ 60 w 209"/>
                <a:gd name="T77" fmla="*/ 76 h 186"/>
                <a:gd name="T78" fmla="*/ 59 w 209"/>
                <a:gd name="T79" fmla="*/ 74 h 186"/>
                <a:gd name="T80" fmla="*/ 59 w 209"/>
                <a:gd name="T81" fmla="*/ 71 h 186"/>
                <a:gd name="T82" fmla="*/ 62 w 209"/>
                <a:gd name="T83" fmla="*/ 68 h 186"/>
                <a:gd name="T84" fmla="*/ 66 w 209"/>
                <a:gd name="T85" fmla="*/ 63 h 186"/>
                <a:gd name="T86" fmla="*/ 74 w 209"/>
                <a:gd name="T87" fmla="*/ 58 h 186"/>
                <a:gd name="T88" fmla="*/ 83 w 209"/>
                <a:gd name="T89" fmla="*/ 55 h 186"/>
                <a:gd name="T90" fmla="*/ 87 w 209"/>
                <a:gd name="T91" fmla="*/ 56 h 186"/>
                <a:gd name="T92" fmla="*/ 91 w 209"/>
                <a:gd name="T93" fmla="*/ 58 h 186"/>
                <a:gd name="T94" fmla="*/ 92 w 209"/>
                <a:gd name="T95" fmla="*/ 51 h 186"/>
                <a:gd name="T96" fmla="*/ 92 w 209"/>
                <a:gd name="T97" fmla="*/ 44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86"/>
                <a:gd name="T149" fmla="*/ 209 w 209"/>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86">
                  <a:moveTo>
                    <a:pt x="209" y="81"/>
                  </a:moveTo>
                  <a:lnTo>
                    <a:pt x="200" y="49"/>
                  </a:lnTo>
                  <a:lnTo>
                    <a:pt x="177" y="54"/>
                  </a:lnTo>
                  <a:lnTo>
                    <a:pt x="175" y="53"/>
                  </a:lnTo>
                  <a:lnTo>
                    <a:pt x="175" y="50"/>
                  </a:lnTo>
                  <a:lnTo>
                    <a:pt x="174" y="49"/>
                  </a:lnTo>
                  <a:lnTo>
                    <a:pt x="173" y="48"/>
                  </a:lnTo>
                  <a:lnTo>
                    <a:pt x="167" y="38"/>
                  </a:lnTo>
                  <a:lnTo>
                    <a:pt x="159" y="29"/>
                  </a:lnTo>
                  <a:lnTo>
                    <a:pt x="150" y="20"/>
                  </a:lnTo>
                  <a:lnTo>
                    <a:pt x="140" y="14"/>
                  </a:lnTo>
                  <a:lnTo>
                    <a:pt x="127" y="48"/>
                  </a:lnTo>
                  <a:lnTo>
                    <a:pt x="128" y="49"/>
                  </a:lnTo>
                  <a:lnTo>
                    <a:pt x="130" y="50"/>
                  </a:lnTo>
                  <a:lnTo>
                    <a:pt x="132" y="52"/>
                  </a:lnTo>
                  <a:lnTo>
                    <a:pt x="133" y="53"/>
                  </a:lnTo>
                  <a:lnTo>
                    <a:pt x="134" y="58"/>
                  </a:lnTo>
                  <a:lnTo>
                    <a:pt x="134" y="64"/>
                  </a:lnTo>
                  <a:lnTo>
                    <a:pt x="132" y="69"/>
                  </a:lnTo>
                  <a:lnTo>
                    <a:pt x="127" y="72"/>
                  </a:lnTo>
                  <a:lnTo>
                    <a:pt x="121" y="75"/>
                  </a:lnTo>
                  <a:lnTo>
                    <a:pt x="115" y="75"/>
                  </a:lnTo>
                  <a:lnTo>
                    <a:pt x="111" y="72"/>
                  </a:lnTo>
                  <a:lnTo>
                    <a:pt x="107" y="68"/>
                  </a:lnTo>
                  <a:lnTo>
                    <a:pt x="105" y="62"/>
                  </a:lnTo>
                  <a:lnTo>
                    <a:pt x="105" y="56"/>
                  </a:lnTo>
                  <a:lnTo>
                    <a:pt x="107" y="52"/>
                  </a:lnTo>
                  <a:lnTo>
                    <a:pt x="112" y="48"/>
                  </a:lnTo>
                  <a:lnTo>
                    <a:pt x="115" y="47"/>
                  </a:lnTo>
                  <a:lnTo>
                    <a:pt x="119" y="46"/>
                  </a:lnTo>
                  <a:lnTo>
                    <a:pt x="122" y="46"/>
                  </a:lnTo>
                  <a:lnTo>
                    <a:pt x="125" y="47"/>
                  </a:lnTo>
                  <a:lnTo>
                    <a:pt x="133" y="9"/>
                  </a:lnTo>
                  <a:lnTo>
                    <a:pt x="122" y="4"/>
                  </a:lnTo>
                  <a:lnTo>
                    <a:pt x="112" y="2"/>
                  </a:lnTo>
                  <a:lnTo>
                    <a:pt x="100" y="1"/>
                  </a:lnTo>
                  <a:lnTo>
                    <a:pt x="90" y="0"/>
                  </a:lnTo>
                  <a:lnTo>
                    <a:pt x="79" y="1"/>
                  </a:lnTo>
                  <a:lnTo>
                    <a:pt x="68" y="3"/>
                  </a:lnTo>
                  <a:lnTo>
                    <a:pt x="57" y="8"/>
                  </a:lnTo>
                  <a:lnTo>
                    <a:pt x="46" y="12"/>
                  </a:lnTo>
                  <a:lnTo>
                    <a:pt x="31" y="23"/>
                  </a:lnTo>
                  <a:lnTo>
                    <a:pt x="19" y="37"/>
                  </a:lnTo>
                  <a:lnTo>
                    <a:pt x="9" y="53"/>
                  </a:lnTo>
                  <a:lnTo>
                    <a:pt x="2" y="69"/>
                  </a:lnTo>
                  <a:lnTo>
                    <a:pt x="0" y="87"/>
                  </a:lnTo>
                  <a:lnTo>
                    <a:pt x="0" y="105"/>
                  </a:lnTo>
                  <a:lnTo>
                    <a:pt x="4" y="123"/>
                  </a:lnTo>
                  <a:lnTo>
                    <a:pt x="12" y="140"/>
                  </a:lnTo>
                  <a:lnTo>
                    <a:pt x="22" y="155"/>
                  </a:lnTo>
                  <a:lnTo>
                    <a:pt x="36" y="168"/>
                  </a:lnTo>
                  <a:lnTo>
                    <a:pt x="51" y="177"/>
                  </a:lnTo>
                  <a:lnTo>
                    <a:pt x="68" y="184"/>
                  </a:lnTo>
                  <a:lnTo>
                    <a:pt x="85" y="186"/>
                  </a:lnTo>
                  <a:lnTo>
                    <a:pt x="103" y="186"/>
                  </a:lnTo>
                  <a:lnTo>
                    <a:pt x="121" y="183"/>
                  </a:lnTo>
                  <a:lnTo>
                    <a:pt x="138" y="175"/>
                  </a:lnTo>
                  <a:lnTo>
                    <a:pt x="145" y="170"/>
                  </a:lnTo>
                  <a:lnTo>
                    <a:pt x="151" y="166"/>
                  </a:lnTo>
                  <a:lnTo>
                    <a:pt x="157" y="161"/>
                  </a:lnTo>
                  <a:lnTo>
                    <a:pt x="162" y="155"/>
                  </a:lnTo>
                  <a:lnTo>
                    <a:pt x="166" y="149"/>
                  </a:lnTo>
                  <a:lnTo>
                    <a:pt x="171" y="144"/>
                  </a:lnTo>
                  <a:lnTo>
                    <a:pt x="174" y="138"/>
                  </a:lnTo>
                  <a:lnTo>
                    <a:pt x="178" y="131"/>
                  </a:lnTo>
                  <a:lnTo>
                    <a:pt x="174" y="129"/>
                  </a:lnTo>
                  <a:lnTo>
                    <a:pt x="171" y="126"/>
                  </a:lnTo>
                  <a:lnTo>
                    <a:pt x="167" y="125"/>
                  </a:lnTo>
                  <a:lnTo>
                    <a:pt x="165" y="124"/>
                  </a:lnTo>
                  <a:lnTo>
                    <a:pt x="155" y="126"/>
                  </a:lnTo>
                  <a:lnTo>
                    <a:pt x="145" y="133"/>
                  </a:lnTo>
                  <a:lnTo>
                    <a:pt x="137" y="141"/>
                  </a:lnTo>
                  <a:lnTo>
                    <a:pt x="132" y="148"/>
                  </a:lnTo>
                  <a:lnTo>
                    <a:pt x="129" y="151"/>
                  </a:lnTo>
                  <a:lnTo>
                    <a:pt x="127" y="152"/>
                  </a:lnTo>
                  <a:lnTo>
                    <a:pt x="124" y="152"/>
                  </a:lnTo>
                  <a:lnTo>
                    <a:pt x="121" y="151"/>
                  </a:lnTo>
                  <a:lnTo>
                    <a:pt x="119" y="148"/>
                  </a:lnTo>
                  <a:lnTo>
                    <a:pt x="118" y="146"/>
                  </a:lnTo>
                  <a:lnTo>
                    <a:pt x="118" y="142"/>
                  </a:lnTo>
                  <a:lnTo>
                    <a:pt x="119" y="140"/>
                  </a:lnTo>
                  <a:lnTo>
                    <a:pt x="120" y="139"/>
                  </a:lnTo>
                  <a:lnTo>
                    <a:pt x="124" y="134"/>
                  </a:lnTo>
                  <a:lnTo>
                    <a:pt x="127" y="130"/>
                  </a:lnTo>
                  <a:lnTo>
                    <a:pt x="133" y="124"/>
                  </a:lnTo>
                  <a:lnTo>
                    <a:pt x="140" y="118"/>
                  </a:lnTo>
                  <a:lnTo>
                    <a:pt x="148" y="114"/>
                  </a:lnTo>
                  <a:lnTo>
                    <a:pt x="157" y="110"/>
                  </a:lnTo>
                  <a:lnTo>
                    <a:pt x="166" y="109"/>
                  </a:lnTo>
                  <a:lnTo>
                    <a:pt x="170" y="109"/>
                  </a:lnTo>
                  <a:lnTo>
                    <a:pt x="174" y="110"/>
                  </a:lnTo>
                  <a:lnTo>
                    <a:pt x="178" y="113"/>
                  </a:lnTo>
                  <a:lnTo>
                    <a:pt x="182" y="115"/>
                  </a:lnTo>
                  <a:lnTo>
                    <a:pt x="183" y="108"/>
                  </a:lnTo>
                  <a:lnTo>
                    <a:pt x="185" y="101"/>
                  </a:lnTo>
                  <a:lnTo>
                    <a:pt x="185" y="94"/>
                  </a:lnTo>
                  <a:lnTo>
                    <a:pt x="185" y="87"/>
                  </a:lnTo>
                  <a:lnTo>
                    <a:pt x="209" y="81"/>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400" name="Freeform 15"/>
            <p:cNvSpPr>
              <a:spLocks/>
            </p:cNvSpPr>
            <p:nvPr/>
          </p:nvSpPr>
          <p:spPr bwMode="auto">
            <a:xfrm>
              <a:off x="3446" y="1283"/>
              <a:ext cx="7" cy="20"/>
            </a:xfrm>
            <a:custGeom>
              <a:avLst/>
              <a:gdLst>
                <a:gd name="T0" fmla="*/ 1 w 15"/>
                <a:gd name="T1" fmla="*/ 20 h 39"/>
                <a:gd name="T2" fmla="*/ 7 w 15"/>
                <a:gd name="T3" fmla="*/ 3 h 39"/>
                <a:gd name="T4" fmla="*/ 6 w 15"/>
                <a:gd name="T5" fmla="*/ 2 h 39"/>
                <a:gd name="T6" fmla="*/ 5 w 15"/>
                <a:gd name="T7" fmla="*/ 1 h 39"/>
                <a:gd name="T8" fmla="*/ 5 w 15"/>
                <a:gd name="T9" fmla="*/ 1 h 39"/>
                <a:gd name="T10" fmla="*/ 4 w 15"/>
                <a:gd name="T11" fmla="*/ 0 h 39"/>
                <a:gd name="T12" fmla="*/ 0 w 15"/>
                <a:gd name="T13" fmla="*/ 19 h 39"/>
                <a:gd name="T14" fmla="*/ 0 w 15"/>
                <a:gd name="T15" fmla="*/ 19 h 39"/>
                <a:gd name="T16" fmla="*/ 0 w 15"/>
                <a:gd name="T17" fmla="*/ 19 h 39"/>
                <a:gd name="T18" fmla="*/ 0 w 15"/>
                <a:gd name="T19" fmla="*/ 19 h 39"/>
                <a:gd name="T20" fmla="*/ 1 w 15"/>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9"/>
                <a:gd name="T35" fmla="*/ 15 w 15"/>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9">
                  <a:moveTo>
                    <a:pt x="2" y="39"/>
                  </a:moveTo>
                  <a:lnTo>
                    <a:pt x="15" y="5"/>
                  </a:lnTo>
                  <a:lnTo>
                    <a:pt x="13" y="3"/>
                  </a:lnTo>
                  <a:lnTo>
                    <a:pt x="11" y="2"/>
                  </a:lnTo>
                  <a:lnTo>
                    <a:pt x="10" y="1"/>
                  </a:lnTo>
                  <a:lnTo>
                    <a:pt x="8" y="0"/>
                  </a:lnTo>
                  <a:lnTo>
                    <a:pt x="0" y="38"/>
                  </a:lnTo>
                  <a:lnTo>
                    <a:pt x="1" y="38"/>
                  </a:lnTo>
                  <a:lnTo>
                    <a:pt x="2" y="39"/>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401" name="Freeform 17"/>
            <p:cNvSpPr>
              <a:spLocks/>
            </p:cNvSpPr>
            <p:nvPr/>
          </p:nvSpPr>
          <p:spPr bwMode="auto">
            <a:xfrm>
              <a:off x="3407" y="1226"/>
              <a:ext cx="27" cy="26"/>
            </a:xfrm>
            <a:custGeom>
              <a:avLst/>
              <a:gdLst>
                <a:gd name="T0" fmla="*/ 0 w 53"/>
                <a:gd name="T1" fmla="*/ 4 h 52"/>
                <a:gd name="T2" fmla="*/ 4 w 53"/>
                <a:gd name="T3" fmla="*/ 26 h 52"/>
                <a:gd name="T4" fmla="*/ 27 w 53"/>
                <a:gd name="T5" fmla="*/ 22 h 52"/>
                <a:gd name="T6" fmla="*/ 23 w 53"/>
                <a:gd name="T7" fmla="*/ 0 h 52"/>
                <a:gd name="T8" fmla="*/ 0 w 53"/>
                <a:gd name="T9" fmla="*/ 4 h 52"/>
                <a:gd name="T10" fmla="*/ 0 60000 65536"/>
                <a:gd name="T11" fmla="*/ 0 60000 65536"/>
                <a:gd name="T12" fmla="*/ 0 60000 65536"/>
                <a:gd name="T13" fmla="*/ 0 60000 65536"/>
                <a:gd name="T14" fmla="*/ 0 60000 65536"/>
                <a:gd name="T15" fmla="*/ 0 w 53"/>
                <a:gd name="T16" fmla="*/ 0 h 52"/>
                <a:gd name="T17" fmla="*/ 53 w 53"/>
                <a:gd name="T18" fmla="*/ 52 h 52"/>
              </a:gdLst>
              <a:ahLst/>
              <a:cxnLst>
                <a:cxn ang="T10">
                  <a:pos x="T0" y="T1"/>
                </a:cxn>
                <a:cxn ang="T11">
                  <a:pos x="T2" y="T3"/>
                </a:cxn>
                <a:cxn ang="T12">
                  <a:pos x="T4" y="T5"/>
                </a:cxn>
                <a:cxn ang="T13">
                  <a:pos x="T6" y="T7"/>
                </a:cxn>
                <a:cxn ang="T14">
                  <a:pos x="T8" y="T9"/>
                </a:cxn>
              </a:cxnLst>
              <a:rect l="T15" t="T16" r="T17" b="T18"/>
              <a:pathLst>
                <a:path w="53" h="52">
                  <a:moveTo>
                    <a:pt x="0" y="8"/>
                  </a:moveTo>
                  <a:lnTo>
                    <a:pt x="8" y="52"/>
                  </a:lnTo>
                  <a:lnTo>
                    <a:pt x="53" y="44"/>
                  </a:lnTo>
                  <a:lnTo>
                    <a:pt x="45" y="0"/>
                  </a:lnTo>
                  <a:lnTo>
                    <a:pt x="0" y="8"/>
                  </a:lnTo>
                  <a:close/>
                </a:path>
              </a:pathLst>
            </a:custGeom>
            <a:solidFill>
              <a:srgbClr val="FF0000"/>
            </a:solidFill>
            <a:ln w="9525">
              <a:noFill/>
              <a:round/>
              <a:headEnd/>
              <a:tailEnd/>
            </a:ln>
          </p:spPr>
          <p:txBody>
            <a:bodyPr/>
            <a:lstStyle/>
            <a:p>
              <a:endParaRPr lang="en-US" dirty="0">
                <a:latin typeface="Calibri" pitchFamily="34" charset="0"/>
              </a:endParaRPr>
            </a:p>
          </p:txBody>
        </p:sp>
      </p:grpSp>
      <p:grpSp>
        <p:nvGrpSpPr>
          <p:cNvPr id="4" name="Group 21"/>
          <p:cNvGrpSpPr>
            <a:grpSpLocks noChangeAspect="1"/>
          </p:cNvGrpSpPr>
          <p:nvPr/>
        </p:nvGrpSpPr>
        <p:grpSpPr bwMode="auto">
          <a:xfrm flipH="1">
            <a:off x="3521075" y="1143000"/>
            <a:ext cx="957263" cy="684213"/>
            <a:chOff x="2218" y="1200"/>
            <a:chExt cx="603" cy="431"/>
          </a:xfrm>
        </p:grpSpPr>
        <p:sp>
          <p:nvSpPr>
            <p:cNvPr id="13372" name="AutoShape 20"/>
            <p:cNvSpPr>
              <a:spLocks noChangeAspect="1" noChangeArrowheads="1" noTextEdit="1"/>
            </p:cNvSpPr>
            <p:nvPr/>
          </p:nvSpPr>
          <p:spPr bwMode="auto">
            <a:xfrm>
              <a:off x="2218" y="1200"/>
              <a:ext cx="603" cy="431"/>
            </a:xfrm>
            <a:prstGeom prst="rect">
              <a:avLst/>
            </a:prstGeom>
            <a:noFill/>
            <a:ln w="9525">
              <a:noFill/>
              <a:miter lim="800000"/>
              <a:headEnd/>
              <a:tailEnd/>
            </a:ln>
          </p:spPr>
          <p:txBody>
            <a:bodyPr/>
            <a:lstStyle/>
            <a:p>
              <a:endParaRPr lang="en-US" dirty="0"/>
            </a:p>
          </p:txBody>
        </p:sp>
        <p:sp>
          <p:nvSpPr>
            <p:cNvPr id="13373" name="Freeform 23"/>
            <p:cNvSpPr>
              <a:spLocks/>
            </p:cNvSpPr>
            <p:nvPr/>
          </p:nvSpPr>
          <p:spPr bwMode="auto">
            <a:xfrm>
              <a:off x="2257" y="1255"/>
              <a:ext cx="149" cy="54"/>
            </a:xfrm>
            <a:custGeom>
              <a:avLst/>
              <a:gdLst>
                <a:gd name="T0" fmla="*/ 0 w 598"/>
                <a:gd name="T1" fmla="*/ 0 h 217"/>
                <a:gd name="T2" fmla="*/ 1 w 598"/>
                <a:gd name="T3" fmla="*/ 0 h 217"/>
                <a:gd name="T4" fmla="*/ 5 w 598"/>
                <a:gd name="T5" fmla="*/ 1 h 217"/>
                <a:gd name="T6" fmla="*/ 10 w 598"/>
                <a:gd name="T7" fmla="*/ 3 h 217"/>
                <a:gd name="T8" fmla="*/ 18 w 598"/>
                <a:gd name="T9" fmla="*/ 6 h 217"/>
                <a:gd name="T10" fmla="*/ 28 w 598"/>
                <a:gd name="T11" fmla="*/ 9 h 217"/>
                <a:gd name="T12" fmla="*/ 38 w 598"/>
                <a:gd name="T13" fmla="*/ 12 h 217"/>
                <a:gd name="T14" fmla="*/ 49 w 598"/>
                <a:gd name="T15" fmla="*/ 16 h 217"/>
                <a:gd name="T16" fmla="*/ 61 w 598"/>
                <a:gd name="T17" fmla="*/ 20 h 217"/>
                <a:gd name="T18" fmla="*/ 74 w 598"/>
                <a:gd name="T19" fmla="*/ 25 h 217"/>
                <a:gd name="T20" fmla="*/ 86 w 598"/>
                <a:gd name="T21" fmla="*/ 29 h 217"/>
                <a:gd name="T22" fmla="*/ 99 w 598"/>
                <a:gd name="T23" fmla="*/ 33 h 217"/>
                <a:gd name="T24" fmla="*/ 111 w 598"/>
                <a:gd name="T25" fmla="*/ 38 h 217"/>
                <a:gd name="T26" fmla="*/ 122 w 598"/>
                <a:gd name="T27" fmla="*/ 42 h 217"/>
                <a:gd name="T28" fmla="*/ 133 w 598"/>
                <a:gd name="T29" fmla="*/ 47 h 217"/>
                <a:gd name="T30" fmla="*/ 142 w 598"/>
                <a:gd name="T31" fmla="*/ 50 h 217"/>
                <a:gd name="T32" fmla="*/ 149 w 598"/>
                <a:gd name="T33" fmla="*/ 54 h 217"/>
                <a:gd name="T34" fmla="*/ 148 w 598"/>
                <a:gd name="T35" fmla="*/ 54 h 217"/>
                <a:gd name="T36" fmla="*/ 144 w 598"/>
                <a:gd name="T37" fmla="*/ 53 h 217"/>
                <a:gd name="T38" fmla="*/ 139 w 598"/>
                <a:gd name="T39" fmla="*/ 51 h 217"/>
                <a:gd name="T40" fmla="*/ 132 w 598"/>
                <a:gd name="T41" fmla="*/ 49 h 217"/>
                <a:gd name="T42" fmla="*/ 123 w 598"/>
                <a:gd name="T43" fmla="*/ 47 h 217"/>
                <a:gd name="T44" fmla="*/ 113 w 598"/>
                <a:gd name="T45" fmla="*/ 43 h 217"/>
                <a:gd name="T46" fmla="*/ 102 w 598"/>
                <a:gd name="T47" fmla="*/ 40 h 217"/>
                <a:gd name="T48" fmla="*/ 90 w 598"/>
                <a:gd name="T49" fmla="*/ 36 h 217"/>
                <a:gd name="T50" fmla="*/ 78 w 598"/>
                <a:gd name="T51" fmla="*/ 32 h 217"/>
                <a:gd name="T52" fmla="*/ 66 w 598"/>
                <a:gd name="T53" fmla="*/ 28 h 217"/>
                <a:gd name="T54" fmla="*/ 53 w 598"/>
                <a:gd name="T55" fmla="*/ 24 h 217"/>
                <a:gd name="T56" fmla="*/ 41 w 598"/>
                <a:gd name="T57" fmla="*/ 19 h 217"/>
                <a:gd name="T58" fmla="*/ 29 w 598"/>
                <a:gd name="T59" fmla="*/ 14 h 217"/>
                <a:gd name="T60" fmla="*/ 18 w 598"/>
                <a:gd name="T61" fmla="*/ 9 h 217"/>
                <a:gd name="T62" fmla="*/ 8 w 598"/>
                <a:gd name="T63" fmla="*/ 5 h 217"/>
                <a:gd name="T64" fmla="*/ 0 w 598"/>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8"/>
                <a:gd name="T100" fmla="*/ 0 h 217"/>
                <a:gd name="T101" fmla="*/ 598 w 598"/>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8" h="217">
                  <a:moveTo>
                    <a:pt x="0" y="0"/>
                  </a:moveTo>
                  <a:lnTo>
                    <a:pt x="5" y="1"/>
                  </a:lnTo>
                  <a:lnTo>
                    <a:pt x="19" y="6"/>
                  </a:lnTo>
                  <a:lnTo>
                    <a:pt x="42" y="13"/>
                  </a:lnTo>
                  <a:lnTo>
                    <a:pt x="74" y="23"/>
                  </a:lnTo>
                  <a:lnTo>
                    <a:pt x="111" y="35"/>
                  </a:lnTo>
                  <a:lnTo>
                    <a:pt x="152" y="49"/>
                  </a:lnTo>
                  <a:lnTo>
                    <a:pt x="198" y="65"/>
                  </a:lnTo>
                  <a:lnTo>
                    <a:pt x="246" y="81"/>
                  </a:lnTo>
                  <a:lnTo>
                    <a:pt x="297" y="99"/>
                  </a:lnTo>
                  <a:lnTo>
                    <a:pt x="347" y="116"/>
                  </a:lnTo>
                  <a:lnTo>
                    <a:pt x="397" y="134"/>
                  </a:lnTo>
                  <a:lnTo>
                    <a:pt x="445" y="152"/>
                  </a:lnTo>
                  <a:lnTo>
                    <a:pt x="491" y="169"/>
                  </a:lnTo>
                  <a:lnTo>
                    <a:pt x="532" y="187"/>
                  </a:lnTo>
                  <a:lnTo>
                    <a:pt x="568" y="202"/>
                  </a:lnTo>
                  <a:lnTo>
                    <a:pt x="598" y="217"/>
                  </a:lnTo>
                  <a:lnTo>
                    <a:pt x="593" y="216"/>
                  </a:lnTo>
                  <a:lnTo>
                    <a:pt x="579" y="212"/>
                  </a:lnTo>
                  <a:lnTo>
                    <a:pt x="557" y="206"/>
                  </a:lnTo>
                  <a:lnTo>
                    <a:pt x="528" y="197"/>
                  </a:lnTo>
                  <a:lnTo>
                    <a:pt x="493" y="187"/>
                  </a:lnTo>
                  <a:lnTo>
                    <a:pt x="453" y="174"/>
                  </a:lnTo>
                  <a:lnTo>
                    <a:pt x="409" y="161"/>
                  </a:lnTo>
                  <a:lnTo>
                    <a:pt x="363" y="146"/>
                  </a:lnTo>
                  <a:lnTo>
                    <a:pt x="313" y="129"/>
                  </a:lnTo>
                  <a:lnTo>
                    <a:pt x="263" y="112"/>
                  </a:lnTo>
                  <a:lnTo>
                    <a:pt x="213" y="95"/>
                  </a:lnTo>
                  <a:lnTo>
                    <a:pt x="164" y="76"/>
                  </a:lnTo>
                  <a:lnTo>
                    <a:pt x="118" y="57"/>
                  </a:lnTo>
                  <a:lnTo>
                    <a:pt x="74" y="38"/>
                  </a:lnTo>
                  <a:lnTo>
                    <a:pt x="34" y="20"/>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4" name="Freeform 24"/>
            <p:cNvSpPr>
              <a:spLocks/>
            </p:cNvSpPr>
            <p:nvPr/>
          </p:nvSpPr>
          <p:spPr bwMode="auto">
            <a:xfrm>
              <a:off x="2265" y="1245"/>
              <a:ext cx="50" cy="91"/>
            </a:xfrm>
            <a:custGeom>
              <a:avLst/>
              <a:gdLst>
                <a:gd name="T0" fmla="*/ 0 w 202"/>
                <a:gd name="T1" fmla="*/ 0 h 364"/>
                <a:gd name="T2" fmla="*/ 1 w 202"/>
                <a:gd name="T3" fmla="*/ 1 h 364"/>
                <a:gd name="T4" fmla="*/ 2 w 202"/>
                <a:gd name="T5" fmla="*/ 3 h 364"/>
                <a:gd name="T6" fmla="*/ 4 w 202"/>
                <a:gd name="T7" fmla="*/ 7 h 364"/>
                <a:gd name="T8" fmla="*/ 7 w 202"/>
                <a:gd name="T9" fmla="*/ 12 h 364"/>
                <a:gd name="T10" fmla="*/ 10 w 202"/>
                <a:gd name="T11" fmla="*/ 18 h 364"/>
                <a:gd name="T12" fmla="*/ 14 w 202"/>
                <a:gd name="T13" fmla="*/ 24 h 364"/>
                <a:gd name="T14" fmla="*/ 18 w 202"/>
                <a:gd name="T15" fmla="*/ 31 h 364"/>
                <a:gd name="T16" fmla="*/ 22 w 202"/>
                <a:gd name="T17" fmla="*/ 39 h 364"/>
                <a:gd name="T18" fmla="*/ 26 w 202"/>
                <a:gd name="T19" fmla="*/ 46 h 364"/>
                <a:gd name="T20" fmla="*/ 31 w 202"/>
                <a:gd name="T21" fmla="*/ 54 h 364"/>
                <a:gd name="T22" fmla="*/ 35 w 202"/>
                <a:gd name="T23" fmla="*/ 62 h 364"/>
                <a:gd name="T24" fmla="*/ 39 w 202"/>
                <a:gd name="T25" fmla="*/ 69 h 364"/>
                <a:gd name="T26" fmla="*/ 43 w 202"/>
                <a:gd name="T27" fmla="*/ 76 h 364"/>
                <a:gd name="T28" fmla="*/ 46 w 202"/>
                <a:gd name="T29" fmla="*/ 82 h 364"/>
                <a:gd name="T30" fmla="*/ 48 w 202"/>
                <a:gd name="T31" fmla="*/ 87 h 364"/>
                <a:gd name="T32" fmla="*/ 50 w 202"/>
                <a:gd name="T33" fmla="*/ 91 h 364"/>
                <a:gd name="T34" fmla="*/ 50 w 202"/>
                <a:gd name="T35" fmla="*/ 90 h 364"/>
                <a:gd name="T36" fmla="*/ 50 w 202"/>
                <a:gd name="T37" fmla="*/ 88 h 364"/>
                <a:gd name="T38" fmla="*/ 49 w 202"/>
                <a:gd name="T39" fmla="*/ 85 h 364"/>
                <a:gd name="T40" fmla="*/ 47 w 202"/>
                <a:gd name="T41" fmla="*/ 81 h 364"/>
                <a:gd name="T42" fmla="*/ 46 w 202"/>
                <a:gd name="T43" fmla="*/ 76 h 364"/>
                <a:gd name="T44" fmla="*/ 44 w 202"/>
                <a:gd name="T45" fmla="*/ 70 h 364"/>
                <a:gd name="T46" fmla="*/ 42 w 202"/>
                <a:gd name="T47" fmla="*/ 63 h 364"/>
                <a:gd name="T48" fmla="*/ 39 w 202"/>
                <a:gd name="T49" fmla="*/ 56 h 364"/>
                <a:gd name="T50" fmla="*/ 36 w 202"/>
                <a:gd name="T51" fmla="*/ 49 h 364"/>
                <a:gd name="T52" fmla="*/ 32 w 202"/>
                <a:gd name="T53" fmla="*/ 41 h 364"/>
                <a:gd name="T54" fmla="*/ 28 w 202"/>
                <a:gd name="T55" fmla="*/ 34 h 364"/>
                <a:gd name="T56" fmla="*/ 23 w 202"/>
                <a:gd name="T57" fmla="*/ 26 h 364"/>
                <a:gd name="T58" fmla="*/ 18 w 202"/>
                <a:gd name="T59" fmla="*/ 19 h 364"/>
                <a:gd name="T60" fmla="*/ 13 w 202"/>
                <a:gd name="T61" fmla="*/ 12 h 364"/>
                <a:gd name="T62" fmla="*/ 7 w 202"/>
                <a:gd name="T63" fmla="*/ 6 h 364"/>
                <a:gd name="T64" fmla="*/ 0 w 202"/>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364"/>
                <a:gd name="T101" fmla="*/ 202 w 202"/>
                <a:gd name="T102" fmla="*/ 364 h 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364">
                  <a:moveTo>
                    <a:pt x="0" y="0"/>
                  </a:moveTo>
                  <a:lnTo>
                    <a:pt x="3" y="3"/>
                  </a:lnTo>
                  <a:lnTo>
                    <a:pt x="8" y="12"/>
                  </a:lnTo>
                  <a:lnTo>
                    <a:pt x="16" y="28"/>
                  </a:lnTo>
                  <a:lnTo>
                    <a:pt x="27" y="47"/>
                  </a:lnTo>
                  <a:lnTo>
                    <a:pt x="40" y="70"/>
                  </a:lnTo>
                  <a:lnTo>
                    <a:pt x="56" y="96"/>
                  </a:lnTo>
                  <a:lnTo>
                    <a:pt x="72" y="125"/>
                  </a:lnTo>
                  <a:lnTo>
                    <a:pt x="89" y="155"/>
                  </a:lnTo>
                  <a:lnTo>
                    <a:pt x="107" y="186"/>
                  </a:lnTo>
                  <a:lnTo>
                    <a:pt x="124" y="218"/>
                  </a:lnTo>
                  <a:lnTo>
                    <a:pt x="142" y="248"/>
                  </a:lnTo>
                  <a:lnTo>
                    <a:pt x="157" y="277"/>
                  </a:lnTo>
                  <a:lnTo>
                    <a:pt x="172" y="304"/>
                  </a:lnTo>
                  <a:lnTo>
                    <a:pt x="184" y="327"/>
                  </a:lnTo>
                  <a:lnTo>
                    <a:pt x="195" y="348"/>
                  </a:lnTo>
                  <a:lnTo>
                    <a:pt x="202" y="364"/>
                  </a:lnTo>
                  <a:lnTo>
                    <a:pt x="201" y="361"/>
                  </a:lnTo>
                  <a:lnTo>
                    <a:pt x="200" y="353"/>
                  </a:lnTo>
                  <a:lnTo>
                    <a:pt x="196" y="339"/>
                  </a:lnTo>
                  <a:lnTo>
                    <a:pt x="191" y="322"/>
                  </a:lnTo>
                  <a:lnTo>
                    <a:pt x="185" y="303"/>
                  </a:lnTo>
                  <a:lnTo>
                    <a:pt x="177" y="279"/>
                  </a:lnTo>
                  <a:lnTo>
                    <a:pt x="168" y="253"/>
                  </a:lnTo>
                  <a:lnTo>
                    <a:pt x="156" y="225"/>
                  </a:lnTo>
                  <a:lnTo>
                    <a:pt x="144" y="196"/>
                  </a:lnTo>
                  <a:lnTo>
                    <a:pt x="129" y="165"/>
                  </a:lnTo>
                  <a:lnTo>
                    <a:pt x="112" y="135"/>
                  </a:lnTo>
                  <a:lnTo>
                    <a:pt x="94" y="104"/>
                  </a:lnTo>
                  <a:lnTo>
                    <a:pt x="73" y="75"/>
                  </a:lnTo>
                  <a:lnTo>
                    <a:pt x="51" y="48"/>
                  </a:lnTo>
                  <a:lnTo>
                    <a:pt x="27" y="2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5" name="Freeform 25"/>
            <p:cNvSpPr>
              <a:spLocks/>
            </p:cNvSpPr>
            <p:nvPr/>
          </p:nvSpPr>
          <p:spPr bwMode="auto">
            <a:xfrm>
              <a:off x="2393" y="1299"/>
              <a:ext cx="43" cy="67"/>
            </a:xfrm>
            <a:custGeom>
              <a:avLst/>
              <a:gdLst>
                <a:gd name="T0" fmla="*/ 0 w 172"/>
                <a:gd name="T1" fmla="*/ 0 h 268"/>
                <a:gd name="T2" fmla="*/ 1 w 172"/>
                <a:gd name="T3" fmla="*/ 2 h 268"/>
                <a:gd name="T4" fmla="*/ 5 w 172"/>
                <a:gd name="T5" fmla="*/ 7 h 268"/>
                <a:gd name="T6" fmla="*/ 11 w 172"/>
                <a:gd name="T7" fmla="*/ 15 h 268"/>
                <a:gd name="T8" fmla="*/ 18 w 172"/>
                <a:gd name="T9" fmla="*/ 25 h 268"/>
                <a:gd name="T10" fmla="*/ 25 w 172"/>
                <a:gd name="T11" fmla="*/ 36 h 268"/>
                <a:gd name="T12" fmla="*/ 32 w 172"/>
                <a:gd name="T13" fmla="*/ 47 h 268"/>
                <a:gd name="T14" fmla="*/ 39 w 172"/>
                <a:gd name="T15" fmla="*/ 57 h 268"/>
                <a:gd name="T16" fmla="*/ 43 w 172"/>
                <a:gd name="T17" fmla="*/ 67 h 268"/>
                <a:gd name="T18" fmla="*/ 42 w 172"/>
                <a:gd name="T19" fmla="*/ 66 h 268"/>
                <a:gd name="T20" fmla="*/ 37 w 172"/>
                <a:gd name="T21" fmla="*/ 61 h 268"/>
                <a:gd name="T22" fmla="*/ 30 w 172"/>
                <a:gd name="T23" fmla="*/ 54 h 268"/>
                <a:gd name="T24" fmla="*/ 23 w 172"/>
                <a:gd name="T25" fmla="*/ 45 h 268"/>
                <a:gd name="T26" fmla="*/ 15 w 172"/>
                <a:gd name="T27" fmla="*/ 35 h 268"/>
                <a:gd name="T28" fmla="*/ 9 w 172"/>
                <a:gd name="T29" fmla="*/ 23 h 268"/>
                <a:gd name="T30" fmla="*/ 3 w 172"/>
                <a:gd name="T31" fmla="*/ 11 h 268"/>
                <a:gd name="T32" fmla="*/ 0 w 172"/>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268"/>
                <a:gd name="T53" fmla="*/ 172 w 172"/>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268">
                  <a:moveTo>
                    <a:pt x="0" y="0"/>
                  </a:moveTo>
                  <a:lnTo>
                    <a:pt x="6" y="7"/>
                  </a:lnTo>
                  <a:lnTo>
                    <a:pt x="22" y="29"/>
                  </a:lnTo>
                  <a:lnTo>
                    <a:pt x="44" y="61"/>
                  </a:lnTo>
                  <a:lnTo>
                    <a:pt x="72" y="100"/>
                  </a:lnTo>
                  <a:lnTo>
                    <a:pt x="100" y="144"/>
                  </a:lnTo>
                  <a:lnTo>
                    <a:pt x="128" y="188"/>
                  </a:lnTo>
                  <a:lnTo>
                    <a:pt x="154" y="230"/>
                  </a:lnTo>
                  <a:lnTo>
                    <a:pt x="172" y="268"/>
                  </a:lnTo>
                  <a:lnTo>
                    <a:pt x="166" y="262"/>
                  </a:lnTo>
                  <a:lnTo>
                    <a:pt x="148" y="244"/>
                  </a:lnTo>
                  <a:lnTo>
                    <a:pt x="122" y="216"/>
                  </a:lnTo>
                  <a:lnTo>
                    <a:pt x="93" y="179"/>
                  </a:lnTo>
                  <a:lnTo>
                    <a:pt x="62" y="139"/>
                  </a:lnTo>
                  <a:lnTo>
                    <a:pt x="34" y="94"/>
                  </a:lnTo>
                  <a:lnTo>
                    <a:pt x="12" y="46"/>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6" name="Freeform 26"/>
            <p:cNvSpPr>
              <a:spLocks/>
            </p:cNvSpPr>
            <p:nvPr/>
          </p:nvSpPr>
          <p:spPr bwMode="auto">
            <a:xfrm>
              <a:off x="2218" y="1375"/>
              <a:ext cx="151" cy="48"/>
            </a:xfrm>
            <a:custGeom>
              <a:avLst/>
              <a:gdLst>
                <a:gd name="T0" fmla="*/ 0 w 605"/>
                <a:gd name="T1" fmla="*/ 0 h 194"/>
                <a:gd name="T2" fmla="*/ 1 w 605"/>
                <a:gd name="T3" fmla="*/ 1 h 194"/>
                <a:gd name="T4" fmla="*/ 5 w 605"/>
                <a:gd name="T5" fmla="*/ 2 h 194"/>
                <a:gd name="T6" fmla="*/ 11 w 605"/>
                <a:gd name="T7" fmla="*/ 4 h 194"/>
                <a:gd name="T8" fmla="*/ 18 w 605"/>
                <a:gd name="T9" fmla="*/ 7 h 194"/>
                <a:gd name="T10" fmla="*/ 27 w 605"/>
                <a:gd name="T11" fmla="*/ 10 h 194"/>
                <a:gd name="T12" fmla="*/ 38 w 605"/>
                <a:gd name="T13" fmla="*/ 13 h 194"/>
                <a:gd name="T14" fmla="*/ 49 w 605"/>
                <a:gd name="T15" fmla="*/ 17 h 194"/>
                <a:gd name="T16" fmla="*/ 61 w 605"/>
                <a:gd name="T17" fmla="*/ 22 h 194"/>
                <a:gd name="T18" fmla="*/ 74 w 605"/>
                <a:gd name="T19" fmla="*/ 26 h 194"/>
                <a:gd name="T20" fmla="*/ 86 w 605"/>
                <a:gd name="T21" fmla="*/ 30 h 194"/>
                <a:gd name="T22" fmla="*/ 99 w 605"/>
                <a:gd name="T23" fmla="*/ 34 h 194"/>
                <a:gd name="T24" fmla="*/ 111 w 605"/>
                <a:gd name="T25" fmla="*/ 37 h 194"/>
                <a:gd name="T26" fmla="*/ 123 w 605"/>
                <a:gd name="T27" fmla="*/ 41 h 194"/>
                <a:gd name="T28" fmla="*/ 134 w 605"/>
                <a:gd name="T29" fmla="*/ 44 h 194"/>
                <a:gd name="T30" fmla="*/ 143 w 605"/>
                <a:gd name="T31" fmla="*/ 46 h 194"/>
                <a:gd name="T32" fmla="*/ 151 w 605"/>
                <a:gd name="T33" fmla="*/ 48 h 194"/>
                <a:gd name="T34" fmla="*/ 150 w 605"/>
                <a:gd name="T35" fmla="*/ 48 h 194"/>
                <a:gd name="T36" fmla="*/ 147 w 605"/>
                <a:gd name="T37" fmla="*/ 46 h 194"/>
                <a:gd name="T38" fmla="*/ 141 w 605"/>
                <a:gd name="T39" fmla="*/ 44 h 194"/>
                <a:gd name="T40" fmla="*/ 134 w 605"/>
                <a:gd name="T41" fmla="*/ 41 h 194"/>
                <a:gd name="T42" fmla="*/ 126 w 605"/>
                <a:gd name="T43" fmla="*/ 38 h 194"/>
                <a:gd name="T44" fmla="*/ 116 w 605"/>
                <a:gd name="T45" fmla="*/ 34 h 194"/>
                <a:gd name="T46" fmla="*/ 105 w 605"/>
                <a:gd name="T47" fmla="*/ 30 h 194"/>
                <a:gd name="T48" fmla="*/ 94 w 605"/>
                <a:gd name="T49" fmla="*/ 26 h 194"/>
                <a:gd name="T50" fmla="*/ 82 w 605"/>
                <a:gd name="T51" fmla="*/ 22 h 194"/>
                <a:gd name="T52" fmla="*/ 69 w 605"/>
                <a:gd name="T53" fmla="*/ 18 h 194"/>
                <a:gd name="T54" fmla="*/ 57 w 605"/>
                <a:gd name="T55" fmla="*/ 14 h 194"/>
                <a:gd name="T56" fmla="*/ 44 w 605"/>
                <a:gd name="T57" fmla="*/ 10 h 194"/>
                <a:gd name="T58" fmla="*/ 32 w 605"/>
                <a:gd name="T59" fmla="*/ 7 h 194"/>
                <a:gd name="T60" fmla="*/ 21 w 605"/>
                <a:gd name="T61" fmla="*/ 4 h 194"/>
                <a:gd name="T62" fmla="*/ 10 w 605"/>
                <a:gd name="T63" fmla="*/ 1 h 194"/>
                <a:gd name="T64" fmla="*/ 0 w 605"/>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5"/>
                <a:gd name="T100" fmla="*/ 0 h 194"/>
                <a:gd name="T101" fmla="*/ 605 w 605"/>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5" h="194">
                  <a:moveTo>
                    <a:pt x="0" y="0"/>
                  </a:moveTo>
                  <a:lnTo>
                    <a:pt x="5" y="3"/>
                  </a:lnTo>
                  <a:lnTo>
                    <a:pt x="19" y="8"/>
                  </a:lnTo>
                  <a:lnTo>
                    <a:pt x="43" y="16"/>
                  </a:lnTo>
                  <a:lnTo>
                    <a:pt x="73" y="27"/>
                  </a:lnTo>
                  <a:lnTo>
                    <a:pt x="108" y="39"/>
                  </a:lnTo>
                  <a:lnTo>
                    <a:pt x="151" y="54"/>
                  </a:lnTo>
                  <a:lnTo>
                    <a:pt x="196" y="70"/>
                  </a:lnTo>
                  <a:lnTo>
                    <a:pt x="245" y="87"/>
                  </a:lnTo>
                  <a:lnTo>
                    <a:pt x="295" y="104"/>
                  </a:lnTo>
                  <a:lnTo>
                    <a:pt x="345" y="121"/>
                  </a:lnTo>
                  <a:lnTo>
                    <a:pt x="396" y="137"/>
                  </a:lnTo>
                  <a:lnTo>
                    <a:pt x="444" y="151"/>
                  </a:lnTo>
                  <a:lnTo>
                    <a:pt x="492" y="166"/>
                  </a:lnTo>
                  <a:lnTo>
                    <a:pt x="535" y="178"/>
                  </a:lnTo>
                  <a:lnTo>
                    <a:pt x="572" y="187"/>
                  </a:lnTo>
                  <a:lnTo>
                    <a:pt x="605" y="194"/>
                  </a:lnTo>
                  <a:lnTo>
                    <a:pt x="600" y="192"/>
                  </a:lnTo>
                  <a:lnTo>
                    <a:pt x="587" y="187"/>
                  </a:lnTo>
                  <a:lnTo>
                    <a:pt x="566" y="178"/>
                  </a:lnTo>
                  <a:lnTo>
                    <a:pt x="538" y="167"/>
                  </a:lnTo>
                  <a:lnTo>
                    <a:pt x="504" y="154"/>
                  </a:lnTo>
                  <a:lnTo>
                    <a:pt x="465" y="139"/>
                  </a:lnTo>
                  <a:lnTo>
                    <a:pt x="422" y="123"/>
                  </a:lnTo>
                  <a:lnTo>
                    <a:pt x="376" y="106"/>
                  </a:lnTo>
                  <a:lnTo>
                    <a:pt x="328" y="89"/>
                  </a:lnTo>
                  <a:lnTo>
                    <a:pt x="278" y="72"/>
                  </a:lnTo>
                  <a:lnTo>
                    <a:pt x="228" y="56"/>
                  </a:lnTo>
                  <a:lnTo>
                    <a:pt x="178" y="41"/>
                  </a:lnTo>
                  <a:lnTo>
                    <a:pt x="129" y="27"/>
                  </a:lnTo>
                  <a:lnTo>
                    <a:pt x="83" y="16"/>
                  </a:lnTo>
                  <a:lnTo>
                    <a:pt x="39" y="6"/>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7" name="Freeform 27"/>
            <p:cNvSpPr>
              <a:spLocks/>
            </p:cNvSpPr>
            <p:nvPr/>
          </p:nvSpPr>
          <p:spPr bwMode="auto">
            <a:xfrm>
              <a:off x="2218" y="1346"/>
              <a:ext cx="97" cy="41"/>
            </a:xfrm>
            <a:custGeom>
              <a:avLst/>
              <a:gdLst>
                <a:gd name="T0" fmla="*/ 0 w 388"/>
                <a:gd name="T1" fmla="*/ 41 h 163"/>
                <a:gd name="T2" fmla="*/ 1 w 388"/>
                <a:gd name="T3" fmla="*/ 41 h 163"/>
                <a:gd name="T4" fmla="*/ 3 w 388"/>
                <a:gd name="T5" fmla="*/ 39 h 163"/>
                <a:gd name="T6" fmla="*/ 7 w 388"/>
                <a:gd name="T7" fmla="*/ 38 h 163"/>
                <a:gd name="T8" fmla="*/ 13 w 388"/>
                <a:gd name="T9" fmla="*/ 36 h 163"/>
                <a:gd name="T10" fmla="*/ 19 w 388"/>
                <a:gd name="T11" fmla="*/ 33 h 163"/>
                <a:gd name="T12" fmla="*/ 26 w 388"/>
                <a:gd name="T13" fmla="*/ 30 h 163"/>
                <a:gd name="T14" fmla="*/ 34 w 388"/>
                <a:gd name="T15" fmla="*/ 27 h 163"/>
                <a:gd name="T16" fmla="*/ 42 w 388"/>
                <a:gd name="T17" fmla="*/ 24 h 163"/>
                <a:gd name="T18" fmla="*/ 50 w 388"/>
                <a:gd name="T19" fmla="*/ 20 h 163"/>
                <a:gd name="T20" fmla="*/ 59 w 388"/>
                <a:gd name="T21" fmla="*/ 17 h 163"/>
                <a:gd name="T22" fmla="*/ 67 w 388"/>
                <a:gd name="T23" fmla="*/ 13 h 163"/>
                <a:gd name="T24" fmla="*/ 75 w 388"/>
                <a:gd name="T25" fmla="*/ 10 h 163"/>
                <a:gd name="T26" fmla="*/ 82 w 388"/>
                <a:gd name="T27" fmla="*/ 7 h 163"/>
                <a:gd name="T28" fmla="*/ 88 w 388"/>
                <a:gd name="T29" fmla="*/ 4 h 163"/>
                <a:gd name="T30" fmla="*/ 93 w 388"/>
                <a:gd name="T31" fmla="*/ 2 h 163"/>
                <a:gd name="T32" fmla="*/ 97 w 388"/>
                <a:gd name="T33" fmla="*/ 0 h 163"/>
                <a:gd name="T34" fmla="*/ 97 w 388"/>
                <a:gd name="T35" fmla="*/ 1 h 163"/>
                <a:gd name="T36" fmla="*/ 95 w 388"/>
                <a:gd name="T37" fmla="*/ 2 h 163"/>
                <a:gd name="T38" fmla="*/ 92 w 388"/>
                <a:gd name="T39" fmla="*/ 4 h 163"/>
                <a:gd name="T40" fmla="*/ 89 w 388"/>
                <a:gd name="T41" fmla="*/ 6 h 163"/>
                <a:gd name="T42" fmla="*/ 84 w 388"/>
                <a:gd name="T43" fmla="*/ 9 h 163"/>
                <a:gd name="T44" fmla="*/ 79 w 388"/>
                <a:gd name="T45" fmla="*/ 13 h 163"/>
                <a:gd name="T46" fmla="*/ 73 w 388"/>
                <a:gd name="T47" fmla="*/ 17 h 163"/>
                <a:gd name="T48" fmla="*/ 66 w 388"/>
                <a:gd name="T49" fmla="*/ 20 h 163"/>
                <a:gd name="T50" fmla="*/ 59 w 388"/>
                <a:gd name="T51" fmla="*/ 24 h 163"/>
                <a:gd name="T52" fmla="*/ 51 w 388"/>
                <a:gd name="T53" fmla="*/ 28 h 163"/>
                <a:gd name="T54" fmla="*/ 43 w 388"/>
                <a:gd name="T55" fmla="*/ 31 h 163"/>
                <a:gd name="T56" fmla="*/ 35 w 388"/>
                <a:gd name="T57" fmla="*/ 34 h 163"/>
                <a:gd name="T58" fmla="*/ 26 w 388"/>
                <a:gd name="T59" fmla="*/ 37 h 163"/>
                <a:gd name="T60" fmla="*/ 18 w 388"/>
                <a:gd name="T61" fmla="*/ 39 h 163"/>
                <a:gd name="T62" fmla="*/ 9 w 388"/>
                <a:gd name="T63" fmla="*/ 40 h 163"/>
                <a:gd name="T64" fmla="*/ 0 w 388"/>
                <a:gd name="T65" fmla="*/ 41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163"/>
                <a:gd name="T101" fmla="*/ 388 w 38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163">
                  <a:moveTo>
                    <a:pt x="0" y="163"/>
                  </a:moveTo>
                  <a:lnTo>
                    <a:pt x="4" y="162"/>
                  </a:lnTo>
                  <a:lnTo>
                    <a:pt x="13" y="157"/>
                  </a:lnTo>
                  <a:lnTo>
                    <a:pt x="30" y="151"/>
                  </a:lnTo>
                  <a:lnTo>
                    <a:pt x="51" y="142"/>
                  </a:lnTo>
                  <a:lnTo>
                    <a:pt x="77" y="132"/>
                  </a:lnTo>
                  <a:lnTo>
                    <a:pt x="105" y="121"/>
                  </a:lnTo>
                  <a:lnTo>
                    <a:pt x="135" y="108"/>
                  </a:lnTo>
                  <a:lnTo>
                    <a:pt x="168" y="95"/>
                  </a:lnTo>
                  <a:lnTo>
                    <a:pt x="202" y="81"/>
                  </a:lnTo>
                  <a:lnTo>
                    <a:pt x="235" y="68"/>
                  </a:lnTo>
                  <a:lnTo>
                    <a:pt x="268" y="53"/>
                  </a:lnTo>
                  <a:lnTo>
                    <a:pt x="298" y="41"/>
                  </a:lnTo>
                  <a:lnTo>
                    <a:pt x="326" y="29"/>
                  </a:lnTo>
                  <a:lnTo>
                    <a:pt x="352" y="17"/>
                  </a:lnTo>
                  <a:lnTo>
                    <a:pt x="373" y="7"/>
                  </a:lnTo>
                  <a:lnTo>
                    <a:pt x="388" y="0"/>
                  </a:lnTo>
                  <a:lnTo>
                    <a:pt x="386" y="2"/>
                  </a:lnTo>
                  <a:lnTo>
                    <a:pt x="380" y="7"/>
                  </a:lnTo>
                  <a:lnTo>
                    <a:pt x="369" y="14"/>
                  </a:lnTo>
                  <a:lnTo>
                    <a:pt x="354" y="25"/>
                  </a:lnTo>
                  <a:lnTo>
                    <a:pt x="336" y="37"/>
                  </a:lnTo>
                  <a:lnTo>
                    <a:pt x="315" y="51"/>
                  </a:lnTo>
                  <a:lnTo>
                    <a:pt x="291" y="67"/>
                  </a:lnTo>
                  <a:lnTo>
                    <a:pt x="264" y="81"/>
                  </a:lnTo>
                  <a:lnTo>
                    <a:pt x="236" y="96"/>
                  </a:lnTo>
                  <a:lnTo>
                    <a:pt x="206" y="112"/>
                  </a:lnTo>
                  <a:lnTo>
                    <a:pt x="173" y="125"/>
                  </a:lnTo>
                  <a:lnTo>
                    <a:pt x="140" y="137"/>
                  </a:lnTo>
                  <a:lnTo>
                    <a:pt x="106" y="148"/>
                  </a:lnTo>
                  <a:lnTo>
                    <a:pt x="71" y="156"/>
                  </a:lnTo>
                  <a:lnTo>
                    <a:pt x="35" y="160"/>
                  </a:lnTo>
                  <a:lnTo>
                    <a:pt x="0" y="163"/>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8" name="Freeform 28"/>
            <p:cNvSpPr>
              <a:spLocks/>
            </p:cNvSpPr>
            <p:nvPr/>
          </p:nvSpPr>
          <p:spPr bwMode="auto">
            <a:xfrm>
              <a:off x="2353" y="1396"/>
              <a:ext cx="76" cy="27"/>
            </a:xfrm>
            <a:custGeom>
              <a:avLst/>
              <a:gdLst>
                <a:gd name="T0" fmla="*/ 0 w 304"/>
                <a:gd name="T1" fmla="*/ 27 h 106"/>
                <a:gd name="T2" fmla="*/ 1 w 304"/>
                <a:gd name="T3" fmla="*/ 27 h 106"/>
                <a:gd name="T4" fmla="*/ 2 w 304"/>
                <a:gd name="T5" fmla="*/ 26 h 106"/>
                <a:gd name="T6" fmla="*/ 5 w 304"/>
                <a:gd name="T7" fmla="*/ 25 h 106"/>
                <a:gd name="T8" fmla="*/ 9 w 304"/>
                <a:gd name="T9" fmla="*/ 24 h 106"/>
                <a:gd name="T10" fmla="*/ 13 w 304"/>
                <a:gd name="T11" fmla="*/ 23 h 106"/>
                <a:gd name="T12" fmla="*/ 18 w 304"/>
                <a:gd name="T13" fmla="*/ 22 h 106"/>
                <a:gd name="T14" fmla="*/ 24 w 304"/>
                <a:gd name="T15" fmla="*/ 20 h 106"/>
                <a:gd name="T16" fmla="*/ 30 w 304"/>
                <a:gd name="T17" fmla="*/ 18 h 106"/>
                <a:gd name="T18" fmla="*/ 36 w 304"/>
                <a:gd name="T19" fmla="*/ 16 h 106"/>
                <a:gd name="T20" fmla="*/ 42 w 304"/>
                <a:gd name="T21" fmla="*/ 14 h 106"/>
                <a:gd name="T22" fmla="*/ 49 w 304"/>
                <a:gd name="T23" fmla="*/ 11 h 106"/>
                <a:gd name="T24" fmla="*/ 55 w 304"/>
                <a:gd name="T25" fmla="*/ 9 h 106"/>
                <a:gd name="T26" fmla="*/ 61 w 304"/>
                <a:gd name="T27" fmla="*/ 7 h 106"/>
                <a:gd name="T28" fmla="*/ 67 w 304"/>
                <a:gd name="T29" fmla="*/ 5 h 106"/>
                <a:gd name="T30" fmla="*/ 72 w 304"/>
                <a:gd name="T31" fmla="*/ 2 h 106"/>
                <a:gd name="T32" fmla="*/ 76 w 304"/>
                <a:gd name="T33" fmla="*/ 0 h 106"/>
                <a:gd name="T34" fmla="*/ 75 w 304"/>
                <a:gd name="T35" fmla="*/ 0 h 106"/>
                <a:gd name="T36" fmla="*/ 74 w 304"/>
                <a:gd name="T37" fmla="*/ 0 h 106"/>
                <a:gd name="T38" fmla="*/ 71 w 304"/>
                <a:gd name="T39" fmla="*/ 1 h 106"/>
                <a:gd name="T40" fmla="*/ 67 w 304"/>
                <a:gd name="T41" fmla="*/ 1 h 106"/>
                <a:gd name="T42" fmla="*/ 63 w 304"/>
                <a:gd name="T43" fmla="*/ 2 h 106"/>
                <a:gd name="T44" fmla="*/ 58 w 304"/>
                <a:gd name="T45" fmla="*/ 3 h 106"/>
                <a:gd name="T46" fmla="*/ 52 w 304"/>
                <a:gd name="T47" fmla="*/ 4 h 106"/>
                <a:gd name="T48" fmla="*/ 47 w 304"/>
                <a:gd name="T49" fmla="*/ 6 h 106"/>
                <a:gd name="T50" fmla="*/ 40 w 304"/>
                <a:gd name="T51" fmla="*/ 7 h 106"/>
                <a:gd name="T52" fmla="*/ 34 w 304"/>
                <a:gd name="T53" fmla="*/ 9 h 106"/>
                <a:gd name="T54" fmla="*/ 28 w 304"/>
                <a:gd name="T55" fmla="*/ 11 h 106"/>
                <a:gd name="T56" fmla="*/ 22 w 304"/>
                <a:gd name="T57" fmla="*/ 13 h 106"/>
                <a:gd name="T58" fmla="*/ 15 w 304"/>
                <a:gd name="T59" fmla="*/ 16 h 106"/>
                <a:gd name="T60" fmla="*/ 10 w 304"/>
                <a:gd name="T61" fmla="*/ 20 h 106"/>
                <a:gd name="T62" fmla="*/ 5 w 304"/>
                <a:gd name="T63" fmla="*/ 23 h 106"/>
                <a:gd name="T64" fmla="*/ 0 w 304"/>
                <a:gd name="T65" fmla="*/ 2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106"/>
                <a:gd name="T101" fmla="*/ 304 w 30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106">
                  <a:moveTo>
                    <a:pt x="0" y="106"/>
                  </a:moveTo>
                  <a:lnTo>
                    <a:pt x="3" y="105"/>
                  </a:lnTo>
                  <a:lnTo>
                    <a:pt x="10" y="103"/>
                  </a:lnTo>
                  <a:lnTo>
                    <a:pt x="21" y="100"/>
                  </a:lnTo>
                  <a:lnTo>
                    <a:pt x="36" y="96"/>
                  </a:lnTo>
                  <a:lnTo>
                    <a:pt x="53" y="91"/>
                  </a:lnTo>
                  <a:lnTo>
                    <a:pt x="73" y="85"/>
                  </a:lnTo>
                  <a:lnTo>
                    <a:pt x="95" y="78"/>
                  </a:lnTo>
                  <a:lnTo>
                    <a:pt x="120" y="71"/>
                  </a:lnTo>
                  <a:lnTo>
                    <a:pt x="144" y="63"/>
                  </a:lnTo>
                  <a:lnTo>
                    <a:pt x="170" y="55"/>
                  </a:lnTo>
                  <a:lnTo>
                    <a:pt x="195" y="45"/>
                  </a:lnTo>
                  <a:lnTo>
                    <a:pt x="220" y="36"/>
                  </a:lnTo>
                  <a:lnTo>
                    <a:pt x="244" y="28"/>
                  </a:lnTo>
                  <a:lnTo>
                    <a:pt x="266" y="18"/>
                  </a:lnTo>
                  <a:lnTo>
                    <a:pt x="287" y="8"/>
                  </a:lnTo>
                  <a:lnTo>
                    <a:pt x="304" y="0"/>
                  </a:lnTo>
                  <a:lnTo>
                    <a:pt x="301" y="0"/>
                  </a:lnTo>
                  <a:lnTo>
                    <a:pt x="294" y="1"/>
                  </a:lnTo>
                  <a:lnTo>
                    <a:pt x="283" y="2"/>
                  </a:lnTo>
                  <a:lnTo>
                    <a:pt x="269" y="5"/>
                  </a:lnTo>
                  <a:lnTo>
                    <a:pt x="251" y="7"/>
                  </a:lnTo>
                  <a:lnTo>
                    <a:pt x="232" y="11"/>
                  </a:lnTo>
                  <a:lnTo>
                    <a:pt x="210" y="16"/>
                  </a:lnTo>
                  <a:lnTo>
                    <a:pt x="187" y="22"/>
                  </a:lnTo>
                  <a:lnTo>
                    <a:pt x="161" y="28"/>
                  </a:lnTo>
                  <a:lnTo>
                    <a:pt x="137" y="35"/>
                  </a:lnTo>
                  <a:lnTo>
                    <a:pt x="111" y="44"/>
                  </a:lnTo>
                  <a:lnTo>
                    <a:pt x="87" y="53"/>
                  </a:lnTo>
                  <a:lnTo>
                    <a:pt x="62" y="64"/>
                  </a:lnTo>
                  <a:lnTo>
                    <a:pt x="39" y="77"/>
                  </a:lnTo>
                  <a:lnTo>
                    <a:pt x="19" y="91"/>
                  </a:lnTo>
                  <a:lnTo>
                    <a:pt x="0" y="106"/>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9" name="Freeform 29"/>
            <p:cNvSpPr>
              <a:spLocks/>
            </p:cNvSpPr>
            <p:nvPr/>
          </p:nvSpPr>
          <p:spPr bwMode="auto">
            <a:xfrm>
              <a:off x="2236" y="1315"/>
              <a:ext cx="87" cy="17"/>
            </a:xfrm>
            <a:custGeom>
              <a:avLst/>
              <a:gdLst>
                <a:gd name="T0" fmla="*/ 87 w 349"/>
                <a:gd name="T1" fmla="*/ 16 h 72"/>
                <a:gd name="T2" fmla="*/ 87 w 349"/>
                <a:gd name="T3" fmla="*/ 16 h 72"/>
                <a:gd name="T4" fmla="*/ 85 w 349"/>
                <a:gd name="T5" fmla="*/ 15 h 72"/>
                <a:gd name="T6" fmla="*/ 81 w 349"/>
                <a:gd name="T7" fmla="*/ 14 h 72"/>
                <a:gd name="T8" fmla="*/ 77 w 349"/>
                <a:gd name="T9" fmla="*/ 13 h 72"/>
                <a:gd name="T10" fmla="*/ 71 w 349"/>
                <a:gd name="T11" fmla="*/ 12 h 72"/>
                <a:gd name="T12" fmla="*/ 64 w 349"/>
                <a:gd name="T13" fmla="*/ 11 h 72"/>
                <a:gd name="T14" fmla="*/ 57 w 349"/>
                <a:gd name="T15" fmla="*/ 9 h 72"/>
                <a:gd name="T16" fmla="*/ 49 w 349"/>
                <a:gd name="T17" fmla="*/ 8 h 72"/>
                <a:gd name="T18" fmla="*/ 42 w 349"/>
                <a:gd name="T19" fmla="*/ 7 h 72"/>
                <a:gd name="T20" fmla="*/ 34 w 349"/>
                <a:gd name="T21" fmla="*/ 5 h 72"/>
                <a:gd name="T22" fmla="*/ 26 w 349"/>
                <a:gd name="T23" fmla="*/ 4 h 72"/>
                <a:gd name="T24" fmla="*/ 19 w 349"/>
                <a:gd name="T25" fmla="*/ 3 h 72"/>
                <a:gd name="T26" fmla="*/ 13 w 349"/>
                <a:gd name="T27" fmla="*/ 2 h 72"/>
                <a:gd name="T28" fmla="*/ 7 w 349"/>
                <a:gd name="T29" fmla="*/ 1 h 72"/>
                <a:gd name="T30" fmla="*/ 3 w 349"/>
                <a:gd name="T31" fmla="*/ 0 h 72"/>
                <a:gd name="T32" fmla="*/ 0 w 349"/>
                <a:gd name="T33" fmla="*/ 0 h 72"/>
                <a:gd name="T34" fmla="*/ 1 w 349"/>
                <a:gd name="T35" fmla="*/ 0 h 72"/>
                <a:gd name="T36" fmla="*/ 3 w 349"/>
                <a:gd name="T37" fmla="*/ 1 h 72"/>
                <a:gd name="T38" fmla="*/ 7 w 349"/>
                <a:gd name="T39" fmla="*/ 2 h 72"/>
                <a:gd name="T40" fmla="*/ 11 w 349"/>
                <a:gd name="T41" fmla="*/ 3 h 72"/>
                <a:gd name="T42" fmla="*/ 17 w 349"/>
                <a:gd name="T43" fmla="*/ 5 h 72"/>
                <a:gd name="T44" fmla="*/ 23 w 349"/>
                <a:gd name="T45" fmla="*/ 6 h 72"/>
                <a:gd name="T46" fmla="*/ 30 w 349"/>
                <a:gd name="T47" fmla="*/ 8 h 72"/>
                <a:gd name="T48" fmla="*/ 38 w 349"/>
                <a:gd name="T49" fmla="*/ 10 h 72"/>
                <a:gd name="T50" fmla="*/ 45 w 349"/>
                <a:gd name="T51" fmla="*/ 12 h 72"/>
                <a:gd name="T52" fmla="*/ 52 w 349"/>
                <a:gd name="T53" fmla="*/ 13 h 72"/>
                <a:gd name="T54" fmla="*/ 60 w 349"/>
                <a:gd name="T55" fmla="*/ 15 h 72"/>
                <a:gd name="T56" fmla="*/ 67 w 349"/>
                <a:gd name="T57" fmla="*/ 16 h 72"/>
                <a:gd name="T58" fmla="*/ 73 w 349"/>
                <a:gd name="T59" fmla="*/ 17 h 72"/>
                <a:gd name="T60" fmla="*/ 79 w 349"/>
                <a:gd name="T61" fmla="*/ 17 h 72"/>
                <a:gd name="T62" fmla="*/ 84 w 349"/>
                <a:gd name="T63" fmla="*/ 17 h 72"/>
                <a:gd name="T64" fmla="*/ 87 w 349"/>
                <a:gd name="T65" fmla="*/ 1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72"/>
                <a:gd name="T101" fmla="*/ 349 w 349"/>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72">
                  <a:moveTo>
                    <a:pt x="349" y="68"/>
                  </a:moveTo>
                  <a:lnTo>
                    <a:pt x="348" y="67"/>
                  </a:lnTo>
                  <a:lnTo>
                    <a:pt x="340" y="65"/>
                  </a:lnTo>
                  <a:lnTo>
                    <a:pt x="326" y="61"/>
                  </a:lnTo>
                  <a:lnTo>
                    <a:pt x="307" y="57"/>
                  </a:lnTo>
                  <a:lnTo>
                    <a:pt x="284" y="51"/>
                  </a:lnTo>
                  <a:lnTo>
                    <a:pt x="257" y="46"/>
                  </a:lnTo>
                  <a:lnTo>
                    <a:pt x="229" y="40"/>
                  </a:lnTo>
                  <a:lnTo>
                    <a:pt x="198" y="34"/>
                  </a:lnTo>
                  <a:lnTo>
                    <a:pt x="167" y="28"/>
                  </a:lnTo>
                  <a:lnTo>
                    <a:pt x="135" y="23"/>
                  </a:lnTo>
                  <a:lnTo>
                    <a:pt x="106" y="17"/>
                  </a:lnTo>
                  <a:lnTo>
                    <a:pt x="78" y="12"/>
                  </a:lnTo>
                  <a:lnTo>
                    <a:pt x="52" y="7"/>
                  </a:lnTo>
                  <a:lnTo>
                    <a:pt x="30" y="4"/>
                  </a:lnTo>
                  <a:lnTo>
                    <a:pt x="12" y="1"/>
                  </a:lnTo>
                  <a:lnTo>
                    <a:pt x="0" y="0"/>
                  </a:lnTo>
                  <a:lnTo>
                    <a:pt x="3" y="1"/>
                  </a:lnTo>
                  <a:lnTo>
                    <a:pt x="12" y="4"/>
                  </a:lnTo>
                  <a:lnTo>
                    <a:pt x="27" y="9"/>
                  </a:lnTo>
                  <a:lnTo>
                    <a:pt x="45" y="14"/>
                  </a:lnTo>
                  <a:lnTo>
                    <a:pt x="68" y="21"/>
                  </a:lnTo>
                  <a:lnTo>
                    <a:pt x="94" y="27"/>
                  </a:lnTo>
                  <a:lnTo>
                    <a:pt x="122" y="35"/>
                  </a:lnTo>
                  <a:lnTo>
                    <a:pt x="151" y="43"/>
                  </a:lnTo>
                  <a:lnTo>
                    <a:pt x="180" y="50"/>
                  </a:lnTo>
                  <a:lnTo>
                    <a:pt x="210" y="56"/>
                  </a:lnTo>
                  <a:lnTo>
                    <a:pt x="240" y="62"/>
                  </a:lnTo>
                  <a:lnTo>
                    <a:pt x="268" y="67"/>
                  </a:lnTo>
                  <a:lnTo>
                    <a:pt x="293" y="71"/>
                  </a:lnTo>
                  <a:lnTo>
                    <a:pt x="315" y="72"/>
                  </a:lnTo>
                  <a:lnTo>
                    <a:pt x="335" y="71"/>
                  </a:lnTo>
                  <a:lnTo>
                    <a:pt x="349" y="68"/>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0" name="Freeform 30"/>
            <p:cNvSpPr>
              <a:spLocks/>
            </p:cNvSpPr>
            <p:nvPr/>
          </p:nvSpPr>
          <p:spPr bwMode="auto">
            <a:xfrm>
              <a:off x="2238" y="1311"/>
              <a:ext cx="69" cy="36"/>
            </a:xfrm>
            <a:custGeom>
              <a:avLst/>
              <a:gdLst>
                <a:gd name="T0" fmla="*/ 0 w 274"/>
                <a:gd name="T1" fmla="*/ 0 h 141"/>
                <a:gd name="T2" fmla="*/ 1 w 274"/>
                <a:gd name="T3" fmla="*/ 0 h 141"/>
                <a:gd name="T4" fmla="*/ 2 w 274"/>
                <a:gd name="T5" fmla="*/ 1 h 141"/>
                <a:gd name="T6" fmla="*/ 5 w 274"/>
                <a:gd name="T7" fmla="*/ 3 h 141"/>
                <a:gd name="T8" fmla="*/ 8 w 274"/>
                <a:gd name="T9" fmla="*/ 5 h 141"/>
                <a:gd name="T10" fmla="*/ 12 w 274"/>
                <a:gd name="T11" fmla="*/ 7 h 141"/>
                <a:gd name="T12" fmla="*/ 17 w 274"/>
                <a:gd name="T13" fmla="*/ 9 h 141"/>
                <a:gd name="T14" fmla="*/ 22 w 274"/>
                <a:gd name="T15" fmla="*/ 12 h 141"/>
                <a:gd name="T16" fmla="*/ 28 w 274"/>
                <a:gd name="T17" fmla="*/ 16 h 141"/>
                <a:gd name="T18" fmla="*/ 33 w 274"/>
                <a:gd name="T19" fmla="*/ 19 h 141"/>
                <a:gd name="T20" fmla="*/ 39 w 274"/>
                <a:gd name="T21" fmla="*/ 22 h 141"/>
                <a:gd name="T22" fmla="*/ 45 w 274"/>
                <a:gd name="T23" fmla="*/ 25 h 141"/>
                <a:gd name="T24" fmla="*/ 50 w 274"/>
                <a:gd name="T25" fmla="*/ 28 h 141"/>
                <a:gd name="T26" fmla="*/ 56 w 274"/>
                <a:gd name="T27" fmla="*/ 30 h 141"/>
                <a:gd name="T28" fmla="*/ 61 w 274"/>
                <a:gd name="T29" fmla="*/ 33 h 141"/>
                <a:gd name="T30" fmla="*/ 65 w 274"/>
                <a:gd name="T31" fmla="*/ 34 h 141"/>
                <a:gd name="T32" fmla="*/ 69 w 274"/>
                <a:gd name="T33" fmla="*/ 36 h 141"/>
                <a:gd name="T34" fmla="*/ 68 w 274"/>
                <a:gd name="T35" fmla="*/ 36 h 141"/>
                <a:gd name="T36" fmla="*/ 68 w 274"/>
                <a:gd name="T37" fmla="*/ 35 h 141"/>
                <a:gd name="T38" fmla="*/ 66 w 274"/>
                <a:gd name="T39" fmla="*/ 33 h 141"/>
                <a:gd name="T40" fmla="*/ 64 w 274"/>
                <a:gd name="T41" fmla="*/ 32 h 141"/>
                <a:gd name="T42" fmla="*/ 62 w 274"/>
                <a:gd name="T43" fmla="*/ 30 h 141"/>
                <a:gd name="T44" fmla="*/ 59 w 274"/>
                <a:gd name="T45" fmla="*/ 28 h 141"/>
                <a:gd name="T46" fmla="*/ 56 w 274"/>
                <a:gd name="T47" fmla="*/ 25 h 141"/>
                <a:gd name="T48" fmla="*/ 51 w 274"/>
                <a:gd name="T49" fmla="*/ 22 h 141"/>
                <a:gd name="T50" fmla="*/ 47 w 274"/>
                <a:gd name="T51" fmla="*/ 19 h 141"/>
                <a:gd name="T52" fmla="*/ 42 w 274"/>
                <a:gd name="T53" fmla="*/ 16 h 141"/>
                <a:gd name="T54" fmla="*/ 36 w 274"/>
                <a:gd name="T55" fmla="*/ 13 h 141"/>
                <a:gd name="T56" fmla="*/ 30 w 274"/>
                <a:gd name="T57" fmla="*/ 10 h 141"/>
                <a:gd name="T58" fmla="*/ 23 w 274"/>
                <a:gd name="T59" fmla="*/ 7 h 141"/>
                <a:gd name="T60" fmla="*/ 16 w 274"/>
                <a:gd name="T61" fmla="*/ 5 h 141"/>
                <a:gd name="T62" fmla="*/ 8 w 274"/>
                <a:gd name="T63" fmla="*/ 2 h 141"/>
                <a:gd name="T64" fmla="*/ 0 w 274"/>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41"/>
                <a:gd name="T101" fmla="*/ 274 w 274"/>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41">
                  <a:moveTo>
                    <a:pt x="0" y="0"/>
                  </a:moveTo>
                  <a:lnTo>
                    <a:pt x="2" y="1"/>
                  </a:lnTo>
                  <a:lnTo>
                    <a:pt x="8" y="5"/>
                  </a:lnTo>
                  <a:lnTo>
                    <a:pt x="19" y="11"/>
                  </a:lnTo>
                  <a:lnTo>
                    <a:pt x="32" y="18"/>
                  </a:lnTo>
                  <a:lnTo>
                    <a:pt x="49" y="27"/>
                  </a:lnTo>
                  <a:lnTo>
                    <a:pt x="68" y="37"/>
                  </a:lnTo>
                  <a:lnTo>
                    <a:pt x="88" y="48"/>
                  </a:lnTo>
                  <a:lnTo>
                    <a:pt x="110" y="61"/>
                  </a:lnTo>
                  <a:lnTo>
                    <a:pt x="132" y="73"/>
                  </a:lnTo>
                  <a:lnTo>
                    <a:pt x="155" y="85"/>
                  </a:lnTo>
                  <a:lnTo>
                    <a:pt x="179" y="96"/>
                  </a:lnTo>
                  <a:lnTo>
                    <a:pt x="200" y="108"/>
                  </a:lnTo>
                  <a:lnTo>
                    <a:pt x="222" y="118"/>
                  </a:lnTo>
                  <a:lnTo>
                    <a:pt x="242" y="128"/>
                  </a:lnTo>
                  <a:lnTo>
                    <a:pt x="259" y="135"/>
                  </a:lnTo>
                  <a:lnTo>
                    <a:pt x="274" y="141"/>
                  </a:lnTo>
                  <a:lnTo>
                    <a:pt x="272" y="140"/>
                  </a:lnTo>
                  <a:lnTo>
                    <a:pt x="269" y="136"/>
                  </a:lnTo>
                  <a:lnTo>
                    <a:pt x="264" y="131"/>
                  </a:lnTo>
                  <a:lnTo>
                    <a:pt x="256" y="125"/>
                  </a:lnTo>
                  <a:lnTo>
                    <a:pt x="247" y="117"/>
                  </a:lnTo>
                  <a:lnTo>
                    <a:pt x="235" y="108"/>
                  </a:lnTo>
                  <a:lnTo>
                    <a:pt x="221" y="97"/>
                  </a:lnTo>
                  <a:lnTo>
                    <a:pt x="204" y="86"/>
                  </a:lnTo>
                  <a:lnTo>
                    <a:pt x="186" y="75"/>
                  </a:lnTo>
                  <a:lnTo>
                    <a:pt x="166" y="63"/>
                  </a:lnTo>
                  <a:lnTo>
                    <a:pt x="143" y="51"/>
                  </a:lnTo>
                  <a:lnTo>
                    <a:pt x="119" y="40"/>
                  </a:lnTo>
                  <a:lnTo>
                    <a:pt x="92" y="29"/>
                  </a:lnTo>
                  <a:lnTo>
                    <a:pt x="63" y="18"/>
                  </a:lnTo>
                  <a:lnTo>
                    <a:pt x="32" y="8"/>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1" name="Freeform 31"/>
            <p:cNvSpPr>
              <a:spLocks/>
            </p:cNvSpPr>
            <p:nvPr/>
          </p:nvSpPr>
          <p:spPr bwMode="auto">
            <a:xfrm>
              <a:off x="2320" y="1340"/>
              <a:ext cx="128" cy="46"/>
            </a:xfrm>
            <a:custGeom>
              <a:avLst/>
              <a:gdLst>
                <a:gd name="T0" fmla="*/ 0 w 509"/>
                <a:gd name="T1" fmla="*/ 0 h 182"/>
                <a:gd name="T2" fmla="*/ 1 w 509"/>
                <a:gd name="T3" fmla="*/ 0 h 182"/>
                <a:gd name="T4" fmla="*/ 3 w 509"/>
                <a:gd name="T5" fmla="*/ 1 h 182"/>
                <a:gd name="T6" fmla="*/ 6 w 509"/>
                <a:gd name="T7" fmla="*/ 2 h 182"/>
                <a:gd name="T8" fmla="*/ 10 w 509"/>
                <a:gd name="T9" fmla="*/ 3 h 182"/>
                <a:gd name="T10" fmla="*/ 15 w 509"/>
                <a:gd name="T11" fmla="*/ 4 h 182"/>
                <a:gd name="T12" fmla="*/ 21 w 509"/>
                <a:gd name="T13" fmla="*/ 6 h 182"/>
                <a:gd name="T14" fmla="*/ 28 w 509"/>
                <a:gd name="T15" fmla="*/ 9 h 182"/>
                <a:gd name="T16" fmla="*/ 37 w 509"/>
                <a:gd name="T17" fmla="*/ 11 h 182"/>
                <a:gd name="T18" fmla="*/ 46 w 509"/>
                <a:gd name="T19" fmla="*/ 14 h 182"/>
                <a:gd name="T20" fmla="*/ 55 w 509"/>
                <a:gd name="T21" fmla="*/ 17 h 182"/>
                <a:gd name="T22" fmla="*/ 66 w 509"/>
                <a:gd name="T23" fmla="*/ 21 h 182"/>
                <a:gd name="T24" fmla="*/ 77 w 509"/>
                <a:gd name="T25" fmla="*/ 26 h 182"/>
                <a:gd name="T26" fmla="*/ 89 w 509"/>
                <a:gd name="T27" fmla="*/ 30 h 182"/>
                <a:gd name="T28" fmla="*/ 102 w 509"/>
                <a:gd name="T29" fmla="*/ 35 h 182"/>
                <a:gd name="T30" fmla="*/ 114 w 509"/>
                <a:gd name="T31" fmla="*/ 40 h 182"/>
                <a:gd name="T32" fmla="*/ 128 w 509"/>
                <a:gd name="T33" fmla="*/ 46 h 182"/>
                <a:gd name="T34" fmla="*/ 127 w 509"/>
                <a:gd name="T35" fmla="*/ 46 h 182"/>
                <a:gd name="T36" fmla="*/ 124 w 509"/>
                <a:gd name="T37" fmla="*/ 45 h 182"/>
                <a:gd name="T38" fmla="*/ 118 w 509"/>
                <a:gd name="T39" fmla="*/ 43 h 182"/>
                <a:gd name="T40" fmla="*/ 112 w 509"/>
                <a:gd name="T41" fmla="*/ 41 h 182"/>
                <a:gd name="T42" fmla="*/ 104 w 509"/>
                <a:gd name="T43" fmla="*/ 39 h 182"/>
                <a:gd name="T44" fmla="*/ 95 w 509"/>
                <a:gd name="T45" fmla="*/ 36 h 182"/>
                <a:gd name="T46" fmla="*/ 84 w 509"/>
                <a:gd name="T47" fmla="*/ 33 h 182"/>
                <a:gd name="T48" fmla="*/ 74 w 509"/>
                <a:gd name="T49" fmla="*/ 29 h 182"/>
                <a:gd name="T50" fmla="*/ 63 w 509"/>
                <a:gd name="T51" fmla="*/ 26 h 182"/>
                <a:gd name="T52" fmla="*/ 52 w 509"/>
                <a:gd name="T53" fmla="*/ 22 h 182"/>
                <a:gd name="T54" fmla="*/ 42 w 509"/>
                <a:gd name="T55" fmla="*/ 18 h 182"/>
                <a:gd name="T56" fmla="*/ 31 w 509"/>
                <a:gd name="T57" fmla="*/ 14 h 182"/>
                <a:gd name="T58" fmla="*/ 22 w 509"/>
                <a:gd name="T59" fmla="*/ 10 h 182"/>
                <a:gd name="T60" fmla="*/ 13 w 509"/>
                <a:gd name="T61" fmla="*/ 7 h 182"/>
                <a:gd name="T62" fmla="*/ 6 w 509"/>
                <a:gd name="T63" fmla="*/ 3 h 182"/>
                <a:gd name="T64" fmla="*/ 0 w 509"/>
                <a:gd name="T65" fmla="*/ 0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182"/>
                <a:gd name="T101" fmla="*/ 509 w 509"/>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182">
                  <a:moveTo>
                    <a:pt x="0" y="0"/>
                  </a:moveTo>
                  <a:lnTo>
                    <a:pt x="3" y="1"/>
                  </a:lnTo>
                  <a:lnTo>
                    <a:pt x="10" y="2"/>
                  </a:lnTo>
                  <a:lnTo>
                    <a:pt x="22" y="6"/>
                  </a:lnTo>
                  <a:lnTo>
                    <a:pt x="39" y="11"/>
                  </a:lnTo>
                  <a:lnTo>
                    <a:pt x="60" y="17"/>
                  </a:lnTo>
                  <a:lnTo>
                    <a:pt x="85" y="24"/>
                  </a:lnTo>
                  <a:lnTo>
                    <a:pt x="113" y="34"/>
                  </a:lnTo>
                  <a:lnTo>
                    <a:pt x="146" y="44"/>
                  </a:lnTo>
                  <a:lnTo>
                    <a:pt x="182" y="56"/>
                  </a:lnTo>
                  <a:lnTo>
                    <a:pt x="220" y="69"/>
                  </a:lnTo>
                  <a:lnTo>
                    <a:pt x="263" y="85"/>
                  </a:lnTo>
                  <a:lnTo>
                    <a:pt x="307" y="101"/>
                  </a:lnTo>
                  <a:lnTo>
                    <a:pt x="354" y="119"/>
                  </a:lnTo>
                  <a:lnTo>
                    <a:pt x="404" y="139"/>
                  </a:lnTo>
                  <a:lnTo>
                    <a:pt x="455" y="159"/>
                  </a:lnTo>
                  <a:lnTo>
                    <a:pt x="509" y="182"/>
                  </a:lnTo>
                  <a:lnTo>
                    <a:pt x="504" y="181"/>
                  </a:lnTo>
                  <a:lnTo>
                    <a:pt x="492" y="178"/>
                  </a:lnTo>
                  <a:lnTo>
                    <a:pt x="471" y="171"/>
                  </a:lnTo>
                  <a:lnTo>
                    <a:pt x="445" y="163"/>
                  </a:lnTo>
                  <a:lnTo>
                    <a:pt x="413" y="153"/>
                  </a:lnTo>
                  <a:lnTo>
                    <a:pt x="376" y="142"/>
                  </a:lnTo>
                  <a:lnTo>
                    <a:pt x="336" y="129"/>
                  </a:lnTo>
                  <a:lnTo>
                    <a:pt x="295" y="115"/>
                  </a:lnTo>
                  <a:lnTo>
                    <a:pt x="252" y="101"/>
                  </a:lnTo>
                  <a:lnTo>
                    <a:pt x="208" y="86"/>
                  </a:lnTo>
                  <a:lnTo>
                    <a:pt x="166" y="72"/>
                  </a:lnTo>
                  <a:lnTo>
                    <a:pt x="124" y="56"/>
                  </a:lnTo>
                  <a:lnTo>
                    <a:pt x="87" y="41"/>
                  </a:lnTo>
                  <a:lnTo>
                    <a:pt x="52" y="26"/>
                  </a:lnTo>
                  <a:lnTo>
                    <a:pt x="23" y="1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2" name="Freeform 32"/>
            <p:cNvSpPr>
              <a:spLocks/>
            </p:cNvSpPr>
            <p:nvPr/>
          </p:nvSpPr>
          <p:spPr bwMode="auto">
            <a:xfrm>
              <a:off x="2444" y="1370"/>
              <a:ext cx="30" cy="31"/>
            </a:xfrm>
            <a:custGeom>
              <a:avLst/>
              <a:gdLst>
                <a:gd name="T0" fmla="*/ 0 w 123"/>
                <a:gd name="T1" fmla="*/ 0 h 125"/>
                <a:gd name="T2" fmla="*/ 1 w 123"/>
                <a:gd name="T3" fmla="*/ 0 h 125"/>
                <a:gd name="T4" fmla="*/ 3 w 123"/>
                <a:gd name="T5" fmla="*/ 1 h 125"/>
                <a:gd name="T6" fmla="*/ 6 w 123"/>
                <a:gd name="T7" fmla="*/ 3 h 125"/>
                <a:gd name="T8" fmla="*/ 9 w 123"/>
                <a:gd name="T9" fmla="*/ 6 h 125"/>
                <a:gd name="T10" fmla="*/ 13 w 123"/>
                <a:gd name="T11" fmla="*/ 8 h 125"/>
                <a:gd name="T12" fmla="*/ 18 w 123"/>
                <a:gd name="T13" fmla="*/ 11 h 125"/>
                <a:gd name="T14" fmla="*/ 22 w 123"/>
                <a:gd name="T15" fmla="*/ 14 h 125"/>
                <a:gd name="T16" fmla="*/ 25 w 123"/>
                <a:gd name="T17" fmla="*/ 17 h 125"/>
                <a:gd name="T18" fmla="*/ 28 w 123"/>
                <a:gd name="T19" fmla="*/ 20 h 125"/>
                <a:gd name="T20" fmla="*/ 30 w 123"/>
                <a:gd name="T21" fmla="*/ 24 h 125"/>
                <a:gd name="T22" fmla="*/ 30 w 123"/>
                <a:gd name="T23" fmla="*/ 26 h 125"/>
                <a:gd name="T24" fmla="*/ 29 w 123"/>
                <a:gd name="T25" fmla="*/ 28 h 125"/>
                <a:gd name="T26" fmla="*/ 26 w 123"/>
                <a:gd name="T27" fmla="*/ 30 h 125"/>
                <a:gd name="T28" fmla="*/ 20 w 123"/>
                <a:gd name="T29" fmla="*/ 31 h 125"/>
                <a:gd name="T30" fmla="*/ 13 w 123"/>
                <a:gd name="T31" fmla="*/ 31 h 125"/>
                <a:gd name="T32" fmla="*/ 2 w 123"/>
                <a:gd name="T33" fmla="*/ 30 h 125"/>
                <a:gd name="T34" fmla="*/ 4 w 123"/>
                <a:gd name="T35" fmla="*/ 30 h 125"/>
                <a:gd name="T36" fmla="*/ 8 w 123"/>
                <a:gd name="T37" fmla="*/ 30 h 125"/>
                <a:gd name="T38" fmla="*/ 14 w 123"/>
                <a:gd name="T39" fmla="*/ 29 h 125"/>
                <a:gd name="T40" fmla="*/ 19 w 123"/>
                <a:gd name="T41" fmla="*/ 28 h 125"/>
                <a:gd name="T42" fmla="*/ 21 w 123"/>
                <a:gd name="T43" fmla="*/ 24 h 125"/>
                <a:gd name="T44" fmla="*/ 20 w 123"/>
                <a:gd name="T45" fmla="*/ 19 h 125"/>
                <a:gd name="T46" fmla="*/ 13 w 123"/>
                <a:gd name="T47" fmla="*/ 11 h 125"/>
                <a:gd name="T48" fmla="*/ 0 w 123"/>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25"/>
                <a:gd name="T77" fmla="*/ 123 w 12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25">
                  <a:moveTo>
                    <a:pt x="0" y="0"/>
                  </a:moveTo>
                  <a:lnTo>
                    <a:pt x="3" y="1"/>
                  </a:lnTo>
                  <a:lnTo>
                    <a:pt x="11" y="6"/>
                  </a:lnTo>
                  <a:lnTo>
                    <a:pt x="23" y="13"/>
                  </a:lnTo>
                  <a:lnTo>
                    <a:pt x="38" y="23"/>
                  </a:lnTo>
                  <a:lnTo>
                    <a:pt x="55" y="34"/>
                  </a:lnTo>
                  <a:lnTo>
                    <a:pt x="72" y="45"/>
                  </a:lnTo>
                  <a:lnTo>
                    <a:pt x="89" y="58"/>
                  </a:lnTo>
                  <a:lnTo>
                    <a:pt x="104" y="70"/>
                  </a:lnTo>
                  <a:lnTo>
                    <a:pt x="115" y="82"/>
                  </a:lnTo>
                  <a:lnTo>
                    <a:pt x="122" y="95"/>
                  </a:lnTo>
                  <a:lnTo>
                    <a:pt x="123" y="106"/>
                  </a:lnTo>
                  <a:lnTo>
                    <a:pt x="118" y="114"/>
                  </a:lnTo>
                  <a:lnTo>
                    <a:pt x="106" y="120"/>
                  </a:lnTo>
                  <a:lnTo>
                    <a:pt x="84" y="124"/>
                  </a:lnTo>
                  <a:lnTo>
                    <a:pt x="53" y="125"/>
                  </a:lnTo>
                  <a:lnTo>
                    <a:pt x="9" y="121"/>
                  </a:lnTo>
                  <a:lnTo>
                    <a:pt x="16" y="121"/>
                  </a:lnTo>
                  <a:lnTo>
                    <a:pt x="34" y="121"/>
                  </a:lnTo>
                  <a:lnTo>
                    <a:pt x="56" y="118"/>
                  </a:lnTo>
                  <a:lnTo>
                    <a:pt x="76" y="111"/>
                  </a:lnTo>
                  <a:lnTo>
                    <a:pt x="87" y="97"/>
                  </a:lnTo>
                  <a:lnTo>
                    <a:pt x="82" y="75"/>
                  </a:lnTo>
                  <a:lnTo>
                    <a:pt x="55" y="4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3" name="Freeform 33"/>
            <p:cNvSpPr>
              <a:spLocks/>
            </p:cNvSpPr>
            <p:nvPr/>
          </p:nvSpPr>
          <p:spPr bwMode="auto">
            <a:xfrm>
              <a:off x="2451" y="1380"/>
              <a:ext cx="115" cy="35"/>
            </a:xfrm>
            <a:custGeom>
              <a:avLst/>
              <a:gdLst>
                <a:gd name="T0" fmla="*/ 0 w 462"/>
                <a:gd name="T1" fmla="*/ 0 h 142"/>
                <a:gd name="T2" fmla="*/ 1 w 462"/>
                <a:gd name="T3" fmla="*/ 0 h 142"/>
                <a:gd name="T4" fmla="*/ 2 w 462"/>
                <a:gd name="T5" fmla="*/ 1 h 142"/>
                <a:gd name="T6" fmla="*/ 5 w 462"/>
                <a:gd name="T7" fmla="*/ 2 h 142"/>
                <a:gd name="T8" fmla="*/ 8 w 462"/>
                <a:gd name="T9" fmla="*/ 3 h 142"/>
                <a:gd name="T10" fmla="*/ 13 w 462"/>
                <a:gd name="T11" fmla="*/ 5 h 142"/>
                <a:gd name="T12" fmla="*/ 18 w 462"/>
                <a:gd name="T13" fmla="*/ 7 h 142"/>
                <a:gd name="T14" fmla="*/ 25 w 462"/>
                <a:gd name="T15" fmla="*/ 9 h 142"/>
                <a:gd name="T16" fmla="*/ 32 w 462"/>
                <a:gd name="T17" fmla="*/ 12 h 142"/>
                <a:gd name="T18" fmla="*/ 40 w 462"/>
                <a:gd name="T19" fmla="*/ 14 h 142"/>
                <a:gd name="T20" fmla="*/ 48 w 462"/>
                <a:gd name="T21" fmla="*/ 17 h 142"/>
                <a:gd name="T22" fmla="*/ 58 w 462"/>
                <a:gd name="T23" fmla="*/ 20 h 142"/>
                <a:gd name="T24" fmla="*/ 68 w 462"/>
                <a:gd name="T25" fmla="*/ 23 h 142"/>
                <a:gd name="T26" fmla="*/ 79 w 462"/>
                <a:gd name="T27" fmla="*/ 26 h 142"/>
                <a:gd name="T28" fmla="*/ 90 w 462"/>
                <a:gd name="T29" fmla="*/ 29 h 142"/>
                <a:gd name="T30" fmla="*/ 102 w 462"/>
                <a:gd name="T31" fmla="*/ 32 h 142"/>
                <a:gd name="T32" fmla="*/ 115 w 462"/>
                <a:gd name="T33" fmla="*/ 35 h 142"/>
                <a:gd name="T34" fmla="*/ 114 w 462"/>
                <a:gd name="T35" fmla="*/ 35 h 142"/>
                <a:gd name="T36" fmla="*/ 113 w 462"/>
                <a:gd name="T37" fmla="*/ 35 h 142"/>
                <a:gd name="T38" fmla="*/ 110 w 462"/>
                <a:gd name="T39" fmla="*/ 35 h 142"/>
                <a:gd name="T40" fmla="*/ 106 w 462"/>
                <a:gd name="T41" fmla="*/ 35 h 142"/>
                <a:gd name="T42" fmla="*/ 100 w 462"/>
                <a:gd name="T43" fmla="*/ 34 h 142"/>
                <a:gd name="T44" fmla="*/ 94 w 462"/>
                <a:gd name="T45" fmla="*/ 33 h 142"/>
                <a:gd name="T46" fmla="*/ 88 w 462"/>
                <a:gd name="T47" fmla="*/ 32 h 142"/>
                <a:gd name="T48" fmla="*/ 80 w 462"/>
                <a:gd name="T49" fmla="*/ 30 h 142"/>
                <a:gd name="T50" fmla="*/ 72 w 462"/>
                <a:gd name="T51" fmla="*/ 29 h 142"/>
                <a:gd name="T52" fmla="*/ 63 w 462"/>
                <a:gd name="T53" fmla="*/ 26 h 142"/>
                <a:gd name="T54" fmla="*/ 54 w 462"/>
                <a:gd name="T55" fmla="*/ 23 h 142"/>
                <a:gd name="T56" fmla="*/ 44 w 462"/>
                <a:gd name="T57" fmla="*/ 20 h 142"/>
                <a:gd name="T58" fmla="*/ 33 w 462"/>
                <a:gd name="T59" fmla="*/ 16 h 142"/>
                <a:gd name="T60" fmla="*/ 22 w 462"/>
                <a:gd name="T61" fmla="*/ 11 h 142"/>
                <a:gd name="T62" fmla="*/ 11 w 462"/>
                <a:gd name="T63" fmla="*/ 6 h 142"/>
                <a:gd name="T64" fmla="*/ 0 w 462"/>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
                <a:gd name="T100" fmla="*/ 0 h 142"/>
                <a:gd name="T101" fmla="*/ 462 w 46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 h="142">
                  <a:moveTo>
                    <a:pt x="0" y="0"/>
                  </a:moveTo>
                  <a:lnTo>
                    <a:pt x="3" y="1"/>
                  </a:lnTo>
                  <a:lnTo>
                    <a:pt x="9" y="3"/>
                  </a:lnTo>
                  <a:lnTo>
                    <a:pt x="20" y="7"/>
                  </a:lnTo>
                  <a:lnTo>
                    <a:pt x="33" y="13"/>
                  </a:lnTo>
                  <a:lnTo>
                    <a:pt x="52" y="19"/>
                  </a:lnTo>
                  <a:lnTo>
                    <a:pt x="73" y="28"/>
                  </a:lnTo>
                  <a:lnTo>
                    <a:pt x="99" y="36"/>
                  </a:lnTo>
                  <a:lnTo>
                    <a:pt x="127" y="47"/>
                  </a:lnTo>
                  <a:lnTo>
                    <a:pt x="160" y="57"/>
                  </a:lnTo>
                  <a:lnTo>
                    <a:pt x="194" y="69"/>
                  </a:lnTo>
                  <a:lnTo>
                    <a:pt x="233" y="80"/>
                  </a:lnTo>
                  <a:lnTo>
                    <a:pt x="273" y="92"/>
                  </a:lnTo>
                  <a:lnTo>
                    <a:pt x="317" y="106"/>
                  </a:lnTo>
                  <a:lnTo>
                    <a:pt x="363" y="118"/>
                  </a:lnTo>
                  <a:lnTo>
                    <a:pt x="411" y="130"/>
                  </a:lnTo>
                  <a:lnTo>
                    <a:pt x="462" y="142"/>
                  </a:lnTo>
                  <a:lnTo>
                    <a:pt x="459" y="142"/>
                  </a:lnTo>
                  <a:lnTo>
                    <a:pt x="452" y="142"/>
                  </a:lnTo>
                  <a:lnTo>
                    <a:pt x="440" y="141"/>
                  </a:lnTo>
                  <a:lnTo>
                    <a:pt x="424" y="140"/>
                  </a:lnTo>
                  <a:lnTo>
                    <a:pt x="403" y="138"/>
                  </a:lnTo>
                  <a:lnTo>
                    <a:pt x="379" y="134"/>
                  </a:lnTo>
                  <a:lnTo>
                    <a:pt x="352" y="129"/>
                  </a:lnTo>
                  <a:lnTo>
                    <a:pt x="322" y="123"/>
                  </a:lnTo>
                  <a:lnTo>
                    <a:pt x="288" y="116"/>
                  </a:lnTo>
                  <a:lnTo>
                    <a:pt x="252" y="106"/>
                  </a:lnTo>
                  <a:lnTo>
                    <a:pt x="215" y="94"/>
                  </a:lnTo>
                  <a:lnTo>
                    <a:pt x="175" y="80"/>
                  </a:lnTo>
                  <a:lnTo>
                    <a:pt x="133" y="64"/>
                  </a:lnTo>
                  <a:lnTo>
                    <a:pt x="89" y="45"/>
                  </a:lnTo>
                  <a:lnTo>
                    <a:pt x="45" y="2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4" name="Freeform 34"/>
            <p:cNvSpPr>
              <a:spLocks/>
            </p:cNvSpPr>
            <p:nvPr/>
          </p:nvSpPr>
          <p:spPr bwMode="auto">
            <a:xfrm>
              <a:off x="2447" y="1396"/>
              <a:ext cx="110" cy="40"/>
            </a:xfrm>
            <a:custGeom>
              <a:avLst/>
              <a:gdLst>
                <a:gd name="T0" fmla="*/ 0 w 439"/>
                <a:gd name="T1" fmla="*/ 0 h 162"/>
                <a:gd name="T2" fmla="*/ 1 w 439"/>
                <a:gd name="T3" fmla="*/ 0 h 162"/>
                <a:gd name="T4" fmla="*/ 2 w 439"/>
                <a:gd name="T5" fmla="*/ 1 h 162"/>
                <a:gd name="T6" fmla="*/ 5 w 439"/>
                <a:gd name="T7" fmla="*/ 1 h 162"/>
                <a:gd name="T8" fmla="*/ 8 w 439"/>
                <a:gd name="T9" fmla="*/ 2 h 162"/>
                <a:gd name="T10" fmla="*/ 13 w 439"/>
                <a:gd name="T11" fmla="*/ 3 h 162"/>
                <a:gd name="T12" fmla="*/ 18 w 439"/>
                <a:gd name="T13" fmla="*/ 5 h 162"/>
                <a:gd name="T14" fmla="*/ 24 w 439"/>
                <a:gd name="T15" fmla="*/ 7 h 162"/>
                <a:gd name="T16" fmla="*/ 31 w 439"/>
                <a:gd name="T17" fmla="*/ 9 h 162"/>
                <a:gd name="T18" fmla="*/ 39 w 439"/>
                <a:gd name="T19" fmla="*/ 12 h 162"/>
                <a:gd name="T20" fmla="*/ 47 w 439"/>
                <a:gd name="T21" fmla="*/ 15 h 162"/>
                <a:gd name="T22" fmla="*/ 56 w 439"/>
                <a:gd name="T23" fmla="*/ 18 h 162"/>
                <a:gd name="T24" fmla="*/ 66 w 439"/>
                <a:gd name="T25" fmla="*/ 21 h 162"/>
                <a:gd name="T26" fmla="*/ 76 w 439"/>
                <a:gd name="T27" fmla="*/ 26 h 162"/>
                <a:gd name="T28" fmla="*/ 87 w 439"/>
                <a:gd name="T29" fmla="*/ 30 h 162"/>
                <a:gd name="T30" fmla="*/ 98 w 439"/>
                <a:gd name="T31" fmla="*/ 35 h 162"/>
                <a:gd name="T32" fmla="*/ 110 w 439"/>
                <a:gd name="T33" fmla="*/ 40 h 162"/>
                <a:gd name="T34" fmla="*/ 109 w 439"/>
                <a:gd name="T35" fmla="*/ 40 h 162"/>
                <a:gd name="T36" fmla="*/ 108 w 439"/>
                <a:gd name="T37" fmla="*/ 39 h 162"/>
                <a:gd name="T38" fmla="*/ 106 w 439"/>
                <a:gd name="T39" fmla="*/ 37 h 162"/>
                <a:gd name="T40" fmla="*/ 103 w 439"/>
                <a:gd name="T41" fmla="*/ 35 h 162"/>
                <a:gd name="T42" fmla="*/ 98 w 439"/>
                <a:gd name="T43" fmla="*/ 33 h 162"/>
                <a:gd name="T44" fmla="*/ 94 w 439"/>
                <a:gd name="T45" fmla="*/ 30 h 162"/>
                <a:gd name="T46" fmla="*/ 87 w 439"/>
                <a:gd name="T47" fmla="*/ 27 h 162"/>
                <a:gd name="T48" fmla="*/ 81 w 439"/>
                <a:gd name="T49" fmla="*/ 24 h 162"/>
                <a:gd name="T50" fmla="*/ 73 w 439"/>
                <a:gd name="T51" fmla="*/ 20 h 162"/>
                <a:gd name="T52" fmla="*/ 65 w 439"/>
                <a:gd name="T53" fmla="*/ 17 h 162"/>
                <a:gd name="T54" fmla="*/ 56 w 439"/>
                <a:gd name="T55" fmla="*/ 14 h 162"/>
                <a:gd name="T56" fmla="*/ 46 w 439"/>
                <a:gd name="T57" fmla="*/ 11 h 162"/>
                <a:gd name="T58" fmla="*/ 36 w 439"/>
                <a:gd name="T59" fmla="*/ 8 h 162"/>
                <a:gd name="T60" fmla="*/ 25 w 439"/>
                <a:gd name="T61" fmla="*/ 4 h 162"/>
                <a:gd name="T62" fmla="*/ 13 w 439"/>
                <a:gd name="T63" fmla="*/ 2 h 162"/>
                <a:gd name="T64" fmla="*/ 0 w 439"/>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9"/>
                <a:gd name="T100" fmla="*/ 0 h 162"/>
                <a:gd name="T101" fmla="*/ 439 w 43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9" h="162">
                  <a:moveTo>
                    <a:pt x="0" y="0"/>
                  </a:moveTo>
                  <a:lnTo>
                    <a:pt x="2" y="0"/>
                  </a:lnTo>
                  <a:lnTo>
                    <a:pt x="8" y="3"/>
                  </a:lnTo>
                  <a:lnTo>
                    <a:pt x="18" y="5"/>
                  </a:lnTo>
                  <a:lnTo>
                    <a:pt x="33" y="9"/>
                  </a:lnTo>
                  <a:lnTo>
                    <a:pt x="50" y="14"/>
                  </a:lnTo>
                  <a:lnTo>
                    <a:pt x="72" y="21"/>
                  </a:lnTo>
                  <a:lnTo>
                    <a:pt x="96" y="28"/>
                  </a:lnTo>
                  <a:lnTo>
                    <a:pt x="123" y="37"/>
                  </a:lnTo>
                  <a:lnTo>
                    <a:pt x="154" y="48"/>
                  </a:lnTo>
                  <a:lnTo>
                    <a:pt x="187" y="59"/>
                  </a:lnTo>
                  <a:lnTo>
                    <a:pt x="224" y="72"/>
                  </a:lnTo>
                  <a:lnTo>
                    <a:pt x="263" y="87"/>
                  </a:lnTo>
                  <a:lnTo>
                    <a:pt x="303" y="104"/>
                  </a:lnTo>
                  <a:lnTo>
                    <a:pt x="347" y="121"/>
                  </a:lnTo>
                  <a:lnTo>
                    <a:pt x="392" y="142"/>
                  </a:lnTo>
                  <a:lnTo>
                    <a:pt x="439" y="162"/>
                  </a:lnTo>
                  <a:lnTo>
                    <a:pt x="437" y="161"/>
                  </a:lnTo>
                  <a:lnTo>
                    <a:pt x="432" y="157"/>
                  </a:lnTo>
                  <a:lnTo>
                    <a:pt x="422" y="151"/>
                  </a:lnTo>
                  <a:lnTo>
                    <a:pt x="410" y="143"/>
                  </a:lnTo>
                  <a:lnTo>
                    <a:pt x="393" y="133"/>
                  </a:lnTo>
                  <a:lnTo>
                    <a:pt x="374" y="122"/>
                  </a:lnTo>
                  <a:lnTo>
                    <a:pt x="349" y="110"/>
                  </a:lnTo>
                  <a:lnTo>
                    <a:pt x="324" y="96"/>
                  </a:lnTo>
                  <a:lnTo>
                    <a:pt x="293" y="83"/>
                  </a:lnTo>
                  <a:lnTo>
                    <a:pt x="260" y="70"/>
                  </a:lnTo>
                  <a:lnTo>
                    <a:pt x="224" y="55"/>
                  </a:lnTo>
                  <a:lnTo>
                    <a:pt x="185" y="43"/>
                  </a:lnTo>
                  <a:lnTo>
                    <a:pt x="144" y="31"/>
                  </a:lnTo>
                  <a:lnTo>
                    <a:pt x="98" y="18"/>
                  </a:lnTo>
                  <a:lnTo>
                    <a:pt x="50" y="9"/>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5" name="Freeform 35"/>
            <p:cNvSpPr>
              <a:spLocks/>
            </p:cNvSpPr>
            <p:nvPr/>
          </p:nvSpPr>
          <p:spPr bwMode="auto">
            <a:xfrm>
              <a:off x="2545" y="1409"/>
              <a:ext cx="22" cy="35"/>
            </a:xfrm>
            <a:custGeom>
              <a:avLst/>
              <a:gdLst>
                <a:gd name="T0" fmla="*/ 22 w 92"/>
                <a:gd name="T1" fmla="*/ 0 h 142"/>
                <a:gd name="T2" fmla="*/ 21 w 92"/>
                <a:gd name="T3" fmla="*/ 0 h 142"/>
                <a:gd name="T4" fmla="*/ 18 w 92"/>
                <a:gd name="T5" fmla="*/ 1 h 142"/>
                <a:gd name="T6" fmla="*/ 15 w 92"/>
                <a:gd name="T7" fmla="*/ 3 h 142"/>
                <a:gd name="T8" fmla="*/ 11 w 92"/>
                <a:gd name="T9" fmla="*/ 6 h 142"/>
                <a:gd name="T10" fmla="*/ 8 w 92"/>
                <a:gd name="T11" fmla="*/ 11 h 142"/>
                <a:gd name="T12" fmla="*/ 6 w 92"/>
                <a:gd name="T13" fmla="*/ 17 h 142"/>
                <a:gd name="T14" fmla="*/ 6 w 92"/>
                <a:gd name="T15" fmla="*/ 25 h 142"/>
                <a:gd name="T16" fmla="*/ 9 w 92"/>
                <a:gd name="T17" fmla="*/ 35 h 142"/>
                <a:gd name="T18" fmla="*/ 8 w 92"/>
                <a:gd name="T19" fmla="*/ 34 h 142"/>
                <a:gd name="T20" fmla="*/ 5 w 92"/>
                <a:gd name="T21" fmla="*/ 30 h 142"/>
                <a:gd name="T22" fmla="*/ 2 w 92"/>
                <a:gd name="T23" fmla="*/ 24 h 142"/>
                <a:gd name="T24" fmla="*/ 0 w 92"/>
                <a:gd name="T25" fmla="*/ 18 h 142"/>
                <a:gd name="T26" fmla="*/ 0 w 92"/>
                <a:gd name="T27" fmla="*/ 12 h 142"/>
                <a:gd name="T28" fmla="*/ 3 w 92"/>
                <a:gd name="T29" fmla="*/ 6 h 142"/>
                <a:gd name="T30" fmla="*/ 10 w 92"/>
                <a:gd name="T31" fmla="*/ 2 h 142"/>
                <a:gd name="T32" fmla="*/ 22 w 9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42"/>
                <a:gd name="T53" fmla="*/ 92 w 9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42">
                  <a:moveTo>
                    <a:pt x="92" y="0"/>
                  </a:moveTo>
                  <a:lnTo>
                    <a:pt x="88" y="1"/>
                  </a:lnTo>
                  <a:lnTo>
                    <a:pt x="77" y="4"/>
                  </a:lnTo>
                  <a:lnTo>
                    <a:pt x="63" y="13"/>
                  </a:lnTo>
                  <a:lnTo>
                    <a:pt x="48" y="25"/>
                  </a:lnTo>
                  <a:lnTo>
                    <a:pt x="35" y="43"/>
                  </a:lnTo>
                  <a:lnTo>
                    <a:pt x="27" y="69"/>
                  </a:lnTo>
                  <a:lnTo>
                    <a:pt x="27" y="101"/>
                  </a:lnTo>
                  <a:lnTo>
                    <a:pt x="37" y="142"/>
                  </a:lnTo>
                  <a:lnTo>
                    <a:pt x="32" y="136"/>
                  </a:lnTo>
                  <a:lnTo>
                    <a:pt x="21" y="121"/>
                  </a:lnTo>
                  <a:lnTo>
                    <a:pt x="10" y="99"/>
                  </a:lnTo>
                  <a:lnTo>
                    <a:pt x="0" y="75"/>
                  </a:lnTo>
                  <a:lnTo>
                    <a:pt x="0" y="50"/>
                  </a:lnTo>
                  <a:lnTo>
                    <a:pt x="11" y="26"/>
                  </a:lnTo>
                  <a:lnTo>
                    <a:pt x="41" y="9"/>
                  </a:lnTo>
                  <a:lnTo>
                    <a:pt x="92"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6" name="Freeform 36"/>
            <p:cNvSpPr>
              <a:spLocks/>
            </p:cNvSpPr>
            <p:nvPr/>
          </p:nvSpPr>
          <p:spPr bwMode="auto">
            <a:xfrm>
              <a:off x="2554" y="1406"/>
              <a:ext cx="134" cy="46"/>
            </a:xfrm>
            <a:custGeom>
              <a:avLst/>
              <a:gdLst>
                <a:gd name="T0" fmla="*/ 0 w 536"/>
                <a:gd name="T1" fmla="*/ 0 h 182"/>
                <a:gd name="T2" fmla="*/ 1 w 536"/>
                <a:gd name="T3" fmla="*/ 0 h 182"/>
                <a:gd name="T4" fmla="*/ 4 w 536"/>
                <a:gd name="T5" fmla="*/ 2 h 182"/>
                <a:gd name="T6" fmla="*/ 10 w 536"/>
                <a:gd name="T7" fmla="*/ 3 h 182"/>
                <a:gd name="T8" fmla="*/ 17 w 536"/>
                <a:gd name="T9" fmla="*/ 6 h 182"/>
                <a:gd name="T10" fmla="*/ 26 w 536"/>
                <a:gd name="T11" fmla="*/ 9 h 182"/>
                <a:gd name="T12" fmla="*/ 36 w 536"/>
                <a:gd name="T13" fmla="*/ 12 h 182"/>
                <a:gd name="T14" fmla="*/ 46 w 536"/>
                <a:gd name="T15" fmla="*/ 15 h 182"/>
                <a:gd name="T16" fmla="*/ 57 w 536"/>
                <a:gd name="T17" fmla="*/ 19 h 182"/>
                <a:gd name="T18" fmla="*/ 69 w 536"/>
                <a:gd name="T19" fmla="*/ 23 h 182"/>
                <a:gd name="T20" fmla="*/ 80 w 536"/>
                <a:gd name="T21" fmla="*/ 27 h 182"/>
                <a:gd name="T22" fmla="*/ 92 w 536"/>
                <a:gd name="T23" fmla="*/ 31 h 182"/>
                <a:gd name="T24" fmla="*/ 102 w 536"/>
                <a:gd name="T25" fmla="*/ 34 h 182"/>
                <a:gd name="T26" fmla="*/ 112 w 536"/>
                <a:gd name="T27" fmla="*/ 38 h 182"/>
                <a:gd name="T28" fmla="*/ 121 w 536"/>
                <a:gd name="T29" fmla="*/ 41 h 182"/>
                <a:gd name="T30" fmla="*/ 128 w 536"/>
                <a:gd name="T31" fmla="*/ 44 h 182"/>
                <a:gd name="T32" fmla="*/ 134 w 536"/>
                <a:gd name="T33" fmla="*/ 46 h 182"/>
                <a:gd name="T34" fmla="*/ 133 w 536"/>
                <a:gd name="T35" fmla="*/ 46 h 182"/>
                <a:gd name="T36" fmla="*/ 129 w 536"/>
                <a:gd name="T37" fmla="*/ 45 h 182"/>
                <a:gd name="T38" fmla="*/ 124 w 536"/>
                <a:gd name="T39" fmla="*/ 44 h 182"/>
                <a:gd name="T40" fmla="*/ 116 w 536"/>
                <a:gd name="T41" fmla="*/ 41 h 182"/>
                <a:gd name="T42" fmla="*/ 108 w 536"/>
                <a:gd name="T43" fmla="*/ 39 h 182"/>
                <a:gd name="T44" fmla="*/ 98 w 536"/>
                <a:gd name="T45" fmla="*/ 37 h 182"/>
                <a:gd name="T46" fmla="*/ 87 w 536"/>
                <a:gd name="T47" fmla="*/ 33 h 182"/>
                <a:gd name="T48" fmla="*/ 76 w 536"/>
                <a:gd name="T49" fmla="*/ 30 h 182"/>
                <a:gd name="T50" fmla="*/ 64 w 536"/>
                <a:gd name="T51" fmla="*/ 27 h 182"/>
                <a:gd name="T52" fmla="*/ 53 w 536"/>
                <a:gd name="T53" fmla="*/ 23 h 182"/>
                <a:gd name="T54" fmla="*/ 42 w 536"/>
                <a:gd name="T55" fmla="*/ 19 h 182"/>
                <a:gd name="T56" fmla="*/ 31 w 536"/>
                <a:gd name="T57" fmla="*/ 15 h 182"/>
                <a:gd name="T58" fmla="*/ 21 w 536"/>
                <a:gd name="T59" fmla="*/ 11 h 182"/>
                <a:gd name="T60" fmla="*/ 12 w 536"/>
                <a:gd name="T61" fmla="*/ 8 h 182"/>
                <a:gd name="T62" fmla="*/ 5 w 536"/>
                <a:gd name="T63" fmla="*/ 4 h 182"/>
                <a:gd name="T64" fmla="*/ 0 w 536"/>
                <a:gd name="T65" fmla="*/ 0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6"/>
                <a:gd name="T100" fmla="*/ 0 h 182"/>
                <a:gd name="T101" fmla="*/ 536 w 536"/>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6" h="182">
                  <a:moveTo>
                    <a:pt x="0" y="0"/>
                  </a:moveTo>
                  <a:lnTo>
                    <a:pt x="5" y="1"/>
                  </a:lnTo>
                  <a:lnTo>
                    <a:pt x="18" y="6"/>
                  </a:lnTo>
                  <a:lnTo>
                    <a:pt x="40" y="13"/>
                  </a:lnTo>
                  <a:lnTo>
                    <a:pt x="70" y="23"/>
                  </a:lnTo>
                  <a:lnTo>
                    <a:pt x="104" y="34"/>
                  </a:lnTo>
                  <a:lnTo>
                    <a:pt x="143" y="46"/>
                  </a:lnTo>
                  <a:lnTo>
                    <a:pt x="185" y="61"/>
                  </a:lnTo>
                  <a:lnTo>
                    <a:pt x="230" y="75"/>
                  </a:lnTo>
                  <a:lnTo>
                    <a:pt x="275" y="91"/>
                  </a:lnTo>
                  <a:lnTo>
                    <a:pt x="322" y="107"/>
                  </a:lnTo>
                  <a:lnTo>
                    <a:pt x="367" y="121"/>
                  </a:lnTo>
                  <a:lnTo>
                    <a:pt x="409" y="136"/>
                  </a:lnTo>
                  <a:lnTo>
                    <a:pt x="448" y="151"/>
                  </a:lnTo>
                  <a:lnTo>
                    <a:pt x="484" y="163"/>
                  </a:lnTo>
                  <a:lnTo>
                    <a:pt x="513" y="174"/>
                  </a:lnTo>
                  <a:lnTo>
                    <a:pt x="536" y="182"/>
                  </a:lnTo>
                  <a:lnTo>
                    <a:pt x="531" y="181"/>
                  </a:lnTo>
                  <a:lnTo>
                    <a:pt x="516" y="178"/>
                  </a:lnTo>
                  <a:lnTo>
                    <a:pt x="495" y="173"/>
                  </a:lnTo>
                  <a:lnTo>
                    <a:pt x="465" y="164"/>
                  </a:lnTo>
                  <a:lnTo>
                    <a:pt x="431" y="156"/>
                  </a:lnTo>
                  <a:lnTo>
                    <a:pt x="391" y="145"/>
                  </a:lnTo>
                  <a:lnTo>
                    <a:pt x="348" y="132"/>
                  </a:lnTo>
                  <a:lnTo>
                    <a:pt x="303" y="120"/>
                  </a:lnTo>
                  <a:lnTo>
                    <a:pt x="257" y="106"/>
                  </a:lnTo>
                  <a:lnTo>
                    <a:pt x="211" y="91"/>
                  </a:lnTo>
                  <a:lnTo>
                    <a:pt x="167" y="76"/>
                  </a:lnTo>
                  <a:lnTo>
                    <a:pt x="124" y="61"/>
                  </a:lnTo>
                  <a:lnTo>
                    <a:pt x="85" y="45"/>
                  </a:lnTo>
                  <a:lnTo>
                    <a:pt x="50" y="30"/>
                  </a:lnTo>
                  <a:lnTo>
                    <a:pt x="22" y="1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7" name="Freeform 37"/>
            <p:cNvSpPr>
              <a:spLocks/>
            </p:cNvSpPr>
            <p:nvPr/>
          </p:nvSpPr>
          <p:spPr bwMode="auto">
            <a:xfrm>
              <a:off x="2543" y="1436"/>
              <a:ext cx="134" cy="46"/>
            </a:xfrm>
            <a:custGeom>
              <a:avLst/>
              <a:gdLst>
                <a:gd name="T0" fmla="*/ 0 w 535"/>
                <a:gd name="T1" fmla="*/ 0 h 183"/>
                <a:gd name="T2" fmla="*/ 1 w 535"/>
                <a:gd name="T3" fmla="*/ 0 h 183"/>
                <a:gd name="T4" fmla="*/ 5 w 535"/>
                <a:gd name="T5" fmla="*/ 2 h 183"/>
                <a:gd name="T6" fmla="*/ 10 w 535"/>
                <a:gd name="T7" fmla="*/ 4 h 183"/>
                <a:gd name="T8" fmla="*/ 17 w 535"/>
                <a:gd name="T9" fmla="*/ 6 h 183"/>
                <a:gd name="T10" fmla="*/ 26 w 535"/>
                <a:gd name="T11" fmla="*/ 9 h 183"/>
                <a:gd name="T12" fmla="*/ 36 w 535"/>
                <a:gd name="T13" fmla="*/ 12 h 183"/>
                <a:gd name="T14" fmla="*/ 46 w 535"/>
                <a:gd name="T15" fmla="*/ 15 h 183"/>
                <a:gd name="T16" fmla="*/ 58 w 535"/>
                <a:gd name="T17" fmla="*/ 19 h 183"/>
                <a:gd name="T18" fmla="*/ 69 w 535"/>
                <a:gd name="T19" fmla="*/ 23 h 183"/>
                <a:gd name="T20" fmla="*/ 80 w 535"/>
                <a:gd name="T21" fmla="*/ 27 h 183"/>
                <a:gd name="T22" fmla="*/ 92 w 535"/>
                <a:gd name="T23" fmla="*/ 31 h 183"/>
                <a:gd name="T24" fmla="*/ 102 w 535"/>
                <a:gd name="T25" fmla="*/ 34 h 183"/>
                <a:gd name="T26" fmla="*/ 112 w 535"/>
                <a:gd name="T27" fmla="*/ 38 h 183"/>
                <a:gd name="T28" fmla="*/ 121 w 535"/>
                <a:gd name="T29" fmla="*/ 41 h 183"/>
                <a:gd name="T30" fmla="*/ 128 w 535"/>
                <a:gd name="T31" fmla="*/ 44 h 183"/>
                <a:gd name="T32" fmla="*/ 134 w 535"/>
                <a:gd name="T33" fmla="*/ 46 h 183"/>
                <a:gd name="T34" fmla="*/ 133 w 535"/>
                <a:gd name="T35" fmla="*/ 46 h 183"/>
                <a:gd name="T36" fmla="*/ 129 w 535"/>
                <a:gd name="T37" fmla="*/ 45 h 183"/>
                <a:gd name="T38" fmla="*/ 124 w 535"/>
                <a:gd name="T39" fmla="*/ 43 h 183"/>
                <a:gd name="T40" fmla="*/ 116 w 535"/>
                <a:gd name="T41" fmla="*/ 41 h 183"/>
                <a:gd name="T42" fmla="*/ 108 w 535"/>
                <a:gd name="T43" fmla="*/ 39 h 183"/>
                <a:gd name="T44" fmla="*/ 98 w 535"/>
                <a:gd name="T45" fmla="*/ 36 h 183"/>
                <a:gd name="T46" fmla="*/ 87 w 535"/>
                <a:gd name="T47" fmla="*/ 33 h 183"/>
                <a:gd name="T48" fmla="*/ 76 w 535"/>
                <a:gd name="T49" fmla="*/ 30 h 183"/>
                <a:gd name="T50" fmla="*/ 64 w 535"/>
                <a:gd name="T51" fmla="*/ 27 h 183"/>
                <a:gd name="T52" fmla="*/ 53 w 535"/>
                <a:gd name="T53" fmla="*/ 23 h 183"/>
                <a:gd name="T54" fmla="*/ 42 w 535"/>
                <a:gd name="T55" fmla="*/ 19 h 183"/>
                <a:gd name="T56" fmla="*/ 31 w 535"/>
                <a:gd name="T57" fmla="*/ 15 h 183"/>
                <a:gd name="T58" fmla="*/ 21 w 535"/>
                <a:gd name="T59" fmla="*/ 11 h 183"/>
                <a:gd name="T60" fmla="*/ 12 w 535"/>
                <a:gd name="T61" fmla="*/ 8 h 183"/>
                <a:gd name="T62" fmla="*/ 5 w 535"/>
                <a:gd name="T63" fmla="*/ 4 h 183"/>
                <a:gd name="T64" fmla="*/ 0 w 535"/>
                <a:gd name="T65" fmla="*/ 0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183"/>
                <a:gd name="T101" fmla="*/ 535 w 535"/>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183">
                  <a:moveTo>
                    <a:pt x="0" y="0"/>
                  </a:moveTo>
                  <a:lnTo>
                    <a:pt x="4" y="1"/>
                  </a:lnTo>
                  <a:lnTo>
                    <a:pt x="18" y="6"/>
                  </a:lnTo>
                  <a:lnTo>
                    <a:pt x="40" y="14"/>
                  </a:lnTo>
                  <a:lnTo>
                    <a:pt x="69" y="23"/>
                  </a:lnTo>
                  <a:lnTo>
                    <a:pt x="103" y="34"/>
                  </a:lnTo>
                  <a:lnTo>
                    <a:pt x="142" y="47"/>
                  </a:lnTo>
                  <a:lnTo>
                    <a:pt x="185" y="61"/>
                  </a:lnTo>
                  <a:lnTo>
                    <a:pt x="230" y="76"/>
                  </a:lnTo>
                  <a:lnTo>
                    <a:pt x="275" y="92"/>
                  </a:lnTo>
                  <a:lnTo>
                    <a:pt x="321" y="107"/>
                  </a:lnTo>
                  <a:lnTo>
                    <a:pt x="366" y="122"/>
                  </a:lnTo>
                  <a:lnTo>
                    <a:pt x="409" y="137"/>
                  </a:lnTo>
                  <a:lnTo>
                    <a:pt x="448" y="151"/>
                  </a:lnTo>
                  <a:lnTo>
                    <a:pt x="483" y="164"/>
                  </a:lnTo>
                  <a:lnTo>
                    <a:pt x="512" y="174"/>
                  </a:lnTo>
                  <a:lnTo>
                    <a:pt x="535" y="183"/>
                  </a:lnTo>
                  <a:lnTo>
                    <a:pt x="530" y="182"/>
                  </a:lnTo>
                  <a:lnTo>
                    <a:pt x="516" y="178"/>
                  </a:lnTo>
                  <a:lnTo>
                    <a:pt x="494" y="173"/>
                  </a:lnTo>
                  <a:lnTo>
                    <a:pt x="465" y="165"/>
                  </a:lnTo>
                  <a:lnTo>
                    <a:pt x="431" y="156"/>
                  </a:lnTo>
                  <a:lnTo>
                    <a:pt x="390" y="145"/>
                  </a:lnTo>
                  <a:lnTo>
                    <a:pt x="348" y="133"/>
                  </a:lnTo>
                  <a:lnTo>
                    <a:pt x="303" y="121"/>
                  </a:lnTo>
                  <a:lnTo>
                    <a:pt x="256" y="106"/>
                  </a:lnTo>
                  <a:lnTo>
                    <a:pt x="210" y="92"/>
                  </a:lnTo>
                  <a:lnTo>
                    <a:pt x="166" y="77"/>
                  </a:lnTo>
                  <a:lnTo>
                    <a:pt x="124" y="61"/>
                  </a:lnTo>
                  <a:lnTo>
                    <a:pt x="85" y="45"/>
                  </a:lnTo>
                  <a:lnTo>
                    <a:pt x="49" y="31"/>
                  </a:lnTo>
                  <a:lnTo>
                    <a:pt x="21" y="1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8" name="Freeform 38"/>
            <p:cNvSpPr>
              <a:spLocks/>
            </p:cNvSpPr>
            <p:nvPr/>
          </p:nvSpPr>
          <p:spPr bwMode="auto">
            <a:xfrm>
              <a:off x="2657" y="1441"/>
              <a:ext cx="34" cy="39"/>
            </a:xfrm>
            <a:custGeom>
              <a:avLst/>
              <a:gdLst>
                <a:gd name="T0" fmla="*/ 14 w 137"/>
                <a:gd name="T1" fmla="*/ 0 h 155"/>
                <a:gd name="T2" fmla="*/ 15 w 137"/>
                <a:gd name="T3" fmla="*/ 1 h 155"/>
                <a:gd name="T4" fmla="*/ 16 w 137"/>
                <a:gd name="T5" fmla="*/ 2 h 155"/>
                <a:gd name="T6" fmla="*/ 19 w 137"/>
                <a:gd name="T7" fmla="*/ 4 h 155"/>
                <a:gd name="T8" fmla="*/ 22 w 137"/>
                <a:gd name="T9" fmla="*/ 7 h 155"/>
                <a:gd name="T10" fmla="*/ 25 w 137"/>
                <a:gd name="T11" fmla="*/ 10 h 155"/>
                <a:gd name="T12" fmla="*/ 28 w 137"/>
                <a:gd name="T13" fmla="*/ 13 h 155"/>
                <a:gd name="T14" fmla="*/ 30 w 137"/>
                <a:gd name="T15" fmla="*/ 17 h 155"/>
                <a:gd name="T16" fmla="*/ 33 w 137"/>
                <a:gd name="T17" fmla="*/ 21 h 155"/>
                <a:gd name="T18" fmla="*/ 34 w 137"/>
                <a:gd name="T19" fmla="*/ 25 h 155"/>
                <a:gd name="T20" fmla="*/ 34 w 137"/>
                <a:gd name="T21" fmla="*/ 28 h 155"/>
                <a:gd name="T22" fmla="*/ 33 w 137"/>
                <a:gd name="T23" fmla="*/ 32 h 155"/>
                <a:gd name="T24" fmla="*/ 31 w 137"/>
                <a:gd name="T25" fmla="*/ 34 h 155"/>
                <a:gd name="T26" fmla="*/ 26 w 137"/>
                <a:gd name="T27" fmla="*/ 37 h 155"/>
                <a:gd name="T28" fmla="*/ 20 w 137"/>
                <a:gd name="T29" fmla="*/ 38 h 155"/>
                <a:gd name="T30" fmla="*/ 11 w 137"/>
                <a:gd name="T31" fmla="*/ 39 h 155"/>
                <a:gd name="T32" fmla="*/ 0 w 137"/>
                <a:gd name="T33" fmla="*/ 39 h 155"/>
                <a:gd name="T34" fmla="*/ 0 w 137"/>
                <a:gd name="T35" fmla="*/ 39 h 155"/>
                <a:gd name="T36" fmla="*/ 2 w 137"/>
                <a:gd name="T37" fmla="*/ 39 h 155"/>
                <a:gd name="T38" fmla="*/ 4 w 137"/>
                <a:gd name="T39" fmla="*/ 38 h 155"/>
                <a:gd name="T40" fmla="*/ 7 w 137"/>
                <a:gd name="T41" fmla="*/ 38 h 155"/>
                <a:gd name="T42" fmla="*/ 11 w 137"/>
                <a:gd name="T43" fmla="*/ 37 h 155"/>
                <a:gd name="T44" fmla="*/ 14 w 137"/>
                <a:gd name="T45" fmla="*/ 37 h 155"/>
                <a:gd name="T46" fmla="*/ 18 w 137"/>
                <a:gd name="T47" fmla="*/ 36 h 155"/>
                <a:gd name="T48" fmla="*/ 21 w 137"/>
                <a:gd name="T49" fmla="*/ 34 h 155"/>
                <a:gd name="T50" fmla="*/ 24 w 137"/>
                <a:gd name="T51" fmla="*/ 32 h 155"/>
                <a:gd name="T52" fmla="*/ 26 w 137"/>
                <a:gd name="T53" fmla="*/ 29 h 155"/>
                <a:gd name="T54" fmla="*/ 27 w 137"/>
                <a:gd name="T55" fmla="*/ 26 h 155"/>
                <a:gd name="T56" fmla="*/ 28 w 137"/>
                <a:gd name="T57" fmla="*/ 23 h 155"/>
                <a:gd name="T58" fmla="*/ 27 w 137"/>
                <a:gd name="T59" fmla="*/ 18 h 155"/>
                <a:gd name="T60" fmla="*/ 24 w 137"/>
                <a:gd name="T61" fmla="*/ 13 h 155"/>
                <a:gd name="T62" fmla="*/ 20 w 137"/>
                <a:gd name="T63" fmla="*/ 7 h 155"/>
                <a:gd name="T64" fmla="*/ 14 w 137"/>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55"/>
                <a:gd name="T101" fmla="*/ 137 w 137"/>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55">
                  <a:moveTo>
                    <a:pt x="58" y="0"/>
                  </a:moveTo>
                  <a:lnTo>
                    <a:pt x="60" y="2"/>
                  </a:lnTo>
                  <a:lnTo>
                    <a:pt x="66" y="7"/>
                  </a:lnTo>
                  <a:lnTo>
                    <a:pt x="76" y="15"/>
                  </a:lnTo>
                  <a:lnTo>
                    <a:pt x="87" y="26"/>
                  </a:lnTo>
                  <a:lnTo>
                    <a:pt x="99" y="39"/>
                  </a:lnTo>
                  <a:lnTo>
                    <a:pt x="112" y="53"/>
                  </a:lnTo>
                  <a:lnTo>
                    <a:pt x="122" y="68"/>
                  </a:lnTo>
                  <a:lnTo>
                    <a:pt x="131" y="84"/>
                  </a:lnTo>
                  <a:lnTo>
                    <a:pt x="136" y="98"/>
                  </a:lnTo>
                  <a:lnTo>
                    <a:pt x="137" y="113"/>
                  </a:lnTo>
                  <a:lnTo>
                    <a:pt x="133" y="126"/>
                  </a:lnTo>
                  <a:lnTo>
                    <a:pt x="124" y="137"/>
                  </a:lnTo>
                  <a:lnTo>
                    <a:pt x="105" y="146"/>
                  </a:lnTo>
                  <a:lnTo>
                    <a:pt x="80" y="153"/>
                  </a:lnTo>
                  <a:lnTo>
                    <a:pt x="45" y="155"/>
                  </a:lnTo>
                  <a:lnTo>
                    <a:pt x="0" y="154"/>
                  </a:lnTo>
                  <a:lnTo>
                    <a:pt x="2" y="154"/>
                  </a:lnTo>
                  <a:lnTo>
                    <a:pt x="8" y="154"/>
                  </a:lnTo>
                  <a:lnTo>
                    <a:pt x="18" y="153"/>
                  </a:lnTo>
                  <a:lnTo>
                    <a:pt x="30" y="152"/>
                  </a:lnTo>
                  <a:lnTo>
                    <a:pt x="43" y="149"/>
                  </a:lnTo>
                  <a:lnTo>
                    <a:pt x="57" y="147"/>
                  </a:lnTo>
                  <a:lnTo>
                    <a:pt x="71" y="142"/>
                  </a:lnTo>
                  <a:lnTo>
                    <a:pt x="85" y="135"/>
                  </a:lnTo>
                  <a:lnTo>
                    <a:pt x="96" y="127"/>
                  </a:lnTo>
                  <a:lnTo>
                    <a:pt x="104" y="116"/>
                  </a:lnTo>
                  <a:lnTo>
                    <a:pt x="110" y="104"/>
                  </a:lnTo>
                  <a:lnTo>
                    <a:pt x="112" y="90"/>
                  </a:lnTo>
                  <a:lnTo>
                    <a:pt x="108" y="71"/>
                  </a:lnTo>
                  <a:lnTo>
                    <a:pt x="98" y="51"/>
                  </a:lnTo>
                  <a:lnTo>
                    <a:pt x="82" y="28"/>
                  </a:lnTo>
                  <a:lnTo>
                    <a:pt x="58"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89" name="Freeform 39"/>
            <p:cNvSpPr>
              <a:spLocks/>
            </p:cNvSpPr>
            <p:nvPr/>
          </p:nvSpPr>
          <p:spPr bwMode="auto">
            <a:xfrm>
              <a:off x="2678" y="1463"/>
              <a:ext cx="143" cy="52"/>
            </a:xfrm>
            <a:custGeom>
              <a:avLst/>
              <a:gdLst>
                <a:gd name="T0" fmla="*/ 4 w 573"/>
                <a:gd name="T1" fmla="*/ 0 h 209"/>
                <a:gd name="T2" fmla="*/ 3 w 573"/>
                <a:gd name="T3" fmla="*/ 0 h 209"/>
                <a:gd name="T4" fmla="*/ 1 w 573"/>
                <a:gd name="T5" fmla="*/ 1 h 209"/>
                <a:gd name="T6" fmla="*/ 0 w 573"/>
                <a:gd name="T7" fmla="*/ 4 h 209"/>
                <a:gd name="T8" fmla="*/ 1 w 573"/>
                <a:gd name="T9" fmla="*/ 8 h 209"/>
                <a:gd name="T10" fmla="*/ 143 w 573"/>
                <a:gd name="T11" fmla="*/ 52 h 209"/>
                <a:gd name="T12" fmla="*/ 4 w 573"/>
                <a:gd name="T13" fmla="*/ 0 h 209"/>
                <a:gd name="T14" fmla="*/ 0 60000 65536"/>
                <a:gd name="T15" fmla="*/ 0 60000 65536"/>
                <a:gd name="T16" fmla="*/ 0 60000 65536"/>
                <a:gd name="T17" fmla="*/ 0 60000 65536"/>
                <a:gd name="T18" fmla="*/ 0 60000 65536"/>
                <a:gd name="T19" fmla="*/ 0 60000 65536"/>
                <a:gd name="T20" fmla="*/ 0 60000 65536"/>
                <a:gd name="T21" fmla="*/ 0 w 573"/>
                <a:gd name="T22" fmla="*/ 0 h 209"/>
                <a:gd name="T23" fmla="*/ 573 w 573"/>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09">
                  <a:moveTo>
                    <a:pt x="17" y="0"/>
                  </a:moveTo>
                  <a:lnTo>
                    <a:pt x="12" y="1"/>
                  </a:lnTo>
                  <a:lnTo>
                    <a:pt x="4" y="6"/>
                  </a:lnTo>
                  <a:lnTo>
                    <a:pt x="0" y="16"/>
                  </a:lnTo>
                  <a:lnTo>
                    <a:pt x="6" y="32"/>
                  </a:lnTo>
                  <a:lnTo>
                    <a:pt x="573" y="209"/>
                  </a:lnTo>
                  <a:lnTo>
                    <a:pt x="17"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0" name="Freeform 40"/>
            <p:cNvSpPr>
              <a:spLocks/>
            </p:cNvSpPr>
            <p:nvPr/>
          </p:nvSpPr>
          <p:spPr bwMode="auto">
            <a:xfrm>
              <a:off x="2651" y="1440"/>
              <a:ext cx="17" cy="41"/>
            </a:xfrm>
            <a:custGeom>
              <a:avLst/>
              <a:gdLst>
                <a:gd name="T0" fmla="*/ 17 w 72"/>
                <a:gd name="T1" fmla="*/ 0 h 164"/>
                <a:gd name="T2" fmla="*/ 16 w 72"/>
                <a:gd name="T3" fmla="*/ 1 h 164"/>
                <a:gd name="T4" fmla="*/ 13 w 72"/>
                <a:gd name="T5" fmla="*/ 3 h 164"/>
                <a:gd name="T6" fmla="*/ 9 w 72"/>
                <a:gd name="T7" fmla="*/ 6 h 164"/>
                <a:gd name="T8" fmla="*/ 5 w 72"/>
                <a:gd name="T9" fmla="*/ 11 h 164"/>
                <a:gd name="T10" fmla="*/ 2 w 72"/>
                <a:gd name="T11" fmla="*/ 17 h 164"/>
                <a:gd name="T12" fmla="*/ 0 w 72"/>
                <a:gd name="T13" fmla="*/ 23 h 164"/>
                <a:gd name="T14" fmla="*/ 1 w 72"/>
                <a:gd name="T15" fmla="*/ 32 h 164"/>
                <a:gd name="T16" fmla="*/ 5 w 72"/>
                <a:gd name="T17" fmla="*/ 41 h 164"/>
                <a:gd name="T18" fmla="*/ 4 w 72"/>
                <a:gd name="T19" fmla="*/ 40 h 164"/>
                <a:gd name="T20" fmla="*/ 4 w 72"/>
                <a:gd name="T21" fmla="*/ 38 h 164"/>
                <a:gd name="T22" fmla="*/ 4 w 72"/>
                <a:gd name="T23" fmla="*/ 34 h 164"/>
                <a:gd name="T24" fmla="*/ 4 w 72"/>
                <a:gd name="T25" fmla="*/ 29 h 164"/>
                <a:gd name="T26" fmla="*/ 5 w 72"/>
                <a:gd name="T27" fmla="*/ 23 h 164"/>
                <a:gd name="T28" fmla="*/ 8 w 72"/>
                <a:gd name="T29" fmla="*/ 16 h 164"/>
                <a:gd name="T30" fmla="*/ 12 w 72"/>
                <a:gd name="T31" fmla="*/ 8 h 164"/>
                <a:gd name="T32" fmla="*/ 17 w 7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64"/>
                <a:gd name="T53" fmla="*/ 72 w 7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64">
                  <a:moveTo>
                    <a:pt x="72" y="0"/>
                  </a:moveTo>
                  <a:lnTo>
                    <a:pt x="67" y="2"/>
                  </a:lnTo>
                  <a:lnTo>
                    <a:pt x="55" y="11"/>
                  </a:lnTo>
                  <a:lnTo>
                    <a:pt x="38" y="24"/>
                  </a:lnTo>
                  <a:lnTo>
                    <a:pt x="21" y="43"/>
                  </a:lnTo>
                  <a:lnTo>
                    <a:pt x="7" y="66"/>
                  </a:lnTo>
                  <a:lnTo>
                    <a:pt x="0" y="94"/>
                  </a:lnTo>
                  <a:lnTo>
                    <a:pt x="3" y="127"/>
                  </a:lnTo>
                  <a:lnTo>
                    <a:pt x="20" y="164"/>
                  </a:lnTo>
                  <a:lnTo>
                    <a:pt x="18" y="161"/>
                  </a:lnTo>
                  <a:lnTo>
                    <a:pt x="17" y="151"/>
                  </a:lnTo>
                  <a:lnTo>
                    <a:pt x="17" y="136"/>
                  </a:lnTo>
                  <a:lnTo>
                    <a:pt x="18" y="117"/>
                  </a:lnTo>
                  <a:lnTo>
                    <a:pt x="23" y="92"/>
                  </a:lnTo>
                  <a:lnTo>
                    <a:pt x="33" y="64"/>
                  </a:lnTo>
                  <a:lnTo>
                    <a:pt x="49" y="33"/>
                  </a:lnTo>
                  <a:lnTo>
                    <a:pt x="72"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1" name="Freeform 41"/>
            <p:cNvSpPr>
              <a:spLocks/>
            </p:cNvSpPr>
            <p:nvPr/>
          </p:nvSpPr>
          <p:spPr bwMode="auto">
            <a:xfrm>
              <a:off x="2639" y="1435"/>
              <a:ext cx="19" cy="41"/>
            </a:xfrm>
            <a:custGeom>
              <a:avLst/>
              <a:gdLst>
                <a:gd name="T0" fmla="*/ 19 w 73"/>
                <a:gd name="T1" fmla="*/ 0 h 165"/>
                <a:gd name="T2" fmla="*/ 18 w 73"/>
                <a:gd name="T3" fmla="*/ 1 h 165"/>
                <a:gd name="T4" fmla="*/ 15 w 73"/>
                <a:gd name="T5" fmla="*/ 3 h 165"/>
                <a:gd name="T6" fmla="*/ 10 w 73"/>
                <a:gd name="T7" fmla="*/ 6 h 165"/>
                <a:gd name="T8" fmla="*/ 6 w 73"/>
                <a:gd name="T9" fmla="*/ 11 h 165"/>
                <a:gd name="T10" fmla="*/ 2 w 73"/>
                <a:gd name="T11" fmla="*/ 16 h 165"/>
                <a:gd name="T12" fmla="*/ 0 w 73"/>
                <a:gd name="T13" fmla="*/ 23 h 165"/>
                <a:gd name="T14" fmla="*/ 1 w 73"/>
                <a:gd name="T15" fmla="*/ 32 h 165"/>
                <a:gd name="T16" fmla="*/ 5 w 73"/>
                <a:gd name="T17" fmla="*/ 41 h 165"/>
                <a:gd name="T18" fmla="*/ 5 w 73"/>
                <a:gd name="T19" fmla="*/ 40 h 165"/>
                <a:gd name="T20" fmla="*/ 4 w 73"/>
                <a:gd name="T21" fmla="*/ 38 h 165"/>
                <a:gd name="T22" fmla="*/ 4 w 73"/>
                <a:gd name="T23" fmla="*/ 34 h 165"/>
                <a:gd name="T24" fmla="*/ 5 w 73"/>
                <a:gd name="T25" fmla="*/ 29 h 165"/>
                <a:gd name="T26" fmla="*/ 6 w 73"/>
                <a:gd name="T27" fmla="*/ 23 h 165"/>
                <a:gd name="T28" fmla="*/ 9 w 73"/>
                <a:gd name="T29" fmla="*/ 16 h 165"/>
                <a:gd name="T30" fmla="*/ 13 w 73"/>
                <a:gd name="T31" fmla="*/ 8 h 165"/>
                <a:gd name="T32" fmla="*/ 19 w 73"/>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65"/>
                <a:gd name="T53" fmla="*/ 73 w 7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65">
                  <a:moveTo>
                    <a:pt x="73" y="0"/>
                  </a:moveTo>
                  <a:lnTo>
                    <a:pt x="68" y="3"/>
                  </a:lnTo>
                  <a:lnTo>
                    <a:pt x="56" y="11"/>
                  </a:lnTo>
                  <a:lnTo>
                    <a:pt x="39" y="25"/>
                  </a:lnTo>
                  <a:lnTo>
                    <a:pt x="22" y="43"/>
                  </a:lnTo>
                  <a:lnTo>
                    <a:pt x="7" y="66"/>
                  </a:lnTo>
                  <a:lnTo>
                    <a:pt x="0" y="94"/>
                  </a:lnTo>
                  <a:lnTo>
                    <a:pt x="3" y="127"/>
                  </a:lnTo>
                  <a:lnTo>
                    <a:pt x="20" y="165"/>
                  </a:lnTo>
                  <a:lnTo>
                    <a:pt x="18" y="161"/>
                  </a:lnTo>
                  <a:lnTo>
                    <a:pt x="17" y="151"/>
                  </a:lnTo>
                  <a:lnTo>
                    <a:pt x="17" y="137"/>
                  </a:lnTo>
                  <a:lnTo>
                    <a:pt x="18" y="117"/>
                  </a:lnTo>
                  <a:lnTo>
                    <a:pt x="23" y="93"/>
                  </a:lnTo>
                  <a:lnTo>
                    <a:pt x="33" y="65"/>
                  </a:lnTo>
                  <a:lnTo>
                    <a:pt x="50" y="33"/>
                  </a:lnTo>
                  <a:lnTo>
                    <a:pt x="7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2" name="Freeform 42"/>
            <p:cNvSpPr>
              <a:spLocks/>
            </p:cNvSpPr>
            <p:nvPr/>
          </p:nvSpPr>
          <p:spPr bwMode="auto">
            <a:xfrm>
              <a:off x="2613" y="1427"/>
              <a:ext cx="18" cy="41"/>
            </a:xfrm>
            <a:custGeom>
              <a:avLst/>
              <a:gdLst>
                <a:gd name="T0" fmla="*/ 18 w 71"/>
                <a:gd name="T1" fmla="*/ 0 h 164"/>
                <a:gd name="T2" fmla="*/ 17 w 71"/>
                <a:gd name="T3" fmla="*/ 1 h 164"/>
                <a:gd name="T4" fmla="*/ 14 w 71"/>
                <a:gd name="T5" fmla="*/ 3 h 164"/>
                <a:gd name="T6" fmla="*/ 9 w 71"/>
                <a:gd name="T7" fmla="*/ 6 h 164"/>
                <a:gd name="T8" fmla="*/ 5 w 71"/>
                <a:gd name="T9" fmla="*/ 10 h 164"/>
                <a:gd name="T10" fmla="*/ 2 w 71"/>
                <a:gd name="T11" fmla="*/ 16 h 164"/>
                <a:gd name="T12" fmla="*/ 0 w 71"/>
                <a:gd name="T13" fmla="*/ 23 h 164"/>
                <a:gd name="T14" fmla="*/ 1 w 71"/>
                <a:gd name="T15" fmla="*/ 31 h 164"/>
                <a:gd name="T16" fmla="*/ 5 w 71"/>
                <a:gd name="T17" fmla="*/ 41 h 164"/>
                <a:gd name="T18" fmla="*/ 5 w 71"/>
                <a:gd name="T19" fmla="*/ 40 h 164"/>
                <a:gd name="T20" fmla="*/ 4 w 71"/>
                <a:gd name="T21" fmla="*/ 38 h 164"/>
                <a:gd name="T22" fmla="*/ 4 w 71"/>
                <a:gd name="T23" fmla="*/ 34 h 164"/>
                <a:gd name="T24" fmla="*/ 5 w 71"/>
                <a:gd name="T25" fmla="*/ 29 h 164"/>
                <a:gd name="T26" fmla="*/ 6 w 71"/>
                <a:gd name="T27" fmla="*/ 23 h 164"/>
                <a:gd name="T28" fmla="*/ 8 w 71"/>
                <a:gd name="T29" fmla="*/ 16 h 164"/>
                <a:gd name="T30" fmla="*/ 12 w 71"/>
                <a:gd name="T31" fmla="*/ 8 h 164"/>
                <a:gd name="T32" fmla="*/ 18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1" y="0"/>
                  </a:moveTo>
                  <a:lnTo>
                    <a:pt x="67" y="2"/>
                  </a:lnTo>
                  <a:lnTo>
                    <a:pt x="54" y="11"/>
                  </a:lnTo>
                  <a:lnTo>
                    <a:pt x="37" y="24"/>
                  </a:lnTo>
                  <a:lnTo>
                    <a:pt x="20" y="42"/>
                  </a:lnTo>
                  <a:lnTo>
                    <a:pt x="6" y="65"/>
                  </a:lnTo>
                  <a:lnTo>
                    <a:pt x="0" y="94"/>
                  </a:lnTo>
                  <a:lnTo>
                    <a:pt x="2" y="126"/>
                  </a:lnTo>
                  <a:lnTo>
                    <a:pt x="19" y="164"/>
                  </a:lnTo>
                  <a:lnTo>
                    <a:pt x="18" y="161"/>
                  </a:lnTo>
                  <a:lnTo>
                    <a:pt x="17" y="151"/>
                  </a:lnTo>
                  <a:lnTo>
                    <a:pt x="17" y="136"/>
                  </a:lnTo>
                  <a:lnTo>
                    <a:pt x="18" y="117"/>
                  </a:lnTo>
                  <a:lnTo>
                    <a:pt x="23" y="92"/>
                  </a:lnTo>
                  <a:lnTo>
                    <a:pt x="32" y="64"/>
                  </a:lnTo>
                  <a:lnTo>
                    <a:pt x="48" y="33"/>
                  </a:lnTo>
                  <a:lnTo>
                    <a:pt x="71"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3" name="Freeform 43"/>
            <p:cNvSpPr>
              <a:spLocks/>
            </p:cNvSpPr>
            <p:nvPr/>
          </p:nvSpPr>
          <p:spPr bwMode="auto">
            <a:xfrm>
              <a:off x="2602" y="1422"/>
              <a:ext cx="18" cy="41"/>
            </a:xfrm>
            <a:custGeom>
              <a:avLst/>
              <a:gdLst>
                <a:gd name="T0" fmla="*/ 18 w 71"/>
                <a:gd name="T1" fmla="*/ 0 h 164"/>
                <a:gd name="T2" fmla="*/ 17 w 71"/>
                <a:gd name="T3" fmla="*/ 1 h 164"/>
                <a:gd name="T4" fmla="*/ 14 w 71"/>
                <a:gd name="T5" fmla="*/ 3 h 164"/>
                <a:gd name="T6" fmla="*/ 9 w 71"/>
                <a:gd name="T7" fmla="*/ 6 h 164"/>
                <a:gd name="T8" fmla="*/ 5 w 71"/>
                <a:gd name="T9" fmla="*/ 11 h 164"/>
                <a:gd name="T10" fmla="*/ 2 w 71"/>
                <a:gd name="T11" fmla="*/ 17 h 164"/>
                <a:gd name="T12" fmla="*/ 0 w 71"/>
                <a:gd name="T13" fmla="*/ 23 h 164"/>
                <a:gd name="T14" fmla="*/ 1 w 71"/>
                <a:gd name="T15" fmla="*/ 32 h 164"/>
                <a:gd name="T16" fmla="*/ 5 w 71"/>
                <a:gd name="T17" fmla="*/ 41 h 164"/>
                <a:gd name="T18" fmla="*/ 5 w 71"/>
                <a:gd name="T19" fmla="*/ 40 h 164"/>
                <a:gd name="T20" fmla="*/ 4 w 71"/>
                <a:gd name="T21" fmla="*/ 38 h 164"/>
                <a:gd name="T22" fmla="*/ 4 w 71"/>
                <a:gd name="T23" fmla="*/ 34 h 164"/>
                <a:gd name="T24" fmla="*/ 5 w 71"/>
                <a:gd name="T25" fmla="*/ 29 h 164"/>
                <a:gd name="T26" fmla="*/ 6 w 71"/>
                <a:gd name="T27" fmla="*/ 23 h 164"/>
                <a:gd name="T28" fmla="*/ 8 w 71"/>
                <a:gd name="T29" fmla="*/ 16 h 164"/>
                <a:gd name="T30" fmla="*/ 12 w 71"/>
                <a:gd name="T31" fmla="*/ 8 h 164"/>
                <a:gd name="T32" fmla="*/ 18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1" y="0"/>
                  </a:moveTo>
                  <a:lnTo>
                    <a:pt x="67" y="2"/>
                  </a:lnTo>
                  <a:lnTo>
                    <a:pt x="54" y="11"/>
                  </a:lnTo>
                  <a:lnTo>
                    <a:pt x="37" y="24"/>
                  </a:lnTo>
                  <a:lnTo>
                    <a:pt x="20" y="43"/>
                  </a:lnTo>
                  <a:lnTo>
                    <a:pt x="7" y="66"/>
                  </a:lnTo>
                  <a:lnTo>
                    <a:pt x="0" y="94"/>
                  </a:lnTo>
                  <a:lnTo>
                    <a:pt x="2" y="127"/>
                  </a:lnTo>
                  <a:lnTo>
                    <a:pt x="19" y="164"/>
                  </a:lnTo>
                  <a:lnTo>
                    <a:pt x="18" y="161"/>
                  </a:lnTo>
                  <a:lnTo>
                    <a:pt x="17" y="151"/>
                  </a:lnTo>
                  <a:lnTo>
                    <a:pt x="17" y="136"/>
                  </a:lnTo>
                  <a:lnTo>
                    <a:pt x="18" y="117"/>
                  </a:lnTo>
                  <a:lnTo>
                    <a:pt x="23" y="93"/>
                  </a:lnTo>
                  <a:lnTo>
                    <a:pt x="32" y="65"/>
                  </a:lnTo>
                  <a:lnTo>
                    <a:pt x="48" y="33"/>
                  </a:lnTo>
                  <a:lnTo>
                    <a:pt x="71"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4" name="Freeform 44"/>
            <p:cNvSpPr>
              <a:spLocks/>
            </p:cNvSpPr>
            <p:nvPr/>
          </p:nvSpPr>
          <p:spPr bwMode="auto">
            <a:xfrm>
              <a:off x="2576" y="1414"/>
              <a:ext cx="18" cy="41"/>
            </a:xfrm>
            <a:custGeom>
              <a:avLst/>
              <a:gdLst>
                <a:gd name="T0" fmla="*/ 18 w 73"/>
                <a:gd name="T1" fmla="*/ 0 h 164"/>
                <a:gd name="T2" fmla="*/ 17 w 73"/>
                <a:gd name="T3" fmla="*/ 1 h 164"/>
                <a:gd name="T4" fmla="*/ 14 w 73"/>
                <a:gd name="T5" fmla="*/ 3 h 164"/>
                <a:gd name="T6" fmla="*/ 10 w 73"/>
                <a:gd name="T7" fmla="*/ 6 h 164"/>
                <a:gd name="T8" fmla="*/ 5 w 73"/>
                <a:gd name="T9" fmla="*/ 10 h 164"/>
                <a:gd name="T10" fmla="*/ 2 w 73"/>
                <a:gd name="T11" fmla="*/ 16 h 164"/>
                <a:gd name="T12" fmla="*/ 0 w 73"/>
                <a:gd name="T13" fmla="*/ 23 h 164"/>
                <a:gd name="T14" fmla="*/ 0 w 73"/>
                <a:gd name="T15" fmla="*/ 31 h 164"/>
                <a:gd name="T16" fmla="*/ 5 w 73"/>
                <a:gd name="T17" fmla="*/ 41 h 164"/>
                <a:gd name="T18" fmla="*/ 4 w 73"/>
                <a:gd name="T19" fmla="*/ 40 h 164"/>
                <a:gd name="T20" fmla="*/ 4 w 73"/>
                <a:gd name="T21" fmla="*/ 38 h 164"/>
                <a:gd name="T22" fmla="*/ 4 w 73"/>
                <a:gd name="T23" fmla="*/ 34 h 164"/>
                <a:gd name="T24" fmla="*/ 4 w 73"/>
                <a:gd name="T25" fmla="*/ 29 h 164"/>
                <a:gd name="T26" fmla="*/ 6 w 73"/>
                <a:gd name="T27" fmla="*/ 23 h 164"/>
                <a:gd name="T28" fmla="*/ 8 w 73"/>
                <a:gd name="T29" fmla="*/ 16 h 164"/>
                <a:gd name="T30" fmla="*/ 12 w 73"/>
                <a:gd name="T31" fmla="*/ 8 h 164"/>
                <a:gd name="T32" fmla="*/ 18 w 7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64"/>
                <a:gd name="T53" fmla="*/ 73 w 7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64">
                  <a:moveTo>
                    <a:pt x="73" y="0"/>
                  </a:moveTo>
                  <a:lnTo>
                    <a:pt x="68" y="2"/>
                  </a:lnTo>
                  <a:lnTo>
                    <a:pt x="56" y="10"/>
                  </a:lnTo>
                  <a:lnTo>
                    <a:pt x="39" y="24"/>
                  </a:lnTo>
                  <a:lnTo>
                    <a:pt x="22" y="42"/>
                  </a:lnTo>
                  <a:lnTo>
                    <a:pt x="7" y="65"/>
                  </a:lnTo>
                  <a:lnTo>
                    <a:pt x="0" y="93"/>
                  </a:lnTo>
                  <a:lnTo>
                    <a:pt x="2" y="126"/>
                  </a:lnTo>
                  <a:lnTo>
                    <a:pt x="19" y="164"/>
                  </a:lnTo>
                  <a:lnTo>
                    <a:pt x="18" y="160"/>
                  </a:lnTo>
                  <a:lnTo>
                    <a:pt x="17" y="151"/>
                  </a:lnTo>
                  <a:lnTo>
                    <a:pt x="17" y="136"/>
                  </a:lnTo>
                  <a:lnTo>
                    <a:pt x="18" y="116"/>
                  </a:lnTo>
                  <a:lnTo>
                    <a:pt x="23" y="92"/>
                  </a:lnTo>
                  <a:lnTo>
                    <a:pt x="33" y="64"/>
                  </a:lnTo>
                  <a:lnTo>
                    <a:pt x="50" y="32"/>
                  </a:lnTo>
                  <a:lnTo>
                    <a:pt x="7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95" name="Freeform 45"/>
            <p:cNvSpPr>
              <a:spLocks/>
            </p:cNvSpPr>
            <p:nvPr/>
          </p:nvSpPr>
          <p:spPr bwMode="auto">
            <a:xfrm>
              <a:off x="2565" y="1409"/>
              <a:ext cx="18" cy="41"/>
            </a:xfrm>
            <a:custGeom>
              <a:avLst/>
              <a:gdLst>
                <a:gd name="T0" fmla="*/ 18 w 72"/>
                <a:gd name="T1" fmla="*/ 0 h 166"/>
                <a:gd name="T2" fmla="*/ 17 w 72"/>
                <a:gd name="T3" fmla="*/ 0 h 166"/>
                <a:gd name="T4" fmla="*/ 14 w 72"/>
                <a:gd name="T5" fmla="*/ 3 h 166"/>
                <a:gd name="T6" fmla="*/ 9 w 72"/>
                <a:gd name="T7" fmla="*/ 6 h 166"/>
                <a:gd name="T8" fmla="*/ 5 w 72"/>
                <a:gd name="T9" fmla="*/ 10 h 166"/>
                <a:gd name="T10" fmla="*/ 2 w 72"/>
                <a:gd name="T11" fmla="*/ 16 h 166"/>
                <a:gd name="T12" fmla="*/ 0 w 72"/>
                <a:gd name="T13" fmla="*/ 23 h 166"/>
                <a:gd name="T14" fmla="*/ 1 w 72"/>
                <a:gd name="T15" fmla="*/ 32 h 166"/>
                <a:gd name="T16" fmla="*/ 5 w 72"/>
                <a:gd name="T17" fmla="*/ 41 h 166"/>
                <a:gd name="T18" fmla="*/ 5 w 72"/>
                <a:gd name="T19" fmla="*/ 40 h 166"/>
                <a:gd name="T20" fmla="*/ 4 w 72"/>
                <a:gd name="T21" fmla="*/ 38 h 166"/>
                <a:gd name="T22" fmla="*/ 4 w 72"/>
                <a:gd name="T23" fmla="*/ 34 h 166"/>
                <a:gd name="T24" fmla="*/ 5 w 72"/>
                <a:gd name="T25" fmla="*/ 29 h 166"/>
                <a:gd name="T26" fmla="*/ 6 w 72"/>
                <a:gd name="T27" fmla="*/ 23 h 166"/>
                <a:gd name="T28" fmla="*/ 8 w 72"/>
                <a:gd name="T29" fmla="*/ 16 h 166"/>
                <a:gd name="T30" fmla="*/ 12 w 72"/>
                <a:gd name="T31" fmla="*/ 8 h 166"/>
                <a:gd name="T32" fmla="*/ 18 w 7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66"/>
                <a:gd name="T53" fmla="*/ 72 w 7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66">
                  <a:moveTo>
                    <a:pt x="72" y="0"/>
                  </a:moveTo>
                  <a:lnTo>
                    <a:pt x="67" y="2"/>
                  </a:lnTo>
                  <a:lnTo>
                    <a:pt x="55" y="11"/>
                  </a:lnTo>
                  <a:lnTo>
                    <a:pt x="38" y="24"/>
                  </a:lnTo>
                  <a:lnTo>
                    <a:pt x="21" y="42"/>
                  </a:lnTo>
                  <a:lnTo>
                    <a:pt x="7" y="66"/>
                  </a:lnTo>
                  <a:lnTo>
                    <a:pt x="0" y="95"/>
                  </a:lnTo>
                  <a:lnTo>
                    <a:pt x="2" y="128"/>
                  </a:lnTo>
                  <a:lnTo>
                    <a:pt x="20" y="166"/>
                  </a:lnTo>
                  <a:lnTo>
                    <a:pt x="18" y="162"/>
                  </a:lnTo>
                  <a:lnTo>
                    <a:pt x="17" y="152"/>
                  </a:lnTo>
                  <a:lnTo>
                    <a:pt x="17" y="137"/>
                  </a:lnTo>
                  <a:lnTo>
                    <a:pt x="18" y="117"/>
                  </a:lnTo>
                  <a:lnTo>
                    <a:pt x="23" y="92"/>
                  </a:lnTo>
                  <a:lnTo>
                    <a:pt x="33" y="64"/>
                  </a:lnTo>
                  <a:lnTo>
                    <a:pt x="49" y="33"/>
                  </a:lnTo>
                  <a:lnTo>
                    <a:pt x="72" y="0"/>
                  </a:lnTo>
                  <a:close/>
                </a:path>
              </a:pathLst>
            </a:custGeom>
            <a:solidFill>
              <a:srgbClr val="000000"/>
            </a:solidFill>
            <a:ln w="9525">
              <a:noFill/>
              <a:round/>
              <a:headEnd/>
              <a:tailEnd/>
            </a:ln>
          </p:spPr>
          <p:txBody>
            <a:bodyPr/>
            <a:lstStyle/>
            <a:p>
              <a:endParaRPr lang="en-US" dirty="0">
                <a:latin typeface="Calibri" pitchFamily="34" charset="0"/>
              </a:endParaRPr>
            </a:p>
          </p:txBody>
        </p:sp>
      </p:grpSp>
      <p:grpSp>
        <p:nvGrpSpPr>
          <p:cNvPr id="7" name="Group 21"/>
          <p:cNvGrpSpPr>
            <a:grpSpLocks noChangeAspect="1"/>
          </p:cNvGrpSpPr>
          <p:nvPr/>
        </p:nvGrpSpPr>
        <p:grpSpPr bwMode="auto">
          <a:xfrm flipH="1">
            <a:off x="2209800" y="1371600"/>
            <a:ext cx="957263" cy="684213"/>
            <a:chOff x="2218" y="1200"/>
            <a:chExt cx="603" cy="431"/>
          </a:xfrm>
        </p:grpSpPr>
        <p:sp>
          <p:nvSpPr>
            <p:cNvPr id="13348" name="AutoShape 20"/>
            <p:cNvSpPr>
              <a:spLocks noChangeAspect="1" noChangeArrowheads="1" noTextEdit="1"/>
            </p:cNvSpPr>
            <p:nvPr/>
          </p:nvSpPr>
          <p:spPr bwMode="auto">
            <a:xfrm>
              <a:off x="2218" y="1200"/>
              <a:ext cx="603" cy="431"/>
            </a:xfrm>
            <a:prstGeom prst="rect">
              <a:avLst/>
            </a:prstGeom>
            <a:noFill/>
            <a:ln w="9525">
              <a:noFill/>
              <a:miter lim="800000"/>
              <a:headEnd/>
              <a:tailEnd/>
            </a:ln>
          </p:spPr>
          <p:txBody>
            <a:bodyPr/>
            <a:lstStyle/>
            <a:p>
              <a:endParaRPr lang="en-US" dirty="0"/>
            </a:p>
          </p:txBody>
        </p:sp>
        <p:sp>
          <p:nvSpPr>
            <p:cNvPr id="13349" name="Freeform 23"/>
            <p:cNvSpPr>
              <a:spLocks/>
            </p:cNvSpPr>
            <p:nvPr/>
          </p:nvSpPr>
          <p:spPr bwMode="auto">
            <a:xfrm>
              <a:off x="2257" y="1255"/>
              <a:ext cx="149" cy="54"/>
            </a:xfrm>
            <a:custGeom>
              <a:avLst/>
              <a:gdLst>
                <a:gd name="T0" fmla="*/ 0 w 598"/>
                <a:gd name="T1" fmla="*/ 0 h 217"/>
                <a:gd name="T2" fmla="*/ 1 w 598"/>
                <a:gd name="T3" fmla="*/ 0 h 217"/>
                <a:gd name="T4" fmla="*/ 5 w 598"/>
                <a:gd name="T5" fmla="*/ 1 h 217"/>
                <a:gd name="T6" fmla="*/ 10 w 598"/>
                <a:gd name="T7" fmla="*/ 3 h 217"/>
                <a:gd name="T8" fmla="*/ 18 w 598"/>
                <a:gd name="T9" fmla="*/ 6 h 217"/>
                <a:gd name="T10" fmla="*/ 28 w 598"/>
                <a:gd name="T11" fmla="*/ 9 h 217"/>
                <a:gd name="T12" fmla="*/ 38 w 598"/>
                <a:gd name="T13" fmla="*/ 12 h 217"/>
                <a:gd name="T14" fmla="*/ 49 w 598"/>
                <a:gd name="T15" fmla="*/ 16 h 217"/>
                <a:gd name="T16" fmla="*/ 61 w 598"/>
                <a:gd name="T17" fmla="*/ 20 h 217"/>
                <a:gd name="T18" fmla="*/ 74 w 598"/>
                <a:gd name="T19" fmla="*/ 25 h 217"/>
                <a:gd name="T20" fmla="*/ 86 w 598"/>
                <a:gd name="T21" fmla="*/ 29 h 217"/>
                <a:gd name="T22" fmla="*/ 99 w 598"/>
                <a:gd name="T23" fmla="*/ 33 h 217"/>
                <a:gd name="T24" fmla="*/ 111 w 598"/>
                <a:gd name="T25" fmla="*/ 38 h 217"/>
                <a:gd name="T26" fmla="*/ 122 w 598"/>
                <a:gd name="T27" fmla="*/ 42 h 217"/>
                <a:gd name="T28" fmla="*/ 133 w 598"/>
                <a:gd name="T29" fmla="*/ 47 h 217"/>
                <a:gd name="T30" fmla="*/ 142 w 598"/>
                <a:gd name="T31" fmla="*/ 50 h 217"/>
                <a:gd name="T32" fmla="*/ 149 w 598"/>
                <a:gd name="T33" fmla="*/ 54 h 217"/>
                <a:gd name="T34" fmla="*/ 148 w 598"/>
                <a:gd name="T35" fmla="*/ 54 h 217"/>
                <a:gd name="T36" fmla="*/ 144 w 598"/>
                <a:gd name="T37" fmla="*/ 53 h 217"/>
                <a:gd name="T38" fmla="*/ 139 w 598"/>
                <a:gd name="T39" fmla="*/ 51 h 217"/>
                <a:gd name="T40" fmla="*/ 132 w 598"/>
                <a:gd name="T41" fmla="*/ 49 h 217"/>
                <a:gd name="T42" fmla="*/ 123 w 598"/>
                <a:gd name="T43" fmla="*/ 47 h 217"/>
                <a:gd name="T44" fmla="*/ 113 w 598"/>
                <a:gd name="T45" fmla="*/ 43 h 217"/>
                <a:gd name="T46" fmla="*/ 102 w 598"/>
                <a:gd name="T47" fmla="*/ 40 h 217"/>
                <a:gd name="T48" fmla="*/ 90 w 598"/>
                <a:gd name="T49" fmla="*/ 36 h 217"/>
                <a:gd name="T50" fmla="*/ 78 w 598"/>
                <a:gd name="T51" fmla="*/ 32 h 217"/>
                <a:gd name="T52" fmla="*/ 66 w 598"/>
                <a:gd name="T53" fmla="*/ 28 h 217"/>
                <a:gd name="T54" fmla="*/ 53 w 598"/>
                <a:gd name="T55" fmla="*/ 24 h 217"/>
                <a:gd name="T56" fmla="*/ 41 w 598"/>
                <a:gd name="T57" fmla="*/ 19 h 217"/>
                <a:gd name="T58" fmla="*/ 29 w 598"/>
                <a:gd name="T59" fmla="*/ 14 h 217"/>
                <a:gd name="T60" fmla="*/ 18 w 598"/>
                <a:gd name="T61" fmla="*/ 9 h 217"/>
                <a:gd name="T62" fmla="*/ 8 w 598"/>
                <a:gd name="T63" fmla="*/ 5 h 217"/>
                <a:gd name="T64" fmla="*/ 0 w 598"/>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8"/>
                <a:gd name="T100" fmla="*/ 0 h 217"/>
                <a:gd name="T101" fmla="*/ 598 w 598"/>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8" h="217">
                  <a:moveTo>
                    <a:pt x="0" y="0"/>
                  </a:moveTo>
                  <a:lnTo>
                    <a:pt x="5" y="1"/>
                  </a:lnTo>
                  <a:lnTo>
                    <a:pt x="19" y="6"/>
                  </a:lnTo>
                  <a:lnTo>
                    <a:pt x="42" y="13"/>
                  </a:lnTo>
                  <a:lnTo>
                    <a:pt x="74" y="23"/>
                  </a:lnTo>
                  <a:lnTo>
                    <a:pt x="111" y="35"/>
                  </a:lnTo>
                  <a:lnTo>
                    <a:pt x="152" y="49"/>
                  </a:lnTo>
                  <a:lnTo>
                    <a:pt x="198" y="65"/>
                  </a:lnTo>
                  <a:lnTo>
                    <a:pt x="246" y="81"/>
                  </a:lnTo>
                  <a:lnTo>
                    <a:pt x="297" y="99"/>
                  </a:lnTo>
                  <a:lnTo>
                    <a:pt x="347" y="116"/>
                  </a:lnTo>
                  <a:lnTo>
                    <a:pt x="397" y="134"/>
                  </a:lnTo>
                  <a:lnTo>
                    <a:pt x="445" y="152"/>
                  </a:lnTo>
                  <a:lnTo>
                    <a:pt x="491" y="169"/>
                  </a:lnTo>
                  <a:lnTo>
                    <a:pt x="532" y="187"/>
                  </a:lnTo>
                  <a:lnTo>
                    <a:pt x="568" y="202"/>
                  </a:lnTo>
                  <a:lnTo>
                    <a:pt x="598" y="217"/>
                  </a:lnTo>
                  <a:lnTo>
                    <a:pt x="593" y="216"/>
                  </a:lnTo>
                  <a:lnTo>
                    <a:pt x="579" y="212"/>
                  </a:lnTo>
                  <a:lnTo>
                    <a:pt x="557" y="206"/>
                  </a:lnTo>
                  <a:lnTo>
                    <a:pt x="528" y="197"/>
                  </a:lnTo>
                  <a:lnTo>
                    <a:pt x="493" y="187"/>
                  </a:lnTo>
                  <a:lnTo>
                    <a:pt x="453" y="174"/>
                  </a:lnTo>
                  <a:lnTo>
                    <a:pt x="409" y="161"/>
                  </a:lnTo>
                  <a:lnTo>
                    <a:pt x="363" y="146"/>
                  </a:lnTo>
                  <a:lnTo>
                    <a:pt x="313" y="129"/>
                  </a:lnTo>
                  <a:lnTo>
                    <a:pt x="263" y="112"/>
                  </a:lnTo>
                  <a:lnTo>
                    <a:pt x="213" y="95"/>
                  </a:lnTo>
                  <a:lnTo>
                    <a:pt x="164" y="76"/>
                  </a:lnTo>
                  <a:lnTo>
                    <a:pt x="118" y="57"/>
                  </a:lnTo>
                  <a:lnTo>
                    <a:pt x="74" y="38"/>
                  </a:lnTo>
                  <a:lnTo>
                    <a:pt x="34" y="20"/>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0" name="Freeform 24"/>
            <p:cNvSpPr>
              <a:spLocks/>
            </p:cNvSpPr>
            <p:nvPr/>
          </p:nvSpPr>
          <p:spPr bwMode="auto">
            <a:xfrm>
              <a:off x="2265" y="1245"/>
              <a:ext cx="50" cy="91"/>
            </a:xfrm>
            <a:custGeom>
              <a:avLst/>
              <a:gdLst>
                <a:gd name="T0" fmla="*/ 0 w 202"/>
                <a:gd name="T1" fmla="*/ 0 h 364"/>
                <a:gd name="T2" fmla="*/ 1 w 202"/>
                <a:gd name="T3" fmla="*/ 1 h 364"/>
                <a:gd name="T4" fmla="*/ 2 w 202"/>
                <a:gd name="T5" fmla="*/ 3 h 364"/>
                <a:gd name="T6" fmla="*/ 4 w 202"/>
                <a:gd name="T7" fmla="*/ 7 h 364"/>
                <a:gd name="T8" fmla="*/ 7 w 202"/>
                <a:gd name="T9" fmla="*/ 12 h 364"/>
                <a:gd name="T10" fmla="*/ 10 w 202"/>
                <a:gd name="T11" fmla="*/ 18 h 364"/>
                <a:gd name="T12" fmla="*/ 14 w 202"/>
                <a:gd name="T13" fmla="*/ 24 h 364"/>
                <a:gd name="T14" fmla="*/ 18 w 202"/>
                <a:gd name="T15" fmla="*/ 31 h 364"/>
                <a:gd name="T16" fmla="*/ 22 w 202"/>
                <a:gd name="T17" fmla="*/ 39 h 364"/>
                <a:gd name="T18" fmla="*/ 26 w 202"/>
                <a:gd name="T19" fmla="*/ 46 h 364"/>
                <a:gd name="T20" fmla="*/ 31 w 202"/>
                <a:gd name="T21" fmla="*/ 54 h 364"/>
                <a:gd name="T22" fmla="*/ 35 w 202"/>
                <a:gd name="T23" fmla="*/ 62 h 364"/>
                <a:gd name="T24" fmla="*/ 39 w 202"/>
                <a:gd name="T25" fmla="*/ 69 h 364"/>
                <a:gd name="T26" fmla="*/ 43 w 202"/>
                <a:gd name="T27" fmla="*/ 76 h 364"/>
                <a:gd name="T28" fmla="*/ 46 w 202"/>
                <a:gd name="T29" fmla="*/ 82 h 364"/>
                <a:gd name="T30" fmla="*/ 48 w 202"/>
                <a:gd name="T31" fmla="*/ 87 h 364"/>
                <a:gd name="T32" fmla="*/ 50 w 202"/>
                <a:gd name="T33" fmla="*/ 91 h 364"/>
                <a:gd name="T34" fmla="*/ 50 w 202"/>
                <a:gd name="T35" fmla="*/ 90 h 364"/>
                <a:gd name="T36" fmla="*/ 50 w 202"/>
                <a:gd name="T37" fmla="*/ 88 h 364"/>
                <a:gd name="T38" fmla="*/ 49 w 202"/>
                <a:gd name="T39" fmla="*/ 85 h 364"/>
                <a:gd name="T40" fmla="*/ 47 w 202"/>
                <a:gd name="T41" fmla="*/ 81 h 364"/>
                <a:gd name="T42" fmla="*/ 46 w 202"/>
                <a:gd name="T43" fmla="*/ 76 h 364"/>
                <a:gd name="T44" fmla="*/ 44 w 202"/>
                <a:gd name="T45" fmla="*/ 70 h 364"/>
                <a:gd name="T46" fmla="*/ 42 w 202"/>
                <a:gd name="T47" fmla="*/ 63 h 364"/>
                <a:gd name="T48" fmla="*/ 39 w 202"/>
                <a:gd name="T49" fmla="*/ 56 h 364"/>
                <a:gd name="T50" fmla="*/ 36 w 202"/>
                <a:gd name="T51" fmla="*/ 49 h 364"/>
                <a:gd name="T52" fmla="*/ 32 w 202"/>
                <a:gd name="T53" fmla="*/ 41 h 364"/>
                <a:gd name="T54" fmla="*/ 28 w 202"/>
                <a:gd name="T55" fmla="*/ 34 h 364"/>
                <a:gd name="T56" fmla="*/ 23 w 202"/>
                <a:gd name="T57" fmla="*/ 26 h 364"/>
                <a:gd name="T58" fmla="*/ 18 w 202"/>
                <a:gd name="T59" fmla="*/ 19 h 364"/>
                <a:gd name="T60" fmla="*/ 13 w 202"/>
                <a:gd name="T61" fmla="*/ 12 h 364"/>
                <a:gd name="T62" fmla="*/ 7 w 202"/>
                <a:gd name="T63" fmla="*/ 6 h 364"/>
                <a:gd name="T64" fmla="*/ 0 w 202"/>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364"/>
                <a:gd name="T101" fmla="*/ 202 w 202"/>
                <a:gd name="T102" fmla="*/ 364 h 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364">
                  <a:moveTo>
                    <a:pt x="0" y="0"/>
                  </a:moveTo>
                  <a:lnTo>
                    <a:pt x="3" y="3"/>
                  </a:lnTo>
                  <a:lnTo>
                    <a:pt x="8" y="12"/>
                  </a:lnTo>
                  <a:lnTo>
                    <a:pt x="16" y="28"/>
                  </a:lnTo>
                  <a:lnTo>
                    <a:pt x="27" y="47"/>
                  </a:lnTo>
                  <a:lnTo>
                    <a:pt x="40" y="70"/>
                  </a:lnTo>
                  <a:lnTo>
                    <a:pt x="56" y="96"/>
                  </a:lnTo>
                  <a:lnTo>
                    <a:pt x="72" y="125"/>
                  </a:lnTo>
                  <a:lnTo>
                    <a:pt x="89" y="155"/>
                  </a:lnTo>
                  <a:lnTo>
                    <a:pt x="107" y="186"/>
                  </a:lnTo>
                  <a:lnTo>
                    <a:pt x="124" y="218"/>
                  </a:lnTo>
                  <a:lnTo>
                    <a:pt x="142" y="248"/>
                  </a:lnTo>
                  <a:lnTo>
                    <a:pt x="157" y="277"/>
                  </a:lnTo>
                  <a:lnTo>
                    <a:pt x="172" y="304"/>
                  </a:lnTo>
                  <a:lnTo>
                    <a:pt x="184" y="327"/>
                  </a:lnTo>
                  <a:lnTo>
                    <a:pt x="195" y="348"/>
                  </a:lnTo>
                  <a:lnTo>
                    <a:pt x="202" y="364"/>
                  </a:lnTo>
                  <a:lnTo>
                    <a:pt x="201" y="361"/>
                  </a:lnTo>
                  <a:lnTo>
                    <a:pt x="200" y="353"/>
                  </a:lnTo>
                  <a:lnTo>
                    <a:pt x="196" y="339"/>
                  </a:lnTo>
                  <a:lnTo>
                    <a:pt x="191" y="322"/>
                  </a:lnTo>
                  <a:lnTo>
                    <a:pt x="185" y="303"/>
                  </a:lnTo>
                  <a:lnTo>
                    <a:pt x="177" y="279"/>
                  </a:lnTo>
                  <a:lnTo>
                    <a:pt x="168" y="253"/>
                  </a:lnTo>
                  <a:lnTo>
                    <a:pt x="156" y="225"/>
                  </a:lnTo>
                  <a:lnTo>
                    <a:pt x="144" y="196"/>
                  </a:lnTo>
                  <a:lnTo>
                    <a:pt x="129" y="165"/>
                  </a:lnTo>
                  <a:lnTo>
                    <a:pt x="112" y="135"/>
                  </a:lnTo>
                  <a:lnTo>
                    <a:pt x="94" y="104"/>
                  </a:lnTo>
                  <a:lnTo>
                    <a:pt x="73" y="75"/>
                  </a:lnTo>
                  <a:lnTo>
                    <a:pt x="51" y="48"/>
                  </a:lnTo>
                  <a:lnTo>
                    <a:pt x="27" y="2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1" name="Freeform 25"/>
            <p:cNvSpPr>
              <a:spLocks/>
            </p:cNvSpPr>
            <p:nvPr/>
          </p:nvSpPr>
          <p:spPr bwMode="auto">
            <a:xfrm>
              <a:off x="2393" y="1299"/>
              <a:ext cx="43" cy="67"/>
            </a:xfrm>
            <a:custGeom>
              <a:avLst/>
              <a:gdLst>
                <a:gd name="T0" fmla="*/ 0 w 172"/>
                <a:gd name="T1" fmla="*/ 0 h 268"/>
                <a:gd name="T2" fmla="*/ 1 w 172"/>
                <a:gd name="T3" fmla="*/ 2 h 268"/>
                <a:gd name="T4" fmla="*/ 5 w 172"/>
                <a:gd name="T5" fmla="*/ 7 h 268"/>
                <a:gd name="T6" fmla="*/ 11 w 172"/>
                <a:gd name="T7" fmla="*/ 15 h 268"/>
                <a:gd name="T8" fmla="*/ 18 w 172"/>
                <a:gd name="T9" fmla="*/ 25 h 268"/>
                <a:gd name="T10" fmla="*/ 25 w 172"/>
                <a:gd name="T11" fmla="*/ 36 h 268"/>
                <a:gd name="T12" fmla="*/ 32 w 172"/>
                <a:gd name="T13" fmla="*/ 47 h 268"/>
                <a:gd name="T14" fmla="*/ 39 w 172"/>
                <a:gd name="T15" fmla="*/ 57 h 268"/>
                <a:gd name="T16" fmla="*/ 43 w 172"/>
                <a:gd name="T17" fmla="*/ 67 h 268"/>
                <a:gd name="T18" fmla="*/ 42 w 172"/>
                <a:gd name="T19" fmla="*/ 66 h 268"/>
                <a:gd name="T20" fmla="*/ 37 w 172"/>
                <a:gd name="T21" fmla="*/ 61 h 268"/>
                <a:gd name="T22" fmla="*/ 30 w 172"/>
                <a:gd name="T23" fmla="*/ 54 h 268"/>
                <a:gd name="T24" fmla="*/ 23 w 172"/>
                <a:gd name="T25" fmla="*/ 45 h 268"/>
                <a:gd name="T26" fmla="*/ 15 w 172"/>
                <a:gd name="T27" fmla="*/ 35 h 268"/>
                <a:gd name="T28" fmla="*/ 9 w 172"/>
                <a:gd name="T29" fmla="*/ 23 h 268"/>
                <a:gd name="T30" fmla="*/ 3 w 172"/>
                <a:gd name="T31" fmla="*/ 11 h 268"/>
                <a:gd name="T32" fmla="*/ 0 w 172"/>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268"/>
                <a:gd name="T53" fmla="*/ 172 w 172"/>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268">
                  <a:moveTo>
                    <a:pt x="0" y="0"/>
                  </a:moveTo>
                  <a:lnTo>
                    <a:pt x="6" y="7"/>
                  </a:lnTo>
                  <a:lnTo>
                    <a:pt x="22" y="29"/>
                  </a:lnTo>
                  <a:lnTo>
                    <a:pt x="44" y="61"/>
                  </a:lnTo>
                  <a:lnTo>
                    <a:pt x="72" y="100"/>
                  </a:lnTo>
                  <a:lnTo>
                    <a:pt x="100" y="144"/>
                  </a:lnTo>
                  <a:lnTo>
                    <a:pt x="128" y="188"/>
                  </a:lnTo>
                  <a:lnTo>
                    <a:pt x="154" y="230"/>
                  </a:lnTo>
                  <a:lnTo>
                    <a:pt x="172" y="268"/>
                  </a:lnTo>
                  <a:lnTo>
                    <a:pt x="166" y="262"/>
                  </a:lnTo>
                  <a:lnTo>
                    <a:pt x="148" y="244"/>
                  </a:lnTo>
                  <a:lnTo>
                    <a:pt x="122" y="216"/>
                  </a:lnTo>
                  <a:lnTo>
                    <a:pt x="93" y="179"/>
                  </a:lnTo>
                  <a:lnTo>
                    <a:pt x="62" y="139"/>
                  </a:lnTo>
                  <a:lnTo>
                    <a:pt x="34" y="94"/>
                  </a:lnTo>
                  <a:lnTo>
                    <a:pt x="12" y="46"/>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2" name="Freeform 26"/>
            <p:cNvSpPr>
              <a:spLocks/>
            </p:cNvSpPr>
            <p:nvPr/>
          </p:nvSpPr>
          <p:spPr bwMode="auto">
            <a:xfrm>
              <a:off x="2218" y="1375"/>
              <a:ext cx="151" cy="48"/>
            </a:xfrm>
            <a:custGeom>
              <a:avLst/>
              <a:gdLst>
                <a:gd name="T0" fmla="*/ 0 w 605"/>
                <a:gd name="T1" fmla="*/ 0 h 194"/>
                <a:gd name="T2" fmla="*/ 1 w 605"/>
                <a:gd name="T3" fmla="*/ 1 h 194"/>
                <a:gd name="T4" fmla="*/ 5 w 605"/>
                <a:gd name="T5" fmla="*/ 2 h 194"/>
                <a:gd name="T6" fmla="*/ 11 w 605"/>
                <a:gd name="T7" fmla="*/ 4 h 194"/>
                <a:gd name="T8" fmla="*/ 18 w 605"/>
                <a:gd name="T9" fmla="*/ 7 h 194"/>
                <a:gd name="T10" fmla="*/ 27 w 605"/>
                <a:gd name="T11" fmla="*/ 10 h 194"/>
                <a:gd name="T12" fmla="*/ 38 w 605"/>
                <a:gd name="T13" fmla="*/ 13 h 194"/>
                <a:gd name="T14" fmla="*/ 49 w 605"/>
                <a:gd name="T15" fmla="*/ 17 h 194"/>
                <a:gd name="T16" fmla="*/ 61 w 605"/>
                <a:gd name="T17" fmla="*/ 22 h 194"/>
                <a:gd name="T18" fmla="*/ 74 w 605"/>
                <a:gd name="T19" fmla="*/ 26 h 194"/>
                <a:gd name="T20" fmla="*/ 86 w 605"/>
                <a:gd name="T21" fmla="*/ 30 h 194"/>
                <a:gd name="T22" fmla="*/ 99 w 605"/>
                <a:gd name="T23" fmla="*/ 34 h 194"/>
                <a:gd name="T24" fmla="*/ 111 w 605"/>
                <a:gd name="T25" fmla="*/ 37 h 194"/>
                <a:gd name="T26" fmla="*/ 123 w 605"/>
                <a:gd name="T27" fmla="*/ 41 h 194"/>
                <a:gd name="T28" fmla="*/ 134 w 605"/>
                <a:gd name="T29" fmla="*/ 44 h 194"/>
                <a:gd name="T30" fmla="*/ 143 w 605"/>
                <a:gd name="T31" fmla="*/ 46 h 194"/>
                <a:gd name="T32" fmla="*/ 151 w 605"/>
                <a:gd name="T33" fmla="*/ 48 h 194"/>
                <a:gd name="T34" fmla="*/ 150 w 605"/>
                <a:gd name="T35" fmla="*/ 48 h 194"/>
                <a:gd name="T36" fmla="*/ 147 w 605"/>
                <a:gd name="T37" fmla="*/ 46 h 194"/>
                <a:gd name="T38" fmla="*/ 141 w 605"/>
                <a:gd name="T39" fmla="*/ 44 h 194"/>
                <a:gd name="T40" fmla="*/ 134 w 605"/>
                <a:gd name="T41" fmla="*/ 41 h 194"/>
                <a:gd name="T42" fmla="*/ 126 w 605"/>
                <a:gd name="T43" fmla="*/ 38 h 194"/>
                <a:gd name="T44" fmla="*/ 116 w 605"/>
                <a:gd name="T45" fmla="*/ 34 h 194"/>
                <a:gd name="T46" fmla="*/ 105 w 605"/>
                <a:gd name="T47" fmla="*/ 30 h 194"/>
                <a:gd name="T48" fmla="*/ 94 w 605"/>
                <a:gd name="T49" fmla="*/ 26 h 194"/>
                <a:gd name="T50" fmla="*/ 82 w 605"/>
                <a:gd name="T51" fmla="*/ 22 h 194"/>
                <a:gd name="T52" fmla="*/ 69 w 605"/>
                <a:gd name="T53" fmla="*/ 18 h 194"/>
                <a:gd name="T54" fmla="*/ 57 w 605"/>
                <a:gd name="T55" fmla="*/ 14 h 194"/>
                <a:gd name="T56" fmla="*/ 44 w 605"/>
                <a:gd name="T57" fmla="*/ 10 h 194"/>
                <a:gd name="T58" fmla="*/ 32 w 605"/>
                <a:gd name="T59" fmla="*/ 7 h 194"/>
                <a:gd name="T60" fmla="*/ 21 w 605"/>
                <a:gd name="T61" fmla="*/ 4 h 194"/>
                <a:gd name="T62" fmla="*/ 10 w 605"/>
                <a:gd name="T63" fmla="*/ 1 h 194"/>
                <a:gd name="T64" fmla="*/ 0 w 605"/>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5"/>
                <a:gd name="T100" fmla="*/ 0 h 194"/>
                <a:gd name="T101" fmla="*/ 605 w 605"/>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5" h="194">
                  <a:moveTo>
                    <a:pt x="0" y="0"/>
                  </a:moveTo>
                  <a:lnTo>
                    <a:pt x="5" y="3"/>
                  </a:lnTo>
                  <a:lnTo>
                    <a:pt x="19" y="8"/>
                  </a:lnTo>
                  <a:lnTo>
                    <a:pt x="43" y="16"/>
                  </a:lnTo>
                  <a:lnTo>
                    <a:pt x="73" y="27"/>
                  </a:lnTo>
                  <a:lnTo>
                    <a:pt x="108" y="39"/>
                  </a:lnTo>
                  <a:lnTo>
                    <a:pt x="151" y="54"/>
                  </a:lnTo>
                  <a:lnTo>
                    <a:pt x="196" y="70"/>
                  </a:lnTo>
                  <a:lnTo>
                    <a:pt x="245" y="87"/>
                  </a:lnTo>
                  <a:lnTo>
                    <a:pt x="295" y="104"/>
                  </a:lnTo>
                  <a:lnTo>
                    <a:pt x="345" y="121"/>
                  </a:lnTo>
                  <a:lnTo>
                    <a:pt x="396" y="137"/>
                  </a:lnTo>
                  <a:lnTo>
                    <a:pt x="444" y="151"/>
                  </a:lnTo>
                  <a:lnTo>
                    <a:pt x="492" y="166"/>
                  </a:lnTo>
                  <a:lnTo>
                    <a:pt x="535" y="178"/>
                  </a:lnTo>
                  <a:lnTo>
                    <a:pt x="572" y="187"/>
                  </a:lnTo>
                  <a:lnTo>
                    <a:pt x="605" y="194"/>
                  </a:lnTo>
                  <a:lnTo>
                    <a:pt x="600" y="192"/>
                  </a:lnTo>
                  <a:lnTo>
                    <a:pt x="587" y="187"/>
                  </a:lnTo>
                  <a:lnTo>
                    <a:pt x="566" y="178"/>
                  </a:lnTo>
                  <a:lnTo>
                    <a:pt x="538" y="167"/>
                  </a:lnTo>
                  <a:lnTo>
                    <a:pt x="504" y="154"/>
                  </a:lnTo>
                  <a:lnTo>
                    <a:pt x="465" y="139"/>
                  </a:lnTo>
                  <a:lnTo>
                    <a:pt x="422" y="123"/>
                  </a:lnTo>
                  <a:lnTo>
                    <a:pt x="376" y="106"/>
                  </a:lnTo>
                  <a:lnTo>
                    <a:pt x="328" y="89"/>
                  </a:lnTo>
                  <a:lnTo>
                    <a:pt x="278" y="72"/>
                  </a:lnTo>
                  <a:lnTo>
                    <a:pt x="228" y="56"/>
                  </a:lnTo>
                  <a:lnTo>
                    <a:pt x="178" y="41"/>
                  </a:lnTo>
                  <a:lnTo>
                    <a:pt x="129" y="27"/>
                  </a:lnTo>
                  <a:lnTo>
                    <a:pt x="83" y="16"/>
                  </a:lnTo>
                  <a:lnTo>
                    <a:pt x="39" y="6"/>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3" name="Freeform 27"/>
            <p:cNvSpPr>
              <a:spLocks/>
            </p:cNvSpPr>
            <p:nvPr/>
          </p:nvSpPr>
          <p:spPr bwMode="auto">
            <a:xfrm>
              <a:off x="2218" y="1346"/>
              <a:ext cx="97" cy="41"/>
            </a:xfrm>
            <a:custGeom>
              <a:avLst/>
              <a:gdLst>
                <a:gd name="T0" fmla="*/ 0 w 388"/>
                <a:gd name="T1" fmla="*/ 41 h 163"/>
                <a:gd name="T2" fmla="*/ 1 w 388"/>
                <a:gd name="T3" fmla="*/ 41 h 163"/>
                <a:gd name="T4" fmla="*/ 3 w 388"/>
                <a:gd name="T5" fmla="*/ 39 h 163"/>
                <a:gd name="T6" fmla="*/ 7 w 388"/>
                <a:gd name="T7" fmla="*/ 38 h 163"/>
                <a:gd name="T8" fmla="*/ 13 w 388"/>
                <a:gd name="T9" fmla="*/ 36 h 163"/>
                <a:gd name="T10" fmla="*/ 19 w 388"/>
                <a:gd name="T11" fmla="*/ 33 h 163"/>
                <a:gd name="T12" fmla="*/ 26 w 388"/>
                <a:gd name="T13" fmla="*/ 30 h 163"/>
                <a:gd name="T14" fmla="*/ 34 w 388"/>
                <a:gd name="T15" fmla="*/ 27 h 163"/>
                <a:gd name="T16" fmla="*/ 42 w 388"/>
                <a:gd name="T17" fmla="*/ 24 h 163"/>
                <a:gd name="T18" fmla="*/ 50 w 388"/>
                <a:gd name="T19" fmla="*/ 20 h 163"/>
                <a:gd name="T20" fmla="*/ 59 w 388"/>
                <a:gd name="T21" fmla="*/ 17 h 163"/>
                <a:gd name="T22" fmla="*/ 67 w 388"/>
                <a:gd name="T23" fmla="*/ 13 h 163"/>
                <a:gd name="T24" fmla="*/ 75 w 388"/>
                <a:gd name="T25" fmla="*/ 10 h 163"/>
                <a:gd name="T26" fmla="*/ 82 w 388"/>
                <a:gd name="T27" fmla="*/ 7 h 163"/>
                <a:gd name="T28" fmla="*/ 88 w 388"/>
                <a:gd name="T29" fmla="*/ 4 h 163"/>
                <a:gd name="T30" fmla="*/ 93 w 388"/>
                <a:gd name="T31" fmla="*/ 2 h 163"/>
                <a:gd name="T32" fmla="*/ 97 w 388"/>
                <a:gd name="T33" fmla="*/ 0 h 163"/>
                <a:gd name="T34" fmla="*/ 97 w 388"/>
                <a:gd name="T35" fmla="*/ 1 h 163"/>
                <a:gd name="T36" fmla="*/ 95 w 388"/>
                <a:gd name="T37" fmla="*/ 2 h 163"/>
                <a:gd name="T38" fmla="*/ 92 w 388"/>
                <a:gd name="T39" fmla="*/ 4 h 163"/>
                <a:gd name="T40" fmla="*/ 89 w 388"/>
                <a:gd name="T41" fmla="*/ 6 h 163"/>
                <a:gd name="T42" fmla="*/ 84 w 388"/>
                <a:gd name="T43" fmla="*/ 9 h 163"/>
                <a:gd name="T44" fmla="*/ 79 w 388"/>
                <a:gd name="T45" fmla="*/ 13 h 163"/>
                <a:gd name="T46" fmla="*/ 73 w 388"/>
                <a:gd name="T47" fmla="*/ 17 h 163"/>
                <a:gd name="T48" fmla="*/ 66 w 388"/>
                <a:gd name="T49" fmla="*/ 20 h 163"/>
                <a:gd name="T50" fmla="*/ 59 w 388"/>
                <a:gd name="T51" fmla="*/ 24 h 163"/>
                <a:gd name="T52" fmla="*/ 51 w 388"/>
                <a:gd name="T53" fmla="*/ 28 h 163"/>
                <a:gd name="T54" fmla="*/ 43 w 388"/>
                <a:gd name="T55" fmla="*/ 31 h 163"/>
                <a:gd name="T56" fmla="*/ 35 w 388"/>
                <a:gd name="T57" fmla="*/ 34 h 163"/>
                <a:gd name="T58" fmla="*/ 26 w 388"/>
                <a:gd name="T59" fmla="*/ 37 h 163"/>
                <a:gd name="T60" fmla="*/ 18 w 388"/>
                <a:gd name="T61" fmla="*/ 39 h 163"/>
                <a:gd name="T62" fmla="*/ 9 w 388"/>
                <a:gd name="T63" fmla="*/ 40 h 163"/>
                <a:gd name="T64" fmla="*/ 0 w 388"/>
                <a:gd name="T65" fmla="*/ 41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163"/>
                <a:gd name="T101" fmla="*/ 388 w 38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163">
                  <a:moveTo>
                    <a:pt x="0" y="163"/>
                  </a:moveTo>
                  <a:lnTo>
                    <a:pt x="4" y="162"/>
                  </a:lnTo>
                  <a:lnTo>
                    <a:pt x="13" y="157"/>
                  </a:lnTo>
                  <a:lnTo>
                    <a:pt x="30" y="151"/>
                  </a:lnTo>
                  <a:lnTo>
                    <a:pt x="51" y="142"/>
                  </a:lnTo>
                  <a:lnTo>
                    <a:pt x="77" y="132"/>
                  </a:lnTo>
                  <a:lnTo>
                    <a:pt x="105" y="121"/>
                  </a:lnTo>
                  <a:lnTo>
                    <a:pt x="135" y="108"/>
                  </a:lnTo>
                  <a:lnTo>
                    <a:pt x="168" y="95"/>
                  </a:lnTo>
                  <a:lnTo>
                    <a:pt x="202" y="81"/>
                  </a:lnTo>
                  <a:lnTo>
                    <a:pt x="235" y="68"/>
                  </a:lnTo>
                  <a:lnTo>
                    <a:pt x="268" y="53"/>
                  </a:lnTo>
                  <a:lnTo>
                    <a:pt x="298" y="41"/>
                  </a:lnTo>
                  <a:lnTo>
                    <a:pt x="326" y="29"/>
                  </a:lnTo>
                  <a:lnTo>
                    <a:pt x="352" y="17"/>
                  </a:lnTo>
                  <a:lnTo>
                    <a:pt x="373" y="7"/>
                  </a:lnTo>
                  <a:lnTo>
                    <a:pt x="388" y="0"/>
                  </a:lnTo>
                  <a:lnTo>
                    <a:pt x="386" y="2"/>
                  </a:lnTo>
                  <a:lnTo>
                    <a:pt x="380" y="7"/>
                  </a:lnTo>
                  <a:lnTo>
                    <a:pt x="369" y="14"/>
                  </a:lnTo>
                  <a:lnTo>
                    <a:pt x="354" y="25"/>
                  </a:lnTo>
                  <a:lnTo>
                    <a:pt x="336" y="37"/>
                  </a:lnTo>
                  <a:lnTo>
                    <a:pt x="315" y="51"/>
                  </a:lnTo>
                  <a:lnTo>
                    <a:pt x="291" y="67"/>
                  </a:lnTo>
                  <a:lnTo>
                    <a:pt x="264" y="81"/>
                  </a:lnTo>
                  <a:lnTo>
                    <a:pt x="236" y="96"/>
                  </a:lnTo>
                  <a:lnTo>
                    <a:pt x="206" y="112"/>
                  </a:lnTo>
                  <a:lnTo>
                    <a:pt x="173" y="125"/>
                  </a:lnTo>
                  <a:lnTo>
                    <a:pt x="140" y="137"/>
                  </a:lnTo>
                  <a:lnTo>
                    <a:pt x="106" y="148"/>
                  </a:lnTo>
                  <a:lnTo>
                    <a:pt x="71" y="156"/>
                  </a:lnTo>
                  <a:lnTo>
                    <a:pt x="35" y="160"/>
                  </a:lnTo>
                  <a:lnTo>
                    <a:pt x="0" y="163"/>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4" name="Freeform 28"/>
            <p:cNvSpPr>
              <a:spLocks/>
            </p:cNvSpPr>
            <p:nvPr/>
          </p:nvSpPr>
          <p:spPr bwMode="auto">
            <a:xfrm>
              <a:off x="2353" y="1396"/>
              <a:ext cx="76" cy="27"/>
            </a:xfrm>
            <a:custGeom>
              <a:avLst/>
              <a:gdLst>
                <a:gd name="T0" fmla="*/ 0 w 304"/>
                <a:gd name="T1" fmla="*/ 27 h 106"/>
                <a:gd name="T2" fmla="*/ 1 w 304"/>
                <a:gd name="T3" fmla="*/ 27 h 106"/>
                <a:gd name="T4" fmla="*/ 2 w 304"/>
                <a:gd name="T5" fmla="*/ 26 h 106"/>
                <a:gd name="T6" fmla="*/ 5 w 304"/>
                <a:gd name="T7" fmla="*/ 25 h 106"/>
                <a:gd name="T8" fmla="*/ 9 w 304"/>
                <a:gd name="T9" fmla="*/ 24 h 106"/>
                <a:gd name="T10" fmla="*/ 13 w 304"/>
                <a:gd name="T11" fmla="*/ 23 h 106"/>
                <a:gd name="T12" fmla="*/ 18 w 304"/>
                <a:gd name="T13" fmla="*/ 22 h 106"/>
                <a:gd name="T14" fmla="*/ 24 w 304"/>
                <a:gd name="T15" fmla="*/ 20 h 106"/>
                <a:gd name="T16" fmla="*/ 30 w 304"/>
                <a:gd name="T17" fmla="*/ 18 h 106"/>
                <a:gd name="T18" fmla="*/ 36 w 304"/>
                <a:gd name="T19" fmla="*/ 16 h 106"/>
                <a:gd name="T20" fmla="*/ 42 w 304"/>
                <a:gd name="T21" fmla="*/ 14 h 106"/>
                <a:gd name="T22" fmla="*/ 49 w 304"/>
                <a:gd name="T23" fmla="*/ 11 h 106"/>
                <a:gd name="T24" fmla="*/ 55 w 304"/>
                <a:gd name="T25" fmla="*/ 9 h 106"/>
                <a:gd name="T26" fmla="*/ 61 w 304"/>
                <a:gd name="T27" fmla="*/ 7 h 106"/>
                <a:gd name="T28" fmla="*/ 67 w 304"/>
                <a:gd name="T29" fmla="*/ 5 h 106"/>
                <a:gd name="T30" fmla="*/ 72 w 304"/>
                <a:gd name="T31" fmla="*/ 2 h 106"/>
                <a:gd name="T32" fmla="*/ 76 w 304"/>
                <a:gd name="T33" fmla="*/ 0 h 106"/>
                <a:gd name="T34" fmla="*/ 75 w 304"/>
                <a:gd name="T35" fmla="*/ 0 h 106"/>
                <a:gd name="T36" fmla="*/ 74 w 304"/>
                <a:gd name="T37" fmla="*/ 0 h 106"/>
                <a:gd name="T38" fmla="*/ 71 w 304"/>
                <a:gd name="T39" fmla="*/ 1 h 106"/>
                <a:gd name="T40" fmla="*/ 67 w 304"/>
                <a:gd name="T41" fmla="*/ 1 h 106"/>
                <a:gd name="T42" fmla="*/ 63 w 304"/>
                <a:gd name="T43" fmla="*/ 2 h 106"/>
                <a:gd name="T44" fmla="*/ 58 w 304"/>
                <a:gd name="T45" fmla="*/ 3 h 106"/>
                <a:gd name="T46" fmla="*/ 52 w 304"/>
                <a:gd name="T47" fmla="*/ 4 h 106"/>
                <a:gd name="T48" fmla="*/ 47 w 304"/>
                <a:gd name="T49" fmla="*/ 6 h 106"/>
                <a:gd name="T50" fmla="*/ 40 w 304"/>
                <a:gd name="T51" fmla="*/ 7 h 106"/>
                <a:gd name="T52" fmla="*/ 34 w 304"/>
                <a:gd name="T53" fmla="*/ 9 h 106"/>
                <a:gd name="T54" fmla="*/ 28 w 304"/>
                <a:gd name="T55" fmla="*/ 11 h 106"/>
                <a:gd name="T56" fmla="*/ 22 w 304"/>
                <a:gd name="T57" fmla="*/ 13 h 106"/>
                <a:gd name="T58" fmla="*/ 15 w 304"/>
                <a:gd name="T59" fmla="*/ 16 h 106"/>
                <a:gd name="T60" fmla="*/ 10 w 304"/>
                <a:gd name="T61" fmla="*/ 20 h 106"/>
                <a:gd name="T62" fmla="*/ 5 w 304"/>
                <a:gd name="T63" fmla="*/ 23 h 106"/>
                <a:gd name="T64" fmla="*/ 0 w 304"/>
                <a:gd name="T65" fmla="*/ 2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106"/>
                <a:gd name="T101" fmla="*/ 304 w 30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106">
                  <a:moveTo>
                    <a:pt x="0" y="106"/>
                  </a:moveTo>
                  <a:lnTo>
                    <a:pt x="3" y="105"/>
                  </a:lnTo>
                  <a:lnTo>
                    <a:pt x="10" y="103"/>
                  </a:lnTo>
                  <a:lnTo>
                    <a:pt x="21" y="100"/>
                  </a:lnTo>
                  <a:lnTo>
                    <a:pt x="36" y="96"/>
                  </a:lnTo>
                  <a:lnTo>
                    <a:pt x="53" y="91"/>
                  </a:lnTo>
                  <a:lnTo>
                    <a:pt x="73" y="85"/>
                  </a:lnTo>
                  <a:lnTo>
                    <a:pt x="95" y="78"/>
                  </a:lnTo>
                  <a:lnTo>
                    <a:pt x="120" y="71"/>
                  </a:lnTo>
                  <a:lnTo>
                    <a:pt x="144" y="63"/>
                  </a:lnTo>
                  <a:lnTo>
                    <a:pt x="170" y="55"/>
                  </a:lnTo>
                  <a:lnTo>
                    <a:pt x="195" y="45"/>
                  </a:lnTo>
                  <a:lnTo>
                    <a:pt x="220" y="36"/>
                  </a:lnTo>
                  <a:lnTo>
                    <a:pt x="244" y="28"/>
                  </a:lnTo>
                  <a:lnTo>
                    <a:pt x="266" y="18"/>
                  </a:lnTo>
                  <a:lnTo>
                    <a:pt x="287" y="8"/>
                  </a:lnTo>
                  <a:lnTo>
                    <a:pt x="304" y="0"/>
                  </a:lnTo>
                  <a:lnTo>
                    <a:pt x="301" y="0"/>
                  </a:lnTo>
                  <a:lnTo>
                    <a:pt x="294" y="1"/>
                  </a:lnTo>
                  <a:lnTo>
                    <a:pt x="283" y="2"/>
                  </a:lnTo>
                  <a:lnTo>
                    <a:pt x="269" y="5"/>
                  </a:lnTo>
                  <a:lnTo>
                    <a:pt x="251" y="7"/>
                  </a:lnTo>
                  <a:lnTo>
                    <a:pt x="232" y="11"/>
                  </a:lnTo>
                  <a:lnTo>
                    <a:pt x="210" y="16"/>
                  </a:lnTo>
                  <a:lnTo>
                    <a:pt x="187" y="22"/>
                  </a:lnTo>
                  <a:lnTo>
                    <a:pt x="161" y="28"/>
                  </a:lnTo>
                  <a:lnTo>
                    <a:pt x="137" y="35"/>
                  </a:lnTo>
                  <a:lnTo>
                    <a:pt x="111" y="44"/>
                  </a:lnTo>
                  <a:lnTo>
                    <a:pt x="87" y="53"/>
                  </a:lnTo>
                  <a:lnTo>
                    <a:pt x="62" y="64"/>
                  </a:lnTo>
                  <a:lnTo>
                    <a:pt x="39" y="77"/>
                  </a:lnTo>
                  <a:lnTo>
                    <a:pt x="19" y="91"/>
                  </a:lnTo>
                  <a:lnTo>
                    <a:pt x="0" y="106"/>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5" name="Freeform 29"/>
            <p:cNvSpPr>
              <a:spLocks/>
            </p:cNvSpPr>
            <p:nvPr/>
          </p:nvSpPr>
          <p:spPr bwMode="auto">
            <a:xfrm>
              <a:off x="2236" y="1315"/>
              <a:ext cx="87" cy="17"/>
            </a:xfrm>
            <a:custGeom>
              <a:avLst/>
              <a:gdLst>
                <a:gd name="T0" fmla="*/ 87 w 349"/>
                <a:gd name="T1" fmla="*/ 16 h 72"/>
                <a:gd name="T2" fmla="*/ 87 w 349"/>
                <a:gd name="T3" fmla="*/ 16 h 72"/>
                <a:gd name="T4" fmla="*/ 85 w 349"/>
                <a:gd name="T5" fmla="*/ 15 h 72"/>
                <a:gd name="T6" fmla="*/ 81 w 349"/>
                <a:gd name="T7" fmla="*/ 14 h 72"/>
                <a:gd name="T8" fmla="*/ 77 w 349"/>
                <a:gd name="T9" fmla="*/ 13 h 72"/>
                <a:gd name="T10" fmla="*/ 71 w 349"/>
                <a:gd name="T11" fmla="*/ 12 h 72"/>
                <a:gd name="T12" fmla="*/ 64 w 349"/>
                <a:gd name="T13" fmla="*/ 11 h 72"/>
                <a:gd name="T14" fmla="*/ 57 w 349"/>
                <a:gd name="T15" fmla="*/ 9 h 72"/>
                <a:gd name="T16" fmla="*/ 49 w 349"/>
                <a:gd name="T17" fmla="*/ 8 h 72"/>
                <a:gd name="T18" fmla="*/ 42 w 349"/>
                <a:gd name="T19" fmla="*/ 7 h 72"/>
                <a:gd name="T20" fmla="*/ 34 w 349"/>
                <a:gd name="T21" fmla="*/ 5 h 72"/>
                <a:gd name="T22" fmla="*/ 26 w 349"/>
                <a:gd name="T23" fmla="*/ 4 h 72"/>
                <a:gd name="T24" fmla="*/ 19 w 349"/>
                <a:gd name="T25" fmla="*/ 3 h 72"/>
                <a:gd name="T26" fmla="*/ 13 w 349"/>
                <a:gd name="T27" fmla="*/ 2 h 72"/>
                <a:gd name="T28" fmla="*/ 7 w 349"/>
                <a:gd name="T29" fmla="*/ 1 h 72"/>
                <a:gd name="T30" fmla="*/ 3 w 349"/>
                <a:gd name="T31" fmla="*/ 0 h 72"/>
                <a:gd name="T32" fmla="*/ 0 w 349"/>
                <a:gd name="T33" fmla="*/ 0 h 72"/>
                <a:gd name="T34" fmla="*/ 1 w 349"/>
                <a:gd name="T35" fmla="*/ 0 h 72"/>
                <a:gd name="T36" fmla="*/ 3 w 349"/>
                <a:gd name="T37" fmla="*/ 1 h 72"/>
                <a:gd name="T38" fmla="*/ 7 w 349"/>
                <a:gd name="T39" fmla="*/ 2 h 72"/>
                <a:gd name="T40" fmla="*/ 11 w 349"/>
                <a:gd name="T41" fmla="*/ 3 h 72"/>
                <a:gd name="T42" fmla="*/ 17 w 349"/>
                <a:gd name="T43" fmla="*/ 5 h 72"/>
                <a:gd name="T44" fmla="*/ 23 w 349"/>
                <a:gd name="T45" fmla="*/ 6 h 72"/>
                <a:gd name="T46" fmla="*/ 30 w 349"/>
                <a:gd name="T47" fmla="*/ 8 h 72"/>
                <a:gd name="T48" fmla="*/ 38 w 349"/>
                <a:gd name="T49" fmla="*/ 10 h 72"/>
                <a:gd name="T50" fmla="*/ 45 w 349"/>
                <a:gd name="T51" fmla="*/ 12 h 72"/>
                <a:gd name="T52" fmla="*/ 52 w 349"/>
                <a:gd name="T53" fmla="*/ 13 h 72"/>
                <a:gd name="T54" fmla="*/ 60 w 349"/>
                <a:gd name="T55" fmla="*/ 15 h 72"/>
                <a:gd name="T56" fmla="*/ 67 w 349"/>
                <a:gd name="T57" fmla="*/ 16 h 72"/>
                <a:gd name="T58" fmla="*/ 73 w 349"/>
                <a:gd name="T59" fmla="*/ 17 h 72"/>
                <a:gd name="T60" fmla="*/ 79 w 349"/>
                <a:gd name="T61" fmla="*/ 17 h 72"/>
                <a:gd name="T62" fmla="*/ 84 w 349"/>
                <a:gd name="T63" fmla="*/ 17 h 72"/>
                <a:gd name="T64" fmla="*/ 87 w 349"/>
                <a:gd name="T65" fmla="*/ 1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72"/>
                <a:gd name="T101" fmla="*/ 349 w 349"/>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72">
                  <a:moveTo>
                    <a:pt x="349" y="68"/>
                  </a:moveTo>
                  <a:lnTo>
                    <a:pt x="348" y="67"/>
                  </a:lnTo>
                  <a:lnTo>
                    <a:pt x="340" y="65"/>
                  </a:lnTo>
                  <a:lnTo>
                    <a:pt x="326" y="61"/>
                  </a:lnTo>
                  <a:lnTo>
                    <a:pt x="307" y="57"/>
                  </a:lnTo>
                  <a:lnTo>
                    <a:pt x="284" y="51"/>
                  </a:lnTo>
                  <a:lnTo>
                    <a:pt x="257" y="46"/>
                  </a:lnTo>
                  <a:lnTo>
                    <a:pt x="229" y="40"/>
                  </a:lnTo>
                  <a:lnTo>
                    <a:pt x="198" y="34"/>
                  </a:lnTo>
                  <a:lnTo>
                    <a:pt x="167" y="28"/>
                  </a:lnTo>
                  <a:lnTo>
                    <a:pt x="135" y="23"/>
                  </a:lnTo>
                  <a:lnTo>
                    <a:pt x="106" y="17"/>
                  </a:lnTo>
                  <a:lnTo>
                    <a:pt x="78" y="12"/>
                  </a:lnTo>
                  <a:lnTo>
                    <a:pt x="52" y="7"/>
                  </a:lnTo>
                  <a:lnTo>
                    <a:pt x="30" y="4"/>
                  </a:lnTo>
                  <a:lnTo>
                    <a:pt x="12" y="1"/>
                  </a:lnTo>
                  <a:lnTo>
                    <a:pt x="0" y="0"/>
                  </a:lnTo>
                  <a:lnTo>
                    <a:pt x="3" y="1"/>
                  </a:lnTo>
                  <a:lnTo>
                    <a:pt x="12" y="4"/>
                  </a:lnTo>
                  <a:lnTo>
                    <a:pt x="27" y="9"/>
                  </a:lnTo>
                  <a:lnTo>
                    <a:pt x="45" y="14"/>
                  </a:lnTo>
                  <a:lnTo>
                    <a:pt x="68" y="21"/>
                  </a:lnTo>
                  <a:lnTo>
                    <a:pt x="94" y="27"/>
                  </a:lnTo>
                  <a:lnTo>
                    <a:pt x="122" y="35"/>
                  </a:lnTo>
                  <a:lnTo>
                    <a:pt x="151" y="43"/>
                  </a:lnTo>
                  <a:lnTo>
                    <a:pt x="180" y="50"/>
                  </a:lnTo>
                  <a:lnTo>
                    <a:pt x="210" y="56"/>
                  </a:lnTo>
                  <a:lnTo>
                    <a:pt x="240" y="62"/>
                  </a:lnTo>
                  <a:lnTo>
                    <a:pt x="268" y="67"/>
                  </a:lnTo>
                  <a:lnTo>
                    <a:pt x="293" y="71"/>
                  </a:lnTo>
                  <a:lnTo>
                    <a:pt x="315" y="72"/>
                  </a:lnTo>
                  <a:lnTo>
                    <a:pt x="335" y="71"/>
                  </a:lnTo>
                  <a:lnTo>
                    <a:pt x="349" y="68"/>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6" name="Freeform 30"/>
            <p:cNvSpPr>
              <a:spLocks/>
            </p:cNvSpPr>
            <p:nvPr/>
          </p:nvSpPr>
          <p:spPr bwMode="auto">
            <a:xfrm>
              <a:off x="2238" y="1311"/>
              <a:ext cx="69" cy="36"/>
            </a:xfrm>
            <a:custGeom>
              <a:avLst/>
              <a:gdLst>
                <a:gd name="T0" fmla="*/ 0 w 274"/>
                <a:gd name="T1" fmla="*/ 0 h 141"/>
                <a:gd name="T2" fmla="*/ 1 w 274"/>
                <a:gd name="T3" fmla="*/ 0 h 141"/>
                <a:gd name="T4" fmla="*/ 2 w 274"/>
                <a:gd name="T5" fmla="*/ 1 h 141"/>
                <a:gd name="T6" fmla="*/ 5 w 274"/>
                <a:gd name="T7" fmla="*/ 3 h 141"/>
                <a:gd name="T8" fmla="*/ 8 w 274"/>
                <a:gd name="T9" fmla="*/ 5 h 141"/>
                <a:gd name="T10" fmla="*/ 12 w 274"/>
                <a:gd name="T11" fmla="*/ 7 h 141"/>
                <a:gd name="T12" fmla="*/ 17 w 274"/>
                <a:gd name="T13" fmla="*/ 9 h 141"/>
                <a:gd name="T14" fmla="*/ 22 w 274"/>
                <a:gd name="T15" fmla="*/ 12 h 141"/>
                <a:gd name="T16" fmla="*/ 28 w 274"/>
                <a:gd name="T17" fmla="*/ 16 h 141"/>
                <a:gd name="T18" fmla="*/ 33 w 274"/>
                <a:gd name="T19" fmla="*/ 19 h 141"/>
                <a:gd name="T20" fmla="*/ 39 w 274"/>
                <a:gd name="T21" fmla="*/ 22 h 141"/>
                <a:gd name="T22" fmla="*/ 45 w 274"/>
                <a:gd name="T23" fmla="*/ 25 h 141"/>
                <a:gd name="T24" fmla="*/ 50 w 274"/>
                <a:gd name="T25" fmla="*/ 28 h 141"/>
                <a:gd name="T26" fmla="*/ 56 w 274"/>
                <a:gd name="T27" fmla="*/ 30 h 141"/>
                <a:gd name="T28" fmla="*/ 61 w 274"/>
                <a:gd name="T29" fmla="*/ 33 h 141"/>
                <a:gd name="T30" fmla="*/ 65 w 274"/>
                <a:gd name="T31" fmla="*/ 34 h 141"/>
                <a:gd name="T32" fmla="*/ 69 w 274"/>
                <a:gd name="T33" fmla="*/ 36 h 141"/>
                <a:gd name="T34" fmla="*/ 68 w 274"/>
                <a:gd name="T35" fmla="*/ 36 h 141"/>
                <a:gd name="T36" fmla="*/ 68 w 274"/>
                <a:gd name="T37" fmla="*/ 35 h 141"/>
                <a:gd name="T38" fmla="*/ 66 w 274"/>
                <a:gd name="T39" fmla="*/ 33 h 141"/>
                <a:gd name="T40" fmla="*/ 64 w 274"/>
                <a:gd name="T41" fmla="*/ 32 h 141"/>
                <a:gd name="T42" fmla="*/ 62 w 274"/>
                <a:gd name="T43" fmla="*/ 30 h 141"/>
                <a:gd name="T44" fmla="*/ 59 w 274"/>
                <a:gd name="T45" fmla="*/ 28 h 141"/>
                <a:gd name="T46" fmla="*/ 56 w 274"/>
                <a:gd name="T47" fmla="*/ 25 h 141"/>
                <a:gd name="T48" fmla="*/ 51 w 274"/>
                <a:gd name="T49" fmla="*/ 22 h 141"/>
                <a:gd name="T50" fmla="*/ 47 w 274"/>
                <a:gd name="T51" fmla="*/ 19 h 141"/>
                <a:gd name="T52" fmla="*/ 42 w 274"/>
                <a:gd name="T53" fmla="*/ 16 h 141"/>
                <a:gd name="T54" fmla="*/ 36 w 274"/>
                <a:gd name="T55" fmla="*/ 13 h 141"/>
                <a:gd name="T56" fmla="*/ 30 w 274"/>
                <a:gd name="T57" fmla="*/ 10 h 141"/>
                <a:gd name="T58" fmla="*/ 23 w 274"/>
                <a:gd name="T59" fmla="*/ 7 h 141"/>
                <a:gd name="T60" fmla="*/ 16 w 274"/>
                <a:gd name="T61" fmla="*/ 5 h 141"/>
                <a:gd name="T62" fmla="*/ 8 w 274"/>
                <a:gd name="T63" fmla="*/ 2 h 141"/>
                <a:gd name="T64" fmla="*/ 0 w 274"/>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41"/>
                <a:gd name="T101" fmla="*/ 274 w 274"/>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41">
                  <a:moveTo>
                    <a:pt x="0" y="0"/>
                  </a:moveTo>
                  <a:lnTo>
                    <a:pt x="2" y="1"/>
                  </a:lnTo>
                  <a:lnTo>
                    <a:pt x="8" y="5"/>
                  </a:lnTo>
                  <a:lnTo>
                    <a:pt x="19" y="11"/>
                  </a:lnTo>
                  <a:lnTo>
                    <a:pt x="32" y="18"/>
                  </a:lnTo>
                  <a:lnTo>
                    <a:pt x="49" y="27"/>
                  </a:lnTo>
                  <a:lnTo>
                    <a:pt x="68" y="37"/>
                  </a:lnTo>
                  <a:lnTo>
                    <a:pt x="88" y="48"/>
                  </a:lnTo>
                  <a:lnTo>
                    <a:pt x="110" y="61"/>
                  </a:lnTo>
                  <a:lnTo>
                    <a:pt x="132" y="73"/>
                  </a:lnTo>
                  <a:lnTo>
                    <a:pt x="155" y="85"/>
                  </a:lnTo>
                  <a:lnTo>
                    <a:pt x="179" y="96"/>
                  </a:lnTo>
                  <a:lnTo>
                    <a:pt x="200" y="108"/>
                  </a:lnTo>
                  <a:lnTo>
                    <a:pt x="222" y="118"/>
                  </a:lnTo>
                  <a:lnTo>
                    <a:pt x="242" y="128"/>
                  </a:lnTo>
                  <a:lnTo>
                    <a:pt x="259" y="135"/>
                  </a:lnTo>
                  <a:lnTo>
                    <a:pt x="274" y="141"/>
                  </a:lnTo>
                  <a:lnTo>
                    <a:pt x="272" y="140"/>
                  </a:lnTo>
                  <a:lnTo>
                    <a:pt x="269" y="136"/>
                  </a:lnTo>
                  <a:lnTo>
                    <a:pt x="264" y="131"/>
                  </a:lnTo>
                  <a:lnTo>
                    <a:pt x="256" y="125"/>
                  </a:lnTo>
                  <a:lnTo>
                    <a:pt x="247" y="117"/>
                  </a:lnTo>
                  <a:lnTo>
                    <a:pt x="235" y="108"/>
                  </a:lnTo>
                  <a:lnTo>
                    <a:pt x="221" y="97"/>
                  </a:lnTo>
                  <a:lnTo>
                    <a:pt x="204" y="86"/>
                  </a:lnTo>
                  <a:lnTo>
                    <a:pt x="186" y="75"/>
                  </a:lnTo>
                  <a:lnTo>
                    <a:pt x="166" y="63"/>
                  </a:lnTo>
                  <a:lnTo>
                    <a:pt x="143" y="51"/>
                  </a:lnTo>
                  <a:lnTo>
                    <a:pt x="119" y="40"/>
                  </a:lnTo>
                  <a:lnTo>
                    <a:pt x="92" y="29"/>
                  </a:lnTo>
                  <a:lnTo>
                    <a:pt x="63" y="18"/>
                  </a:lnTo>
                  <a:lnTo>
                    <a:pt x="32" y="8"/>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7" name="Freeform 31"/>
            <p:cNvSpPr>
              <a:spLocks/>
            </p:cNvSpPr>
            <p:nvPr/>
          </p:nvSpPr>
          <p:spPr bwMode="auto">
            <a:xfrm>
              <a:off x="2320" y="1340"/>
              <a:ext cx="128" cy="46"/>
            </a:xfrm>
            <a:custGeom>
              <a:avLst/>
              <a:gdLst>
                <a:gd name="T0" fmla="*/ 0 w 509"/>
                <a:gd name="T1" fmla="*/ 0 h 182"/>
                <a:gd name="T2" fmla="*/ 1 w 509"/>
                <a:gd name="T3" fmla="*/ 0 h 182"/>
                <a:gd name="T4" fmla="*/ 3 w 509"/>
                <a:gd name="T5" fmla="*/ 1 h 182"/>
                <a:gd name="T6" fmla="*/ 6 w 509"/>
                <a:gd name="T7" fmla="*/ 2 h 182"/>
                <a:gd name="T8" fmla="*/ 10 w 509"/>
                <a:gd name="T9" fmla="*/ 3 h 182"/>
                <a:gd name="T10" fmla="*/ 15 w 509"/>
                <a:gd name="T11" fmla="*/ 4 h 182"/>
                <a:gd name="T12" fmla="*/ 21 w 509"/>
                <a:gd name="T13" fmla="*/ 6 h 182"/>
                <a:gd name="T14" fmla="*/ 28 w 509"/>
                <a:gd name="T15" fmla="*/ 9 h 182"/>
                <a:gd name="T16" fmla="*/ 37 w 509"/>
                <a:gd name="T17" fmla="*/ 11 h 182"/>
                <a:gd name="T18" fmla="*/ 46 w 509"/>
                <a:gd name="T19" fmla="*/ 14 h 182"/>
                <a:gd name="T20" fmla="*/ 55 w 509"/>
                <a:gd name="T21" fmla="*/ 17 h 182"/>
                <a:gd name="T22" fmla="*/ 66 w 509"/>
                <a:gd name="T23" fmla="*/ 21 h 182"/>
                <a:gd name="T24" fmla="*/ 77 w 509"/>
                <a:gd name="T25" fmla="*/ 26 h 182"/>
                <a:gd name="T26" fmla="*/ 89 w 509"/>
                <a:gd name="T27" fmla="*/ 30 h 182"/>
                <a:gd name="T28" fmla="*/ 102 w 509"/>
                <a:gd name="T29" fmla="*/ 35 h 182"/>
                <a:gd name="T30" fmla="*/ 114 w 509"/>
                <a:gd name="T31" fmla="*/ 40 h 182"/>
                <a:gd name="T32" fmla="*/ 128 w 509"/>
                <a:gd name="T33" fmla="*/ 46 h 182"/>
                <a:gd name="T34" fmla="*/ 127 w 509"/>
                <a:gd name="T35" fmla="*/ 46 h 182"/>
                <a:gd name="T36" fmla="*/ 124 w 509"/>
                <a:gd name="T37" fmla="*/ 45 h 182"/>
                <a:gd name="T38" fmla="*/ 118 w 509"/>
                <a:gd name="T39" fmla="*/ 43 h 182"/>
                <a:gd name="T40" fmla="*/ 112 w 509"/>
                <a:gd name="T41" fmla="*/ 41 h 182"/>
                <a:gd name="T42" fmla="*/ 104 w 509"/>
                <a:gd name="T43" fmla="*/ 39 h 182"/>
                <a:gd name="T44" fmla="*/ 95 w 509"/>
                <a:gd name="T45" fmla="*/ 36 h 182"/>
                <a:gd name="T46" fmla="*/ 84 w 509"/>
                <a:gd name="T47" fmla="*/ 33 h 182"/>
                <a:gd name="T48" fmla="*/ 74 w 509"/>
                <a:gd name="T49" fmla="*/ 29 h 182"/>
                <a:gd name="T50" fmla="*/ 63 w 509"/>
                <a:gd name="T51" fmla="*/ 26 h 182"/>
                <a:gd name="T52" fmla="*/ 52 w 509"/>
                <a:gd name="T53" fmla="*/ 22 h 182"/>
                <a:gd name="T54" fmla="*/ 42 w 509"/>
                <a:gd name="T55" fmla="*/ 18 h 182"/>
                <a:gd name="T56" fmla="*/ 31 w 509"/>
                <a:gd name="T57" fmla="*/ 14 h 182"/>
                <a:gd name="T58" fmla="*/ 22 w 509"/>
                <a:gd name="T59" fmla="*/ 10 h 182"/>
                <a:gd name="T60" fmla="*/ 13 w 509"/>
                <a:gd name="T61" fmla="*/ 7 h 182"/>
                <a:gd name="T62" fmla="*/ 6 w 509"/>
                <a:gd name="T63" fmla="*/ 3 h 182"/>
                <a:gd name="T64" fmla="*/ 0 w 509"/>
                <a:gd name="T65" fmla="*/ 0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182"/>
                <a:gd name="T101" fmla="*/ 509 w 509"/>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182">
                  <a:moveTo>
                    <a:pt x="0" y="0"/>
                  </a:moveTo>
                  <a:lnTo>
                    <a:pt x="3" y="1"/>
                  </a:lnTo>
                  <a:lnTo>
                    <a:pt x="10" y="2"/>
                  </a:lnTo>
                  <a:lnTo>
                    <a:pt x="22" y="6"/>
                  </a:lnTo>
                  <a:lnTo>
                    <a:pt x="39" y="11"/>
                  </a:lnTo>
                  <a:lnTo>
                    <a:pt x="60" y="17"/>
                  </a:lnTo>
                  <a:lnTo>
                    <a:pt x="85" y="24"/>
                  </a:lnTo>
                  <a:lnTo>
                    <a:pt x="113" y="34"/>
                  </a:lnTo>
                  <a:lnTo>
                    <a:pt x="146" y="44"/>
                  </a:lnTo>
                  <a:lnTo>
                    <a:pt x="182" y="56"/>
                  </a:lnTo>
                  <a:lnTo>
                    <a:pt x="220" y="69"/>
                  </a:lnTo>
                  <a:lnTo>
                    <a:pt x="263" y="85"/>
                  </a:lnTo>
                  <a:lnTo>
                    <a:pt x="307" y="101"/>
                  </a:lnTo>
                  <a:lnTo>
                    <a:pt x="354" y="119"/>
                  </a:lnTo>
                  <a:lnTo>
                    <a:pt x="404" y="139"/>
                  </a:lnTo>
                  <a:lnTo>
                    <a:pt x="455" y="159"/>
                  </a:lnTo>
                  <a:lnTo>
                    <a:pt x="509" y="182"/>
                  </a:lnTo>
                  <a:lnTo>
                    <a:pt x="504" y="181"/>
                  </a:lnTo>
                  <a:lnTo>
                    <a:pt x="492" y="178"/>
                  </a:lnTo>
                  <a:lnTo>
                    <a:pt x="471" y="171"/>
                  </a:lnTo>
                  <a:lnTo>
                    <a:pt x="445" y="163"/>
                  </a:lnTo>
                  <a:lnTo>
                    <a:pt x="413" y="153"/>
                  </a:lnTo>
                  <a:lnTo>
                    <a:pt x="376" y="142"/>
                  </a:lnTo>
                  <a:lnTo>
                    <a:pt x="336" y="129"/>
                  </a:lnTo>
                  <a:lnTo>
                    <a:pt x="295" y="115"/>
                  </a:lnTo>
                  <a:lnTo>
                    <a:pt x="252" y="101"/>
                  </a:lnTo>
                  <a:lnTo>
                    <a:pt x="208" y="86"/>
                  </a:lnTo>
                  <a:lnTo>
                    <a:pt x="166" y="72"/>
                  </a:lnTo>
                  <a:lnTo>
                    <a:pt x="124" y="56"/>
                  </a:lnTo>
                  <a:lnTo>
                    <a:pt x="87" y="41"/>
                  </a:lnTo>
                  <a:lnTo>
                    <a:pt x="52" y="26"/>
                  </a:lnTo>
                  <a:lnTo>
                    <a:pt x="23" y="1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8" name="Freeform 32"/>
            <p:cNvSpPr>
              <a:spLocks/>
            </p:cNvSpPr>
            <p:nvPr/>
          </p:nvSpPr>
          <p:spPr bwMode="auto">
            <a:xfrm>
              <a:off x="2444" y="1370"/>
              <a:ext cx="30" cy="31"/>
            </a:xfrm>
            <a:custGeom>
              <a:avLst/>
              <a:gdLst>
                <a:gd name="T0" fmla="*/ 0 w 123"/>
                <a:gd name="T1" fmla="*/ 0 h 125"/>
                <a:gd name="T2" fmla="*/ 1 w 123"/>
                <a:gd name="T3" fmla="*/ 0 h 125"/>
                <a:gd name="T4" fmla="*/ 3 w 123"/>
                <a:gd name="T5" fmla="*/ 1 h 125"/>
                <a:gd name="T6" fmla="*/ 6 w 123"/>
                <a:gd name="T7" fmla="*/ 3 h 125"/>
                <a:gd name="T8" fmla="*/ 9 w 123"/>
                <a:gd name="T9" fmla="*/ 6 h 125"/>
                <a:gd name="T10" fmla="*/ 13 w 123"/>
                <a:gd name="T11" fmla="*/ 8 h 125"/>
                <a:gd name="T12" fmla="*/ 18 w 123"/>
                <a:gd name="T13" fmla="*/ 11 h 125"/>
                <a:gd name="T14" fmla="*/ 22 w 123"/>
                <a:gd name="T15" fmla="*/ 14 h 125"/>
                <a:gd name="T16" fmla="*/ 25 w 123"/>
                <a:gd name="T17" fmla="*/ 17 h 125"/>
                <a:gd name="T18" fmla="*/ 28 w 123"/>
                <a:gd name="T19" fmla="*/ 20 h 125"/>
                <a:gd name="T20" fmla="*/ 30 w 123"/>
                <a:gd name="T21" fmla="*/ 24 h 125"/>
                <a:gd name="T22" fmla="*/ 30 w 123"/>
                <a:gd name="T23" fmla="*/ 26 h 125"/>
                <a:gd name="T24" fmla="*/ 29 w 123"/>
                <a:gd name="T25" fmla="*/ 28 h 125"/>
                <a:gd name="T26" fmla="*/ 26 w 123"/>
                <a:gd name="T27" fmla="*/ 30 h 125"/>
                <a:gd name="T28" fmla="*/ 20 w 123"/>
                <a:gd name="T29" fmla="*/ 31 h 125"/>
                <a:gd name="T30" fmla="*/ 13 w 123"/>
                <a:gd name="T31" fmla="*/ 31 h 125"/>
                <a:gd name="T32" fmla="*/ 2 w 123"/>
                <a:gd name="T33" fmla="*/ 30 h 125"/>
                <a:gd name="T34" fmla="*/ 4 w 123"/>
                <a:gd name="T35" fmla="*/ 30 h 125"/>
                <a:gd name="T36" fmla="*/ 8 w 123"/>
                <a:gd name="T37" fmla="*/ 30 h 125"/>
                <a:gd name="T38" fmla="*/ 14 w 123"/>
                <a:gd name="T39" fmla="*/ 29 h 125"/>
                <a:gd name="T40" fmla="*/ 19 w 123"/>
                <a:gd name="T41" fmla="*/ 28 h 125"/>
                <a:gd name="T42" fmla="*/ 21 w 123"/>
                <a:gd name="T43" fmla="*/ 24 h 125"/>
                <a:gd name="T44" fmla="*/ 20 w 123"/>
                <a:gd name="T45" fmla="*/ 19 h 125"/>
                <a:gd name="T46" fmla="*/ 13 w 123"/>
                <a:gd name="T47" fmla="*/ 11 h 125"/>
                <a:gd name="T48" fmla="*/ 0 w 123"/>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25"/>
                <a:gd name="T77" fmla="*/ 123 w 12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25">
                  <a:moveTo>
                    <a:pt x="0" y="0"/>
                  </a:moveTo>
                  <a:lnTo>
                    <a:pt x="3" y="1"/>
                  </a:lnTo>
                  <a:lnTo>
                    <a:pt x="11" y="6"/>
                  </a:lnTo>
                  <a:lnTo>
                    <a:pt x="23" y="13"/>
                  </a:lnTo>
                  <a:lnTo>
                    <a:pt x="38" y="23"/>
                  </a:lnTo>
                  <a:lnTo>
                    <a:pt x="55" y="34"/>
                  </a:lnTo>
                  <a:lnTo>
                    <a:pt x="72" y="45"/>
                  </a:lnTo>
                  <a:lnTo>
                    <a:pt x="89" y="58"/>
                  </a:lnTo>
                  <a:lnTo>
                    <a:pt x="104" y="70"/>
                  </a:lnTo>
                  <a:lnTo>
                    <a:pt x="115" y="82"/>
                  </a:lnTo>
                  <a:lnTo>
                    <a:pt x="122" y="95"/>
                  </a:lnTo>
                  <a:lnTo>
                    <a:pt x="123" y="106"/>
                  </a:lnTo>
                  <a:lnTo>
                    <a:pt x="118" y="114"/>
                  </a:lnTo>
                  <a:lnTo>
                    <a:pt x="106" y="120"/>
                  </a:lnTo>
                  <a:lnTo>
                    <a:pt x="84" y="124"/>
                  </a:lnTo>
                  <a:lnTo>
                    <a:pt x="53" y="125"/>
                  </a:lnTo>
                  <a:lnTo>
                    <a:pt x="9" y="121"/>
                  </a:lnTo>
                  <a:lnTo>
                    <a:pt x="16" y="121"/>
                  </a:lnTo>
                  <a:lnTo>
                    <a:pt x="34" y="121"/>
                  </a:lnTo>
                  <a:lnTo>
                    <a:pt x="56" y="118"/>
                  </a:lnTo>
                  <a:lnTo>
                    <a:pt x="76" y="111"/>
                  </a:lnTo>
                  <a:lnTo>
                    <a:pt x="87" y="97"/>
                  </a:lnTo>
                  <a:lnTo>
                    <a:pt x="82" y="75"/>
                  </a:lnTo>
                  <a:lnTo>
                    <a:pt x="55" y="4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59" name="Freeform 33"/>
            <p:cNvSpPr>
              <a:spLocks/>
            </p:cNvSpPr>
            <p:nvPr/>
          </p:nvSpPr>
          <p:spPr bwMode="auto">
            <a:xfrm>
              <a:off x="2451" y="1380"/>
              <a:ext cx="115" cy="35"/>
            </a:xfrm>
            <a:custGeom>
              <a:avLst/>
              <a:gdLst>
                <a:gd name="T0" fmla="*/ 0 w 462"/>
                <a:gd name="T1" fmla="*/ 0 h 142"/>
                <a:gd name="T2" fmla="*/ 1 w 462"/>
                <a:gd name="T3" fmla="*/ 0 h 142"/>
                <a:gd name="T4" fmla="*/ 2 w 462"/>
                <a:gd name="T5" fmla="*/ 1 h 142"/>
                <a:gd name="T6" fmla="*/ 5 w 462"/>
                <a:gd name="T7" fmla="*/ 2 h 142"/>
                <a:gd name="T8" fmla="*/ 8 w 462"/>
                <a:gd name="T9" fmla="*/ 3 h 142"/>
                <a:gd name="T10" fmla="*/ 13 w 462"/>
                <a:gd name="T11" fmla="*/ 5 h 142"/>
                <a:gd name="T12" fmla="*/ 18 w 462"/>
                <a:gd name="T13" fmla="*/ 7 h 142"/>
                <a:gd name="T14" fmla="*/ 25 w 462"/>
                <a:gd name="T15" fmla="*/ 9 h 142"/>
                <a:gd name="T16" fmla="*/ 32 w 462"/>
                <a:gd name="T17" fmla="*/ 12 h 142"/>
                <a:gd name="T18" fmla="*/ 40 w 462"/>
                <a:gd name="T19" fmla="*/ 14 h 142"/>
                <a:gd name="T20" fmla="*/ 48 w 462"/>
                <a:gd name="T21" fmla="*/ 17 h 142"/>
                <a:gd name="T22" fmla="*/ 58 w 462"/>
                <a:gd name="T23" fmla="*/ 20 h 142"/>
                <a:gd name="T24" fmla="*/ 68 w 462"/>
                <a:gd name="T25" fmla="*/ 23 h 142"/>
                <a:gd name="T26" fmla="*/ 79 w 462"/>
                <a:gd name="T27" fmla="*/ 26 h 142"/>
                <a:gd name="T28" fmla="*/ 90 w 462"/>
                <a:gd name="T29" fmla="*/ 29 h 142"/>
                <a:gd name="T30" fmla="*/ 102 w 462"/>
                <a:gd name="T31" fmla="*/ 32 h 142"/>
                <a:gd name="T32" fmla="*/ 115 w 462"/>
                <a:gd name="T33" fmla="*/ 35 h 142"/>
                <a:gd name="T34" fmla="*/ 114 w 462"/>
                <a:gd name="T35" fmla="*/ 35 h 142"/>
                <a:gd name="T36" fmla="*/ 113 w 462"/>
                <a:gd name="T37" fmla="*/ 35 h 142"/>
                <a:gd name="T38" fmla="*/ 110 w 462"/>
                <a:gd name="T39" fmla="*/ 35 h 142"/>
                <a:gd name="T40" fmla="*/ 106 w 462"/>
                <a:gd name="T41" fmla="*/ 35 h 142"/>
                <a:gd name="T42" fmla="*/ 100 w 462"/>
                <a:gd name="T43" fmla="*/ 34 h 142"/>
                <a:gd name="T44" fmla="*/ 94 w 462"/>
                <a:gd name="T45" fmla="*/ 33 h 142"/>
                <a:gd name="T46" fmla="*/ 88 w 462"/>
                <a:gd name="T47" fmla="*/ 32 h 142"/>
                <a:gd name="T48" fmla="*/ 80 w 462"/>
                <a:gd name="T49" fmla="*/ 30 h 142"/>
                <a:gd name="T50" fmla="*/ 72 w 462"/>
                <a:gd name="T51" fmla="*/ 29 h 142"/>
                <a:gd name="T52" fmla="*/ 63 w 462"/>
                <a:gd name="T53" fmla="*/ 26 h 142"/>
                <a:gd name="T54" fmla="*/ 54 w 462"/>
                <a:gd name="T55" fmla="*/ 23 h 142"/>
                <a:gd name="T56" fmla="*/ 44 w 462"/>
                <a:gd name="T57" fmla="*/ 20 h 142"/>
                <a:gd name="T58" fmla="*/ 33 w 462"/>
                <a:gd name="T59" fmla="*/ 16 h 142"/>
                <a:gd name="T60" fmla="*/ 22 w 462"/>
                <a:gd name="T61" fmla="*/ 11 h 142"/>
                <a:gd name="T62" fmla="*/ 11 w 462"/>
                <a:gd name="T63" fmla="*/ 6 h 142"/>
                <a:gd name="T64" fmla="*/ 0 w 462"/>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
                <a:gd name="T100" fmla="*/ 0 h 142"/>
                <a:gd name="T101" fmla="*/ 462 w 46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 h="142">
                  <a:moveTo>
                    <a:pt x="0" y="0"/>
                  </a:moveTo>
                  <a:lnTo>
                    <a:pt x="3" y="1"/>
                  </a:lnTo>
                  <a:lnTo>
                    <a:pt x="9" y="3"/>
                  </a:lnTo>
                  <a:lnTo>
                    <a:pt x="20" y="7"/>
                  </a:lnTo>
                  <a:lnTo>
                    <a:pt x="33" y="13"/>
                  </a:lnTo>
                  <a:lnTo>
                    <a:pt x="52" y="19"/>
                  </a:lnTo>
                  <a:lnTo>
                    <a:pt x="73" y="28"/>
                  </a:lnTo>
                  <a:lnTo>
                    <a:pt x="99" y="36"/>
                  </a:lnTo>
                  <a:lnTo>
                    <a:pt x="127" y="47"/>
                  </a:lnTo>
                  <a:lnTo>
                    <a:pt x="160" y="57"/>
                  </a:lnTo>
                  <a:lnTo>
                    <a:pt x="194" y="69"/>
                  </a:lnTo>
                  <a:lnTo>
                    <a:pt x="233" y="80"/>
                  </a:lnTo>
                  <a:lnTo>
                    <a:pt x="273" y="92"/>
                  </a:lnTo>
                  <a:lnTo>
                    <a:pt x="317" y="106"/>
                  </a:lnTo>
                  <a:lnTo>
                    <a:pt x="363" y="118"/>
                  </a:lnTo>
                  <a:lnTo>
                    <a:pt x="411" y="130"/>
                  </a:lnTo>
                  <a:lnTo>
                    <a:pt x="462" y="142"/>
                  </a:lnTo>
                  <a:lnTo>
                    <a:pt x="459" y="142"/>
                  </a:lnTo>
                  <a:lnTo>
                    <a:pt x="452" y="142"/>
                  </a:lnTo>
                  <a:lnTo>
                    <a:pt x="440" y="141"/>
                  </a:lnTo>
                  <a:lnTo>
                    <a:pt x="424" y="140"/>
                  </a:lnTo>
                  <a:lnTo>
                    <a:pt x="403" y="138"/>
                  </a:lnTo>
                  <a:lnTo>
                    <a:pt x="379" y="134"/>
                  </a:lnTo>
                  <a:lnTo>
                    <a:pt x="352" y="129"/>
                  </a:lnTo>
                  <a:lnTo>
                    <a:pt x="322" y="123"/>
                  </a:lnTo>
                  <a:lnTo>
                    <a:pt x="288" y="116"/>
                  </a:lnTo>
                  <a:lnTo>
                    <a:pt x="252" y="106"/>
                  </a:lnTo>
                  <a:lnTo>
                    <a:pt x="215" y="94"/>
                  </a:lnTo>
                  <a:lnTo>
                    <a:pt x="175" y="80"/>
                  </a:lnTo>
                  <a:lnTo>
                    <a:pt x="133" y="64"/>
                  </a:lnTo>
                  <a:lnTo>
                    <a:pt x="89" y="45"/>
                  </a:lnTo>
                  <a:lnTo>
                    <a:pt x="45" y="2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0" name="Freeform 34"/>
            <p:cNvSpPr>
              <a:spLocks/>
            </p:cNvSpPr>
            <p:nvPr/>
          </p:nvSpPr>
          <p:spPr bwMode="auto">
            <a:xfrm>
              <a:off x="2447" y="1396"/>
              <a:ext cx="110" cy="40"/>
            </a:xfrm>
            <a:custGeom>
              <a:avLst/>
              <a:gdLst>
                <a:gd name="T0" fmla="*/ 0 w 439"/>
                <a:gd name="T1" fmla="*/ 0 h 162"/>
                <a:gd name="T2" fmla="*/ 1 w 439"/>
                <a:gd name="T3" fmla="*/ 0 h 162"/>
                <a:gd name="T4" fmla="*/ 2 w 439"/>
                <a:gd name="T5" fmla="*/ 1 h 162"/>
                <a:gd name="T6" fmla="*/ 5 w 439"/>
                <a:gd name="T7" fmla="*/ 1 h 162"/>
                <a:gd name="T8" fmla="*/ 8 w 439"/>
                <a:gd name="T9" fmla="*/ 2 h 162"/>
                <a:gd name="T10" fmla="*/ 13 w 439"/>
                <a:gd name="T11" fmla="*/ 3 h 162"/>
                <a:gd name="T12" fmla="*/ 18 w 439"/>
                <a:gd name="T13" fmla="*/ 5 h 162"/>
                <a:gd name="T14" fmla="*/ 24 w 439"/>
                <a:gd name="T15" fmla="*/ 7 h 162"/>
                <a:gd name="T16" fmla="*/ 31 w 439"/>
                <a:gd name="T17" fmla="*/ 9 h 162"/>
                <a:gd name="T18" fmla="*/ 39 w 439"/>
                <a:gd name="T19" fmla="*/ 12 h 162"/>
                <a:gd name="T20" fmla="*/ 47 w 439"/>
                <a:gd name="T21" fmla="*/ 15 h 162"/>
                <a:gd name="T22" fmla="*/ 56 w 439"/>
                <a:gd name="T23" fmla="*/ 18 h 162"/>
                <a:gd name="T24" fmla="*/ 66 w 439"/>
                <a:gd name="T25" fmla="*/ 21 h 162"/>
                <a:gd name="T26" fmla="*/ 76 w 439"/>
                <a:gd name="T27" fmla="*/ 26 h 162"/>
                <a:gd name="T28" fmla="*/ 87 w 439"/>
                <a:gd name="T29" fmla="*/ 30 h 162"/>
                <a:gd name="T30" fmla="*/ 98 w 439"/>
                <a:gd name="T31" fmla="*/ 35 h 162"/>
                <a:gd name="T32" fmla="*/ 110 w 439"/>
                <a:gd name="T33" fmla="*/ 40 h 162"/>
                <a:gd name="T34" fmla="*/ 109 w 439"/>
                <a:gd name="T35" fmla="*/ 40 h 162"/>
                <a:gd name="T36" fmla="*/ 108 w 439"/>
                <a:gd name="T37" fmla="*/ 39 h 162"/>
                <a:gd name="T38" fmla="*/ 106 w 439"/>
                <a:gd name="T39" fmla="*/ 37 h 162"/>
                <a:gd name="T40" fmla="*/ 103 w 439"/>
                <a:gd name="T41" fmla="*/ 35 h 162"/>
                <a:gd name="T42" fmla="*/ 98 w 439"/>
                <a:gd name="T43" fmla="*/ 33 h 162"/>
                <a:gd name="T44" fmla="*/ 94 w 439"/>
                <a:gd name="T45" fmla="*/ 30 h 162"/>
                <a:gd name="T46" fmla="*/ 87 w 439"/>
                <a:gd name="T47" fmla="*/ 27 h 162"/>
                <a:gd name="T48" fmla="*/ 81 w 439"/>
                <a:gd name="T49" fmla="*/ 24 h 162"/>
                <a:gd name="T50" fmla="*/ 73 w 439"/>
                <a:gd name="T51" fmla="*/ 20 h 162"/>
                <a:gd name="T52" fmla="*/ 65 w 439"/>
                <a:gd name="T53" fmla="*/ 17 h 162"/>
                <a:gd name="T54" fmla="*/ 56 w 439"/>
                <a:gd name="T55" fmla="*/ 14 h 162"/>
                <a:gd name="T56" fmla="*/ 46 w 439"/>
                <a:gd name="T57" fmla="*/ 11 h 162"/>
                <a:gd name="T58" fmla="*/ 36 w 439"/>
                <a:gd name="T59" fmla="*/ 8 h 162"/>
                <a:gd name="T60" fmla="*/ 25 w 439"/>
                <a:gd name="T61" fmla="*/ 4 h 162"/>
                <a:gd name="T62" fmla="*/ 13 w 439"/>
                <a:gd name="T63" fmla="*/ 2 h 162"/>
                <a:gd name="T64" fmla="*/ 0 w 439"/>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9"/>
                <a:gd name="T100" fmla="*/ 0 h 162"/>
                <a:gd name="T101" fmla="*/ 439 w 43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9" h="162">
                  <a:moveTo>
                    <a:pt x="0" y="0"/>
                  </a:moveTo>
                  <a:lnTo>
                    <a:pt x="2" y="0"/>
                  </a:lnTo>
                  <a:lnTo>
                    <a:pt x="8" y="3"/>
                  </a:lnTo>
                  <a:lnTo>
                    <a:pt x="18" y="5"/>
                  </a:lnTo>
                  <a:lnTo>
                    <a:pt x="33" y="9"/>
                  </a:lnTo>
                  <a:lnTo>
                    <a:pt x="50" y="14"/>
                  </a:lnTo>
                  <a:lnTo>
                    <a:pt x="72" y="21"/>
                  </a:lnTo>
                  <a:lnTo>
                    <a:pt x="96" y="28"/>
                  </a:lnTo>
                  <a:lnTo>
                    <a:pt x="123" y="37"/>
                  </a:lnTo>
                  <a:lnTo>
                    <a:pt x="154" y="48"/>
                  </a:lnTo>
                  <a:lnTo>
                    <a:pt x="187" y="59"/>
                  </a:lnTo>
                  <a:lnTo>
                    <a:pt x="224" y="72"/>
                  </a:lnTo>
                  <a:lnTo>
                    <a:pt x="263" y="87"/>
                  </a:lnTo>
                  <a:lnTo>
                    <a:pt x="303" y="104"/>
                  </a:lnTo>
                  <a:lnTo>
                    <a:pt x="347" y="121"/>
                  </a:lnTo>
                  <a:lnTo>
                    <a:pt x="392" y="142"/>
                  </a:lnTo>
                  <a:lnTo>
                    <a:pt x="439" y="162"/>
                  </a:lnTo>
                  <a:lnTo>
                    <a:pt x="437" y="161"/>
                  </a:lnTo>
                  <a:lnTo>
                    <a:pt x="432" y="157"/>
                  </a:lnTo>
                  <a:lnTo>
                    <a:pt x="422" y="151"/>
                  </a:lnTo>
                  <a:lnTo>
                    <a:pt x="410" y="143"/>
                  </a:lnTo>
                  <a:lnTo>
                    <a:pt x="393" y="133"/>
                  </a:lnTo>
                  <a:lnTo>
                    <a:pt x="374" y="122"/>
                  </a:lnTo>
                  <a:lnTo>
                    <a:pt x="349" y="110"/>
                  </a:lnTo>
                  <a:lnTo>
                    <a:pt x="324" y="96"/>
                  </a:lnTo>
                  <a:lnTo>
                    <a:pt x="293" y="83"/>
                  </a:lnTo>
                  <a:lnTo>
                    <a:pt x="260" y="70"/>
                  </a:lnTo>
                  <a:lnTo>
                    <a:pt x="224" y="55"/>
                  </a:lnTo>
                  <a:lnTo>
                    <a:pt x="185" y="43"/>
                  </a:lnTo>
                  <a:lnTo>
                    <a:pt x="144" y="31"/>
                  </a:lnTo>
                  <a:lnTo>
                    <a:pt x="98" y="18"/>
                  </a:lnTo>
                  <a:lnTo>
                    <a:pt x="50" y="9"/>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1" name="Freeform 35"/>
            <p:cNvSpPr>
              <a:spLocks/>
            </p:cNvSpPr>
            <p:nvPr/>
          </p:nvSpPr>
          <p:spPr bwMode="auto">
            <a:xfrm>
              <a:off x="2545" y="1409"/>
              <a:ext cx="22" cy="35"/>
            </a:xfrm>
            <a:custGeom>
              <a:avLst/>
              <a:gdLst>
                <a:gd name="T0" fmla="*/ 22 w 92"/>
                <a:gd name="T1" fmla="*/ 0 h 142"/>
                <a:gd name="T2" fmla="*/ 21 w 92"/>
                <a:gd name="T3" fmla="*/ 0 h 142"/>
                <a:gd name="T4" fmla="*/ 18 w 92"/>
                <a:gd name="T5" fmla="*/ 1 h 142"/>
                <a:gd name="T6" fmla="*/ 15 w 92"/>
                <a:gd name="T7" fmla="*/ 3 h 142"/>
                <a:gd name="T8" fmla="*/ 11 w 92"/>
                <a:gd name="T9" fmla="*/ 6 h 142"/>
                <a:gd name="T10" fmla="*/ 8 w 92"/>
                <a:gd name="T11" fmla="*/ 11 h 142"/>
                <a:gd name="T12" fmla="*/ 6 w 92"/>
                <a:gd name="T13" fmla="*/ 17 h 142"/>
                <a:gd name="T14" fmla="*/ 6 w 92"/>
                <a:gd name="T15" fmla="*/ 25 h 142"/>
                <a:gd name="T16" fmla="*/ 9 w 92"/>
                <a:gd name="T17" fmla="*/ 35 h 142"/>
                <a:gd name="T18" fmla="*/ 8 w 92"/>
                <a:gd name="T19" fmla="*/ 34 h 142"/>
                <a:gd name="T20" fmla="*/ 5 w 92"/>
                <a:gd name="T21" fmla="*/ 30 h 142"/>
                <a:gd name="T22" fmla="*/ 2 w 92"/>
                <a:gd name="T23" fmla="*/ 24 h 142"/>
                <a:gd name="T24" fmla="*/ 0 w 92"/>
                <a:gd name="T25" fmla="*/ 18 h 142"/>
                <a:gd name="T26" fmla="*/ 0 w 92"/>
                <a:gd name="T27" fmla="*/ 12 h 142"/>
                <a:gd name="T28" fmla="*/ 3 w 92"/>
                <a:gd name="T29" fmla="*/ 6 h 142"/>
                <a:gd name="T30" fmla="*/ 10 w 92"/>
                <a:gd name="T31" fmla="*/ 2 h 142"/>
                <a:gd name="T32" fmla="*/ 22 w 9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42"/>
                <a:gd name="T53" fmla="*/ 92 w 9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42">
                  <a:moveTo>
                    <a:pt x="92" y="0"/>
                  </a:moveTo>
                  <a:lnTo>
                    <a:pt x="88" y="1"/>
                  </a:lnTo>
                  <a:lnTo>
                    <a:pt x="77" y="4"/>
                  </a:lnTo>
                  <a:lnTo>
                    <a:pt x="63" y="13"/>
                  </a:lnTo>
                  <a:lnTo>
                    <a:pt x="48" y="25"/>
                  </a:lnTo>
                  <a:lnTo>
                    <a:pt x="35" y="43"/>
                  </a:lnTo>
                  <a:lnTo>
                    <a:pt x="27" y="69"/>
                  </a:lnTo>
                  <a:lnTo>
                    <a:pt x="27" y="101"/>
                  </a:lnTo>
                  <a:lnTo>
                    <a:pt x="37" y="142"/>
                  </a:lnTo>
                  <a:lnTo>
                    <a:pt x="32" y="136"/>
                  </a:lnTo>
                  <a:lnTo>
                    <a:pt x="21" y="121"/>
                  </a:lnTo>
                  <a:lnTo>
                    <a:pt x="10" y="99"/>
                  </a:lnTo>
                  <a:lnTo>
                    <a:pt x="0" y="75"/>
                  </a:lnTo>
                  <a:lnTo>
                    <a:pt x="0" y="50"/>
                  </a:lnTo>
                  <a:lnTo>
                    <a:pt x="11" y="26"/>
                  </a:lnTo>
                  <a:lnTo>
                    <a:pt x="41" y="9"/>
                  </a:lnTo>
                  <a:lnTo>
                    <a:pt x="92"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2" name="Freeform 36"/>
            <p:cNvSpPr>
              <a:spLocks/>
            </p:cNvSpPr>
            <p:nvPr/>
          </p:nvSpPr>
          <p:spPr bwMode="auto">
            <a:xfrm>
              <a:off x="2554" y="1406"/>
              <a:ext cx="134" cy="46"/>
            </a:xfrm>
            <a:custGeom>
              <a:avLst/>
              <a:gdLst>
                <a:gd name="T0" fmla="*/ 0 w 536"/>
                <a:gd name="T1" fmla="*/ 0 h 182"/>
                <a:gd name="T2" fmla="*/ 1 w 536"/>
                <a:gd name="T3" fmla="*/ 0 h 182"/>
                <a:gd name="T4" fmla="*/ 4 w 536"/>
                <a:gd name="T5" fmla="*/ 2 h 182"/>
                <a:gd name="T6" fmla="*/ 10 w 536"/>
                <a:gd name="T7" fmla="*/ 3 h 182"/>
                <a:gd name="T8" fmla="*/ 17 w 536"/>
                <a:gd name="T9" fmla="*/ 6 h 182"/>
                <a:gd name="T10" fmla="*/ 26 w 536"/>
                <a:gd name="T11" fmla="*/ 9 h 182"/>
                <a:gd name="T12" fmla="*/ 36 w 536"/>
                <a:gd name="T13" fmla="*/ 12 h 182"/>
                <a:gd name="T14" fmla="*/ 46 w 536"/>
                <a:gd name="T15" fmla="*/ 15 h 182"/>
                <a:gd name="T16" fmla="*/ 57 w 536"/>
                <a:gd name="T17" fmla="*/ 19 h 182"/>
                <a:gd name="T18" fmla="*/ 69 w 536"/>
                <a:gd name="T19" fmla="*/ 23 h 182"/>
                <a:gd name="T20" fmla="*/ 80 w 536"/>
                <a:gd name="T21" fmla="*/ 27 h 182"/>
                <a:gd name="T22" fmla="*/ 92 w 536"/>
                <a:gd name="T23" fmla="*/ 31 h 182"/>
                <a:gd name="T24" fmla="*/ 102 w 536"/>
                <a:gd name="T25" fmla="*/ 34 h 182"/>
                <a:gd name="T26" fmla="*/ 112 w 536"/>
                <a:gd name="T27" fmla="*/ 38 h 182"/>
                <a:gd name="T28" fmla="*/ 121 w 536"/>
                <a:gd name="T29" fmla="*/ 41 h 182"/>
                <a:gd name="T30" fmla="*/ 128 w 536"/>
                <a:gd name="T31" fmla="*/ 44 h 182"/>
                <a:gd name="T32" fmla="*/ 134 w 536"/>
                <a:gd name="T33" fmla="*/ 46 h 182"/>
                <a:gd name="T34" fmla="*/ 133 w 536"/>
                <a:gd name="T35" fmla="*/ 46 h 182"/>
                <a:gd name="T36" fmla="*/ 129 w 536"/>
                <a:gd name="T37" fmla="*/ 45 h 182"/>
                <a:gd name="T38" fmla="*/ 124 w 536"/>
                <a:gd name="T39" fmla="*/ 44 h 182"/>
                <a:gd name="T40" fmla="*/ 116 w 536"/>
                <a:gd name="T41" fmla="*/ 41 h 182"/>
                <a:gd name="T42" fmla="*/ 108 w 536"/>
                <a:gd name="T43" fmla="*/ 39 h 182"/>
                <a:gd name="T44" fmla="*/ 98 w 536"/>
                <a:gd name="T45" fmla="*/ 37 h 182"/>
                <a:gd name="T46" fmla="*/ 87 w 536"/>
                <a:gd name="T47" fmla="*/ 33 h 182"/>
                <a:gd name="T48" fmla="*/ 76 w 536"/>
                <a:gd name="T49" fmla="*/ 30 h 182"/>
                <a:gd name="T50" fmla="*/ 64 w 536"/>
                <a:gd name="T51" fmla="*/ 27 h 182"/>
                <a:gd name="T52" fmla="*/ 53 w 536"/>
                <a:gd name="T53" fmla="*/ 23 h 182"/>
                <a:gd name="T54" fmla="*/ 42 w 536"/>
                <a:gd name="T55" fmla="*/ 19 h 182"/>
                <a:gd name="T56" fmla="*/ 31 w 536"/>
                <a:gd name="T57" fmla="*/ 15 h 182"/>
                <a:gd name="T58" fmla="*/ 21 w 536"/>
                <a:gd name="T59" fmla="*/ 11 h 182"/>
                <a:gd name="T60" fmla="*/ 12 w 536"/>
                <a:gd name="T61" fmla="*/ 8 h 182"/>
                <a:gd name="T62" fmla="*/ 5 w 536"/>
                <a:gd name="T63" fmla="*/ 4 h 182"/>
                <a:gd name="T64" fmla="*/ 0 w 536"/>
                <a:gd name="T65" fmla="*/ 0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6"/>
                <a:gd name="T100" fmla="*/ 0 h 182"/>
                <a:gd name="T101" fmla="*/ 536 w 536"/>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6" h="182">
                  <a:moveTo>
                    <a:pt x="0" y="0"/>
                  </a:moveTo>
                  <a:lnTo>
                    <a:pt x="5" y="1"/>
                  </a:lnTo>
                  <a:lnTo>
                    <a:pt x="18" y="6"/>
                  </a:lnTo>
                  <a:lnTo>
                    <a:pt x="40" y="13"/>
                  </a:lnTo>
                  <a:lnTo>
                    <a:pt x="70" y="23"/>
                  </a:lnTo>
                  <a:lnTo>
                    <a:pt x="104" y="34"/>
                  </a:lnTo>
                  <a:lnTo>
                    <a:pt x="143" y="46"/>
                  </a:lnTo>
                  <a:lnTo>
                    <a:pt x="185" y="61"/>
                  </a:lnTo>
                  <a:lnTo>
                    <a:pt x="230" y="75"/>
                  </a:lnTo>
                  <a:lnTo>
                    <a:pt x="275" y="91"/>
                  </a:lnTo>
                  <a:lnTo>
                    <a:pt x="322" y="107"/>
                  </a:lnTo>
                  <a:lnTo>
                    <a:pt x="367" y="121"/>
                  </a:lnTo>
                  <a:lnTo>
                    <a:pt x="409" y="136"/>
                  </a:lnTo>
                  <a:lnTo>
                    <a:pt x="448" y="151"/>
                  </a:lnTo>
                  <a:lnTo>
                    <a:pt x="484" y="163"/>
                  </a:lnTo>
                  <a:lnTo>
                    <a:pt x="513" y="174"/>
                  </a:lnTo>
                  <a:lnTo>
                    <a:pt x="536" y="182"/>
                  </a:lnTo>
                  <a:lnTo>
                    <a:pt x="531" y="181"/>
                  </a:lnTo>
                  <a:lnTo>
                    <a:pt x="516" y="178"/>
                  </a:lnTo>
                  <a:lnTo>
                    <a:pt x="495" y="173"/>
                  </a:lnTo>
                  <a:lnTo>
                    <a:pt x="465" y="164"/>
                  </a:lnTo>
                  <a:lnTo>
                    <a:pt x="431" y="156"/>
                  </a:lnTo>
                  <a:lnTo>
                    <a:pt x="391" y="145"/>
                  </a:lnTo>
                  <a:lnTo>
                    <a:pt x="348" y="132"/>
                  </a:lnTo>
                  <a:lnTo>
                    <a:pt x="303" y="120"/>
                  </a:lnTo>
                  <a:lnTo>
                    <a:pt x="257" y="106"/>
                  </a:lnTo>
                  <a:lnTo>
                    <a:pt x="211" y="91"/>
                  </a:lnTo>
                  <a:lnTo>
                    <a:pt x="167" y="76"/>
                  </a:lnTo>
                  <a:lnTo>
                    <a:pt x="124" y="61"/>
                  </a:lnTo>
                  <a:lnTo>
                    <a:pt x="85" y="45"/>
                  </a:lnTo>
                  <a:lnTo>
                    <a:pt x="50" y="30"/>
                  </a:lnTo>
                  <a:lnTo>
                    <a:pt x="22" y="1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3" name="Freeform 37"/>
            <p:cNvSpPr>
              <a:spLocks/>
            </p:cNvSpPr>
            <p:nvPr/>
          </p:nvSpPr>
          <p:spPr bwMode="auto">
            <a:xfrm>
              <a:off x="2543" y="1436"/>
              <a:ext cx="134" cy="46"/>
            </a:xfrm>
            <a:custGeom>
              <a:avLst/>
              <a:gdLst>
                <a:gd name="T0" fmla="*/ 0 w 535"/>
                <a:gd name="T1" fmla="*/ 0 h 183"/>
                <a:gd name="T2" fmla="*/ 1 w 535"/>
                <a:gd name="T3" fmla="*/ 0 h 183"/>
                <a:gd name="T4" fmla="*/ 5 w 535"/>
                <a:gd name="T5" fmla="*/ 2 h 183"/>
                <a:gd name="T6" fmla="*/ 10 w 535"/>
                <a:gd name="T7" fmla="*/ 4 h 183"/>
                <a:gd name="T8" fmla="*/ 17 w 535"/>
                <a:gd name="T9" fmla="*/ 6 h 183"/>
                <a:gd name="T10" fmla="*/ 26 w 535"/>
                <a:gd name="T11" fmla="*/ 9 h 183"/>
                <a:gd name="T12" fmla="*/ 36 w 535"/>
                <a:gd name="T13" fmla="*/ 12 h 183"/>
                <a:gd name="T14" fmla="*/ 46 w 535"/>
                <a:gd name="T15" fmla="*/ 15 h 183"/>
                <a:gd name="T16" fmla="*/ 58 w 535"/>
                <a:gd name="T17" fmla="*/ 19 h 183"/>
                <a:gd name="T18" fmla="*/ 69 w 535"/>
                <a:gd name="T19" fmla="*/ 23 h 183"/>
                <a:gd name="T20" fmla="*/ 80 w 535"/>
                <a:gd name="T21" fmla="*/ 27 h 183"/>
                <a:gd name="T22" fmla="*/ 92 w 535"/>
                <a:gd name="T23" fmla="*/ 31 h 183"/>
                <a:gd name="T24" fmla="*/ 102 w 535"/>
                <a:gd name="T25" fmla="*/ 34 h 183"/>
                <a:gd name="T26" fmla="*/ 112 w 535"/>
                <a:gd name="T27" fmla="*/ 38 h 183"/>
                <a:gd name="T28" fmla="*/ 121 w 535"/>
                <a:gd name="T29" fmla="*/ 41 h 183"/>
                <a:gd name="T30" fmla="*/ 128 w 535"/>
                <a:gd name="T31" fmla="*/ 44 h 183"/>
                <a:gd name="T32" fmla="*/ 134 w 535"/>
                <a:gd name="T33" fmla="*/ 46 h 183"/>
                <a:gd name="T34" fmla="*/ 133 w 535"/>
                <a:gd name="T35" fmla="*/ 46 h 183"/>
                <a:gd name="T36" fmla="*/ 129 w 535"/>
                <a:gd name="T37" fmla="*/ 45 h 183"/>
                <a:gd name="T38" fmla="*/ 124 w 535"/>
                <a:gd name="T39" fmla="*/ 43 h 183"/>
                <a:gd name="T40" fmla="*/ 116 w 535"/>
                <a:gd name="T41" fmla="*/ 41 h 183"/>
                <a:gd name="T42" fmla="*/ 108 w 535"/>
                <a:gd name="T43" fmla="*/ 39 h 183"/>
                <a:gd name="T44" fmla="*/ 98 w 535"/>
                <a:gd name="T45" fmla="*/ 36 h 183"/>
                <a:gd name="T46" fmla="*/ 87 w 535"/>
                <a:gd name="T47" fmla="*/ 33 h 183"/>
                <a:gd name="T48" fmla="*/ 76 w 535"/>
                <a:gd name="T49" fmla="*/ 30 h 183"/>
                <a:gd name="T50" fmla="*/ 64 w 535"/>
                <a:gd name="T51" fmla="*/ 27 h 183"/>
                <a:gd name="T52" fmla="*/ 53 w 535"/>
                <a:gd name="T53" fmla="*/ 23 h 183"/>
                <a:gd name="T54" fmla="*/ 42 w 535"/>
                <a:gd name="T55" fmla="*/ 19 h 183"/>
                <a:gd name="T56" fmla="*/ 31 w 535"/>
                <a:gd name="T57" fmla="*/ 15 h 183"/>
                <a:gd name="T58" fmla="*/ 21 w 535"/>
                <a:gd name="T59" fmla="*/ 11 h 183"/>
                <a:gd name="T60" fmla="*/ 12 w 535"/>
                <a:gd name="T61" fmla="*/ 8 h 183"/>
                <a:gd name="T62" fmla="*/ 5 w 535"/>
                <a:gd name="T63" fmla="*/ 4 h 183"/>
                <a:gd name="T64" fmla="*/ 0 w 535"/>
                <a:gd name="T65" fmla="*/ 0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183"/>
                <a:gd name="T101" fmla="*/ 535 w 535"/>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183">
                  <a:moveTo>
                    <a:pt x="0" y="0"/>
                  </a:moveTo>
                  <a:lnTo>
                    <a:pt x="4" y="1"/>
                  </a:lnTo>
                  <a:lnTo>
                    <a:pt x="18" y="6"/>
                  </a:lnTo>
                  <a:lnTo>
                    <a:pt x="40" y="14"/>
                  </a:lnTo>
                  <a:lnTo>
                    <a:pt x="69" y="23"/>
                  </a:lnTo>
                  <a:lnTo>
                    <a:pt x="103" y="34"/>
                  </a:lnTo>
                  <a:lnTo>
                    <a:pt x="142" y="47"/>
                  </a:lnTo>
                  <a:lnTo>
                    <a:pt x="185" y="61"/>
                  </a:lnTo>
                  <a:lnTo>
                    <a:pt x="230" y="76"/>
                  </a:lnTo>
                  <a:lnTo>
                    <a:pt x="275" y="92"/>
                  </a:lnTo>
                  <a:lnTo>
                    <a:pt x="321" y="107"/>
                  </a:lnTo>
                  <a:lnTo>
                    <a:pt x="366" y="122"/>
                  </a:lnTo>
                  <a:lnTo>
                    <a:pt x="409" y="137"/>
                  </a:lnTo>
                  <a:lnTo>
                    <a:pt x="448" y="151"/>
                  </a:lnTo>
                  <a:lnTo>
                    <a:pt x="483" y="164"/>
                  </a:lnTo>
                  <a:lnTo>
                    <a:pt x="512" y="174"/>
                  </a:lnTo>
                  <a:lnTo>
                    <a:pt x="535" y="183"/>
                  </a:lnTo>
                  <a:lnTo>
                    <a:pt x="530" y="182"/>
                  </a:lnTo>
                  <a:lnTo>
                    <a:pt x="516" y="178"/>
                  </a:lnTo>
                  <a:lnTo>
                    <a:pt x="494" y="173"/>
                  </a:lnTo>
                  <a:lnTo>
                    <a:pt x="465" y="165"/>
                  </a:lnTo>
                  <a:lnTo>
                    <a:pt x="431" y="156"/>
                  </a:lnTo>
                  <a:lnTo>
                    <a:pt x="390" y="145"/>
                  </a:lnTo>
                  <a:lnTo>
                    <a:pt x="348" y="133"/>
                  </a:lnTo>
                  <a:lnTo>
                    <a:pt x="303" y="121"/>
                  </a:lnTo>
                  <a:lnTo>
                    <a:pt x="256" y="106"/>
                  </a:lnTo>
                  <a:lnTo>
                    <a:pt x="210" y="92"/>
                  </a:lnTo>
                  <a:lnTo>
                    <a:pt x="166" y="77"/>
                  </a:lnTo>
                  <a:lnTo>
                    <a:pt x="124" y="61"/>
                  </a:lnTo>
                  <a:lnTo>
                    <a:pt x="85" y="45"/>
                  </a:lnTo>
                  <a:lnTo>
                    <a:pt x="49" y="31"/>
                  </a:lnTo>
                  <a:lnTo>
                    <a:pt x="21" y="1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4" name="Freeform 38"/>
            <p:cNvSpPr>
              <a:spLocks/>
            </p:cNvSpPr>
            <p:nvPr/>
          </p:nvSpPr>
          <p:spPr bwMode="auto">
            <a:xfrm>
              <a:off x="2657" y="1441"/>
              <a:ext cx="34" cy="39"/>
            </a:xfrm>
            <a:custGeom>
              <a:avLst/>
              <a:gdLst>
                <a:gd name="T0" fmla="*/ 14 w 137"/>
                <a:gd name="T1" fmla="*/ 0 h 155"/>
                <a:gd name="T2" fmla="*/ 15 w 137"/>
                <a:gd name="T3" fmla="*/ 1 h 155"/>
                <a:gd name="T4" fmla="*/ 16 w 137"/>
                <a:gd name="T5" fmla="*/ 2 h 155"/>
                <a:gd name="T6" fmla="*/ 19 w 137"/>
                <a:gd name="T7" fmla="*/ 4 h 155"/>
                <a:gd name="T8" fmla="*/ 22 w 137"/>
                <a:gd name="T9" fmla="*/ 7 h 155"/>
                <a:gd name="T10" fmla="*/ 25 w 137"/>
                <a:gd name="T11" fmla="*/ 10 h 155"/>
                <a:gd name="T12" fmla="*/ 28 w 137"/>
                <a:gd name="T13" fmla="*/ 13 h 155"/>
                <a:gd name="T14" fmla="*/ 30 w 137"/>
                <a:gd name="T15" fmla="*/ 17 h 155"/>
                <a:gd name="T16" fmla="*/ 33 w 137"/>
                <a:gd name="T17" fmla="*/ 21 h 155"/>
                <a:gd name="T18" fmla="*/ 34 w 137"/>
                <a:gd name="T19" fmla="*/ 25 h 155"/>
                <a:gd name="T20" fmla="*/ 34 w 137"/>
                <a:gd name="T21" fmla="*/ 28 h 155"/>
                <a:gd name="T22" fmla="*/ 33 w 137"/>
                <a:gd name="T23" fmla="*/ 32 h 155"/>
                <a:gd name="T24" fmla="*/ 31 w 137"/>
                <a:gd name="T25" fmla="*/ 34 h 155"/>
                <a:gd name="T26" fmla="*/ 26 w 137"/>
                <a:gd name="T27" fmla="*/ 37 h 155"/>
                <a:gd name="T28" fmla="*/ 20 w 137"/>
                <a:gd name="T29" fmla="*/ 38 h 155"/>
                <a:gd name="T30" fmla="*/ 11 w 137"/>
                <a:gd name="T31" fmla="*/ 39 h 155"/>
                <a:gd name="T32" fmla="*/ 0 w 137"/>
                <a:gd name="T33" fmla="*/ 39 h 155"/>
                <a:gd name="T34" fmla="*/ 0 w 137"/>
                <a:gd name="T35" fmla="*/ 39 h 155"/>
                <a:gd name="T36" fmla="*/ 2 w 137"/>
                <a:gd name="T37" fmla="*/ 39 h 155"/>
                <a:gd name="T38" fmla="*/ 4 w 137"/>
                <a:gd name="T39" fmla="*/ 38 h 155"/>
                <a:gd name="T40" fmla="*/ 7 w 137"/>
                <a:gd name="T41" fmla="*/ 38 h 155"/>
                <a:gd name="T42" fmla="*/ 11 w 137"/>
                <a:gd name="T43" fmla="*/ 37 h 155"/>
                <a:gd name="T44" fmla="*/ 14 w 137"/>
                <a:gd name="T45" fmla="*/ 37 h 155"/>
                <a:gd name="T46" fmla="*/ 18 w 137"/>
                <a:gd name="T47" fmla="*/ 36 h 155"/>
                <a:gd name="T48" fmla="*/ 21 w 137"/>
                <a:gd name="T49" fmla="*/ 34 h 155"/>
                <a:gd name="T50" fmla="*/ 24 w 137"/>
                <a:gd name="T51" fmla="*/ 32 h 155"/>
                <a:gd name="T52" fmla="*/ 26 w 137"/>
                <a:gd name="T53" fmla="*/ 29 h 155"/>
                <a:gd name="T54" fmla="*/ 27 w 137"/>
                <a:gd name="T55" fmla="*/ 26 h 155"/>
                <a:gd name="T56" fmla="*/ 28 w 137"/>
                <a:gd name="T57" fmla="*/ 23 h 155"/>
                <a:gd name="T58" fmla="*/ 27 w 137"/>
                <a:gd name="T59" fmla="*/ 18 h 155"/>
                <a:gd name="T60" fmla="*/ 24 w 137"/>
                <a:gd name="T61" fmla="*/ 13 h 155"/>
                <a:gd name="T62" fmla="*/ 20 w 137"/>
                <a:gd name="T63" fmla="*/ 7 h 155"/>
                <a:gd name="T64" fmla="*/ 14 w 137"/>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55"/>
                <a:gd name="T101" fmla="*/ 137 w 137"/>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55">
                  <a:moveTo>
                    <a:pt x="58" y="0"/>
                  </a:moveTo>
                  <a:lnTo>
                    <a:pt x="60" y="2"/>
                  </a:lnTo>
                  <a:lnTo>
                    <a:pt x="66" y="7"/>
                  </a:lnTo>
                  <a:lnTo>
                    <a:pt x="76" y="15"/>
                  </a:lnTo>
                  <a:lnTo>
                    <a:pt x="87" y="26"/>
                  </a:lnTo>
                  <a:lnTo>
                    <a:pt x="99" y="39"/>
                  </a:lnTo>
                  <a:lnTo>
                    <a:pt x="112" y="53"/>
                  </a:lnTo>
                  <a:lnTo>
                    <a:pt x="122" y="68"/>
                  </a:lnTo>
                  <a:lnTo>
                    <a:pt x="131" y="84"/>
                  </a:lnTo>
                  <a:lnTo>
                    <a:pt x="136" y="98"/>
                  </a:lnTo>
                  <a:lnTo>
                    <a:pt x="137" y="113"/>
                  </a:lnTo>
                  <a:lnTo>
                    <a:pt x="133" y="126"/>
                  </a:lnTo>
                  <a:lnTo>
                    <a:pt x="124" y="137"/>
                  </a:lnTo>
                  <a:lnTo>
                    <a:pt x="105" y="146"/>
                  </a:lnTo>
                  <a:lnTo>
                    <a:pt x="80" y="153"/>
                  </a:lnTo>
                  <a:lnTo>
                    <a:pt x="45" y="155"/>
                  </a:lnTo>
                  <a:lnTo>
                    <a:pt x="0" y="154"/>
                  </a:lnTo>
                  <a:lnTo>
                    <a:pt x="2" y="154"/>
                  </a:lnTo>
                  <a:lnTo>
                    <a:pt x="8" y="154"/>
                  </a:lnTo>
                  <a:lnTo>
                    <a:pt x="18" y="153"/>
                  </a:lnTo>
                  <a:lnTo>
                    <a:pt x="30" y="152"/>
                  </a:lnTo>
                  <a:lnTo>
                    <a:pt x="43" y="149"/>
                  </a:lnTo>
                  <a:lnTo>
                    <a:pt x="57" y="147"/>
                  </a:lnTo>
                  <a:lnTo>
                    <a:pt x="71" y="142"/>
                  </a:lnTo>
                  <a:lnTo>
                    <a:pt x="85" y="135"/>
                  </a:lnTo>
                  <a:lnTo>
                    <a:pt x="96" y="127"/>
                  </a:lnTo>
                  <a:lnTo>
                    <a:pt x="104" y="116"/>
                  </a:lnTo>
                  <a:lnTo>
                    <a:pt x="110" y="104"/>
                  </a:lnTo>
                  <a:lnTo>
                    <a:pt x="112" y="90"/>
                  </a:lnTo>
                  <a:lnTo>
                    <a:pt x="108" y="71"/>
                  </a:lnTo>
                  <a:lnTo>
                    <a:pt x="98" y="51"/>
                  </a:lnTo>
                  <a:lnTo>
                    <a:pt x="82" y="28"/>
                  </a:lnTo>
                  <a:lnTo>
                    <a:pt x="58"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5" name="Freeform 39"/>
            <p:cNvSpPr>
              <a:spLocks/>
            </p:cNvSpPr>
            <p:nvPr/>
          </p:nvSpPr>
          <p:spPr bwMode="auto">
            <a:xfrm>
              <a:off x="2678" y="1463"/>
              <a:ext cx="143" cy="52"/>
            </a:xfrm>
            <a:custGeom>
              <a:avLst/>
              <a:gdLst>
                <a:gd name="T0" fmla="*/ 4 w 573"/>
                <a:gd name="T1" fmla="*/ 0 h 209"/>
                <a:gd name="T2" fmla="*/ 3 w 573"/>
                <a:gd name="T3" fmla="*/ 0 h 209"/>
                <a:gd name="T4" fmla="*/ 1 w 573"/>
                <a:gd name="T5" fmla="*/ 1 h 209"/>
                <a:gd name="T6" fmla="*/ 0 w 573"/>
                <a:gd name="T7" fmla="*/ 4 h 209"/>
                <a:gd name="T8" fmla="*/ 1 w 573"/>
                <a:gd name="T9" fmla="*/ 8 h 209"/>
                <a:gd name="T10" fmla="*/ 143 w 573"/>
                <a:gd name="T11" fmla="*/ 52 h 209"/>
                <a:gd name="T12" fmla="*/ 4 w 573"/>
                <a:gd name="T13" fmla="*/ 0 h 209"/>
                <a:gd name="T14" fmla="*/ 0 60000 65536"/>
                <a:gd name="T15" fmla="*/ 0 60000 65536"/>
                <a:gd name="T16" fmla="*/ 0 60000 65536"/>
                <a:gd name="T17" fmla="*/ 0 60000 65536"/>
                <a:gd name="T18" fmla="*/ 0 60000 65536"/>
                <a:gd name="T19" fmla="*/ 0 60000 65536"/>
                <a:gd name="T20" fmla="*/ 0 60000 65536"/>
                <a:gd name="T21" fmla="*/ 0 w 573"/>
                <a:gd name="T22" fmla="*/ 0 h 209"/>
                <a:gd name="T23" fmla="*/ 573 w 573"/>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09">
                  <a:moveTo>
                    <a:pt x="17" y="0"/>
                  </a:moveTo>
                  <a:lnTo>
                    <a:pt x="12" y="1"/>
                  </a:lnTo>
                  <a:lnTo>
                    <a:pt x="4" y="6"/>
                  </a:lnTo>
                  <a:lnTo>
                    <a:pt x="0" y="16"/>
                  </a:lnTo>
                  <a:lnTo>
                    <a:pt x="6" y="32"/>
                  </a:lnTo>
                  <a:lnTo>
                    <a:pt x="573" y="209"/>
                  </a:lnTo>
                  <a:lnTo>
                    <a:pt x="17"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6" name="Freeform 40"/>
            <p:cNvSpPr>
              <a:spLocks/>
            </p:cNvSpPr>
            <p:nvPr/>
          </p:nvSpPr>
          <p:spPr bwMode="auto">
            <a:xfrm>
              <a:off x="2651" y="1440"/>
              <a:ext cx="17" cy="41"/>
            </a:xfrm>
            <a:custGeom>
              <a:avLst/>
              <a:gdLst>
                <a:gd name="T0" fmla="*/ 17 w 72"/>
                <a:gd name="T1" fmla="*/ 0 h 164"/>
                <a:gd name="T2" fmla="*/ 16 w 72"/>
                <a:gd name="T3" fmla="*/ 1 h 164"/>
                <a:gd name="T4" fmla="*/ 13 w 72"/>
                <a:gd name="T5" fmla="*/ 3 h 164"/>
                <a:gd name="T6" fmla="*/ 9 w 72"/>
                <a:gd name="T7" fmla="*/ 6 h 164"/>
                <a:gd name="T8" fmla="*/ 5 w 72"/>
                <a:gd name="T9" fmla="*/ 11 h 164"/>
                <a:gd name="T10" fmla="*/ 2 w 72"/>
                <a:gd name="T11" fmla="*/ 17 h 164"/>
                <a:gd name="T12" fmla="*/ 0 w 72"/>
                <a:gd name="T13" fmla="*/ 23 h 164"/>
                <a:gd name="T14" fmla="*/ 1 w 72"/>
                <a:gd name="T15" fmla="*/ 32 h 164"/>
                <a:gd name="T16" fmla="*/ 5 w 72"/>
                <a:gd name="T17" fmla="*/ 41 h 164"/>
                <a:gd name="T18" fmla="*/ 4 w 72"/>
                <a:gd name="T19" fmla="*/ 40 h 164"/>
                <a:gd name="T20" fmla="*/ 4 w 72"/>
                <a:gd name="T21" fmla="*/ 38 h 164"/>
                <a:gd name="T22" fmla="*/ 4 w 72"/>
                <a:gd name="T23" fmla="*/ 34 h 164"/>
                <a:gd name="T24" fmla="*/ 4 w 72"/>
                <a:gd name="T25" fmla="*/ 29 h 164"/>
                <a:gd name="T26" fmla="*/ 5 w 72"/>
                <a:gd name="T27" fmla="*/ 23 h 164"/>
                <a:gd name="T28" fmla="*/ 8 w 72"/>
                <a:gd name="T29" fmla="*/ 16 h 164"/>
                <a:gd name="T30" fmla="*/ 12 w 72"/>
                <a:gd name="T31" fmla="*/ 8 h 164"/>
                <a:gd name="T32" fmla="*/ 17 w 7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64"/>
                <a:gd name="T53" fmla="*/ 72 w 7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64">
                  <a:moveTo>
                    <a:pt x="72" y="0"/>
                  </a:moveTo>
                  <a:lnTo>
                    <a:pt x="67" y="2"/>
                  </a:lnTo>
                  <a:lnTo>
                    <a:pt x="55" y="11"/>
                  </a:lnTo>
                  <a:lnTo>
                    <a:pt x="38" y="24"/>
                  </a:lnTo>
                  <a:lnTo>
                    <a:pt x="21" y="43"/>
                  </a:lnTo>
                  <a:lnTo>
                    <a:pt x="7" y="66"/>
                  </a:lnTo>
                  <a:lnTo>
                    <a:pt x="0" y="94"/>
                  </a:lnTo>
                  <a:lnTo>
                    <a:pt x="3" y="127"/>
                  </a:lnTo>
                  <a:lnTo>
                    <a:pt x="20" y="164"/>
                  </a:lnTo>
                  <a:lnTo>
                    <a:pt x="18" y="161"/>
                  </a:lnTo>
                  <a:lnTo>
                    <a:pt x="17" y="151"/>
                  </a:lnTo>
                  <a:lnTo>
                    <a:pt x="17" y="136"/>
                  </a:lnTo>
                  <a:lnTo>
                    <a:pt x="18" y="117"/>
                  </a:lnTo>
                  <a:lnTo>
                    <a:pt x="23" y="92"/>
                  </a:lnTo>
                  <a:lnTo>
                    <a:pt x="33" y="64"/>
                  </a:lnTo>
                  <a:lnTo>
                    <a:pt x="49" y="33"/>
                  </a:lnTo>
                  <a:lnTo>
                    <a:pt x="72"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7" name="Freeform 41"/>
            <p:cNvSpPr>
              <a:spLocks/>
            </p:cNvSpPr>
            <p:nvPr/>
          </p:nvSpPr>
          <p:spPr bwMode="auto">
            <a:xfrm>
              <a:off x="2639" y="1435"/>
              <a:ext cx="19" cy="41"/>
            </a:xfrm>
            <a:custGeom>
              <a:avLst/>
              <a:gdLst>
                <a:gd name="T0" fmla="*/ 19 w 73"/>
                <a:gd name="T1" fmla="*/ 0 h 165"/>
                <a:gd name="T2" fmla="*/ 18 w 73"/>
                <a:gd name="T3" fmla="*/ 1 h 165"/>
                <a:gd name="T4" fmla="*/ 15 w 73"/>
                <a:gd name="T5" fmla="*/ 3 h 165"/>
                <a:gd name="T6" fmla="*/ 10 w 73"/>
                <a:gd name="T7" fmla="*/ 6 h 165"/>
                <a:gd name="T8" fmla="*/ 6 w 73"/>
                <a:gd name="T9" fmla="*/ 11 h 165"/>
                <a:gd name="T10" fmla="*/ 2 w 73"/>
                <a:gd name="T11" fmla="*/ 16 h 165"/>
                <a:gd name="T12" fmla="*/ 0 w 73"/>
                <a:gd name="T13" fmla="*/ 23 h 165"/>
                <a:gd name="T14" fmla="*/ 1 w 73"/>
                <a:gd name="T15" fmla="*/ 32 h 165"/>
                <a:gd name="T16" fmla="*/ 5 w 73"/>
                <a:gd name="T17" fmla="*/ 41 h 165"/>
                <a:gd name="T18" fmla="*/ 5 w 73"/>
                <a:gd name="T19" fmla="*/ 40 h 165"/>
                <a:gd name="T20" fmla="*/ 4 w 73"/>
                <a:gd name="T21" fmla="*/ 38 h 165"/>
                <a:gd name="T22" fmla="*/ 4 w 73"/>
                <a:gd name="T23" fmla="*/ 34 h 165"/>
                <a:gd name="T24" fmla="*/ 5 w 73"/>
                <a:gd name="T25" fmla="*/ 29 h 165"/>
                <a:gd name="T26" fmla="*/ 6 w 73"/>
                <a:gd name="T27" fmla="*/ 23 h 165"/>
                <a:gd name="T28" fmla="*/ 9 w 73"/>
                <a:gd name="T29" fmla="*/ 16 h 165"/>
                <a:gd name="T30" fmla="*/ 13 w 73"/>
                <a:gd name="T31" fmla="*/ 8 h 165"/>
                <a:gd name="T32" fmla="*/ 19 w 73"/>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65"/>
                <a:gd name="T53" fmla="*/ 73 w 7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65">
                  <a:moveTo>
                    <a:pt x="73" y="0"/>
                  </a:moveTo>
                  <a:lnTo>
                    <a:pt x="68" y="3"/>
                  </a:lnTo>
                  <a:lnTo>
                    <a:pt x="56" y="11"/>
                  </a:lnTo>
                  <a:lnTo>
                    <a:pt x="39" y="25"/>
                  </a:lnTo>
                  <a:lnTo>
                    <a:pt x="22" y="43"/>
                  </a:lnTo>
                  <a:lnTo>
                    <a:pt x="7" y="66"/>
                  </a:lnTo>
                  <a:lnTo>
                    <a:pt x="0" y="94"/>
                  </a:lnTo>
                  <a:lnTo>
                    <a:pt x="3" y="127"/>
                  </a:lnTo>
                  <a:lnTo>
                    <a:pt x="20" y="165"/>
                  </a:lnTo>
                  <a:lnTo>
                    <a:pt x="18" y="161"/>
                  </a:lnTo>
                  <a:lnTo>
                    <a:pt x="17" y="151"/>
                  </a:lnTo>
                  <a:lnTo>
                    <a:pt x="17" y="137"/>
                  </a:lnTo>
                  <a:lnTo>
                    <a:pt x="18" y="117"/>
                  </a:lnTo>
                  <a:lnTo>
                    <a:pt x="23" y="93"/>
                  </a:lnTo>
                  <a:lnTo>
                    <a:pt x="33" y="65"/>
                  </a:lnTo>
                  <a:lnTo>
                    <a:pt x="50" y="33"/>
                  </a:lnTo>
                  <a:lnTo>
                    <a:pt x="7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8" name="Freeform 42"/>
            <p:cNvSpPr>
              <a:spLocks/>
            </p:cNvSpPr>
            <p:nvPr/>
          </p:nvSpPr>
          <p:spPr bwMode="auto">
            <a:xfrm>
              <a:off x="2613" y="1427"/>
              <a:ext cx="18" cy="41"/>
            </a:xfrm>
            <a:custGeom>
              <a:avLst/>
              <a:gdLst>
                <a:gd name="T0" fmla="*/ 18 w 71"/>
                <a:gd name="T1" fmla="*/ 0 h 164"/>
                <a:gd name="T2" fmla="*/ 17 w 71"/>
                <a:gd name="T3" fmla="*/ 1 h 164"/>
                <a:gd name="T4" fmla="*/ 14 w 71"/>
                <a:gd name="T5" fmla="*/ 3 h 164"/>
                <a:gd name="T6" fmla="*/ 9 w 71"/>
                <a:gd name="T7" fmla="*/ 6 h 164"/>
                <a:gd name="T8" fmla="*/ 5 w 71"/>
                <a:gd name="T9" fmla="*/ 10 h 164"/>
                <a:gd name="T10" fmla="*/ 2 w 71"/>
                <a:gd name="T11" fmla="*/ 16 h 164"/>
                <a:gd name="T12" fmla="*/ 0 w 71"/>
                <a:gd name="T13" fmla="*/ 23 h 164"/>
                <a:gd name="T14" fmla="*/ 1 w 71"/>
                <a:gd name="T15" fmla="*/ 31 h 164"/>
                <a:gd name="T16" fmla="*/ 5 w 71"/>
                <a:gd name="T17" fmla="*/ 41 h 164"/>
                <a:gd name="T18" fmla="*/ 5 w 71"/>
                <a:gd name="T19" fmla="*/ 40 h 164"/>
                <a:gd name="T20" fmla="*/ 4 w 71"/>
                <a:gd name="T21" fmla="*/ 38 h 164"/>
                <a:gd name="T22" fmla="*/ 4 w 71"/>
                <a:gd name="T23" fmla="*/ 34 h 164"/>
                <a:gd name="T24" fmla="*/ 5 w 71"/>
                <a:gd name="T25" fmla="*/ 29 h 164"/>
                <a:gd name="T26" fmla="*/ 6 w 71"/>
                <a:gd name="T27" fmla="*/ 23 h 164"/>
                <a:gd name="T28" fmla="*/ 8 w 71"/>
                <a:gd name="T29" fmla="*/ 16 h 164"/>
                <a:gd name="T30" fmla="*/ 12 w 71"/>
                <a:gd name="T31" fmla="*/ 8 h 164"/>
                <a:gd name="T32" fmla="*/ 18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1" y="0"/>
                  </a:moveTo>
                  <a:lnTo>
                    <a:pt x="67" y="2"/>
                  </a:lnTo>
                  <a:lnTo>
                    <a:pt x="54" y="11"/>
                  </a:lnTo>
                  <a:lnTo>
                    <a:pt x="37" y="24"/>
                  </a:lnTo>
                  <a:lnTo>
                    <a:pt x="20" y="42"/>
                  </a:lnTo>
                  <a:lnTo>
                    <a:pt x="6" y="65"/>
                  </a:lnTo>
                  <a:lnTo>
                    <a:pt x="0" y="94"/>
                  </a:lnTo>
                  <a:lnTo>
                    <a:pt x="2" y="126"/>
                  </a:lnTo>
                  <a:lnTo>
                    <a:pt x="19" y="164"/>
                  </a:lnTo>
                  <a:lnTo>
                    <a:pt x="18" y="161"/>
                  </a:lnTo>
                  <a:lnTo>
                    <a:pt x="17" y="151"/>
                  </a:lnTo>
                  <a:lnTo>
                    <a:pt x="17" y="136"/>
                  </a:lnTo>
                  <a:lnTo>
                    <a:pt x="18" y="117"/>
                  </a:lnTo>
                  <a:lnTo>
                    <a:pt x="23" y="92"/>
                  </a:lnTo>
                  <a:lnTo>
                    <a:pt x="32" y="64"/>
                  </a:lnTo>
                  <a:lnTo>
                    <a:pt x="48" y="33"/>
                  </a:lnTo>
                  <a:lnTo>
                    <a:pt x="71"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69" name="Freeform 43"/>
            <p:cNvSpPr>
              <a:spLocks/>
            </p:cNvSpPr>
            <p:nvPr/>
          </p:nvSpPr>
          <p:spPr bwMode="auto">
            <a:xfrm>
              <a:off x="2602" y="1422"/>
              <a:ext cx="18" cy="41"/>
            </a:xfrm>
            <a:custGeom>
              <a:avLst/>
              <a:gdLst>
                <a:gd name="T0" fmla="*/ 18 w 71"/>
                <a:gd name="T1" fmla="*/ 0 h 164"/>
                <a:gd name="T2" fmla="*/ 17 w 71"/>
                <a:gd name="T3" fmla="*/ 1 h 164"/>
                <a:gd name="T4" fmla="*/ 14 w 71"/>
                <a:gd name="T5" fmla="*/ 3 h 164"/>
                <a:gd name="T6" fmla="*/ 9 w 71"/>
                <a:gd name="T7" fmla="*/ 6 h 164"/>
                <a:gd name="T8" fmla="*/ 5 w 71"/>
                <a:gd name="T9" fmla="*/ 11 h 164"/>
                <a:gd name="T10" fmla="*/ 2 w 71"/>
                <a:gd name="T11" fmla="*/ 17 h 164"/>
                <a:gd name="T12" fmla="*/ 0 w 71"/>
                <a:gd name="T13" fmla="*/ 23 h 164"/>
                <a:gd name="T14" fmla="*/ 1 w 71"/>
                <a:gd name="T15" fmla="*/ 32 h 164"/>
                <a:gd name="T16" fmla="*/ 5 w 71"/>
                <a:gd name="T17" fmla="*/ 41 h 164"/>
                <a:gd name="T18" fmla="*/ 5 w 71"/>
                <a:gd name="T19" fmla="*/ 40 h 164"/>
                <a:gd name="T20" fmla="*/ 4 w 71"/>
                <a:gd name="T21" fmla="*/ 38 h 164"/>
                <a:gd name="T22" fmla="*/ 4 w 71"/>
                <a:gd name="T23" fmla="*/ 34 h 164"/>
                <a:gd name="T24" fmla="*/ 5 w 71"/>
                <a:gd name="T25" fmla="*/ 29 h 164"/>
                <a:gd name="T26" fmla="*/ 6 w 71"/>
                <a:gd name="T27" fmla="*/ 23 h 164"/>
                <a:gd name="T28" fmla="*/ 8 w 71"/>
                <a:gd name="T29" fmla="*/ 16 h 164"/>
                <a:gd name="T30" fmla="*/ 12 w 71"/>
                <a:gd name="T31" fmla="*/ 8 h 164"/>
                <a:gd name="T32" fmla="*/ 18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1" y="0"/>
                  </a:moveTo>
                  <a:lnTo>
                    <a:pt x="67" y="2"/>
                  </a:lnTo>
                  <a:lnTo>
                    <a:pt x="54" y="11"/>
                  </a:lnTo>
                  <a:lnTo>
                    <a:pt x="37" y="24"/>
                  </a:lnTo>
                  <a:lnTo>
                    <a:pt x="20" y="43"/>
                  </a:lnTo>
                  <a:lnTo>
                    <a:pt x="7" y="66"/>
                  </a:lnTo>
                  <a:lnTo>
                    <a:pt x="0" y="94"/>
                  </a:lnTo>
                  <a:lnTo>
                    <a:pt x="2" y="127"/>
                  </a:lnTo>
                  <a:lnTo>
                    <a:pt x="19" y="164"/>
                  </a:lnTo>
                  <a:lnTo>
                    <a:pt x="18" y="161"/>
                  </a:lnTo>
                  <a:lnTo>
                    <a:pt x="17" y="151"/>
                  </a:lnTo>
                  <a:lnTo>
                    <a:pt x="17" y="136"/>
                  </a:lnTo>
                  <a:lnTo>
                    <a:pt x="18" y="117"/>
                  </a:lnTo>
                  <a:lnTo>
                    <a:pt x="23" y="93"/>
                  </a:lnTo>
                  <a:lnTo>
                    <a:pt x="32" y="65"/>
                  </a:lnTo>
                  <a:lnTo>
                    <a:pt x="48" y="33"/>
                  </a:lnTo>
                  <a:lnTo>
                    <a:pt x="71"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0" name="Freeform 44"/>
            <p:cNvSpPr>
              <a:spLocks/>
            </p:cNvSpPr>
            <p:nvPr/>
          </p:nvSpPr>
          <p:spPr bwMode="auto">
            <a:xfrm>
              <a:off x="2576" y="1414"/>
              <a:ext cx="18" cy="41"/>
            </a:xfrm>
            <a:custGeom>
              <a:avLst/>
              <a:gdLst>
                <a:gd name="T0" fmla="*/ 18 w 73"/>
                <a:gd name="T1" fmla="*/ 0 h 164"/>
                <a:gd name="T2" fmla="*/ 17 w 73"/>
                <a:gd name="T3" fmla="*/ 1 h 164"/>
                <a:gd name="T4" fmla="*/ 14 w 73"/>
                <a:gd name="T5" fmla="*/ 3 h 164"/>
                <a:gd name="T6" fmla="*/ 10 w 73"/>
                <a:gd name="T7" fmla="*/ 6 h 164"/>
                <a:gd name="T8" fmla="*/ 5 w 73"/>
                <a:gd name="T9" fmla="*/ 10 h 164"/>
                <a:gd name="T10" fmla="*/ 2 w 73"/>
                <a:gd name="T11" fmla="*/ 16 h 164"/>
                <a:gd name="T12" fmla="*/ 0 w 73"/>
                <a:gd name="T13" fmla="*/ 23 h 164"/>
                <a:gd name="T14" fmla="*/ 0 w 73"/>
                <a:gd name="T15" fmla="*/ 31 h 164"/>
                <a:gd name="T16" fmla="*/ 5 w 73"/>
                <a:gd name="T17" fmla="*/ 41 h 164"/>
                <a:gd name="T18" fmla="*/ 4 w 73"/>
                <a:gd name="T19" fmla="*/ 40 h 164"/>
                <a:gd name="T20" fmla="*/ 4 w 73"/>
                <a:gd name="T21" fmla="*/ 38 h 164"/>
                <a:gd name="T22" fmla="*/ 4 w 73"/>
                <a:gd name="T23" fmla="*/ 34 h 164"/>
                <a:gd name="T24" fmla="*/ 4 w 73"/>
                <a:gd name="T25" fmla="*/ 29 h 164"/>
                <a:gd name="T26" fmla="*/ 6 w 73"/>
                <a:gd name="T27" fmla="*/ 23 h 164"/>
                <a:gd name="T28" fmla="*/ 8 w 73"/>
                <a:gd name="T29" fmla="*/ 16 h 164"/>
                <a:gd name="T30" fmla="*/ 12 w 73"/>
                <a:gd name="T31" fmla="*/ 8 h 164"/>
                <a:gd name="T32" fmla="*/ 18 w 7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64"/>
                <a:gd name="T53" fmla="*/ 73 w 7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64">
                  <a:moveTo>
                    <a:pt x="73" y="0"/>
                  </a:moveTo>
                  <a:lnTo>
                    <a:pt x="68" y="2"/>
                  </a:lnTo>
                  <a:lnTo>
                    <a:pt x="56" y="10"/>
                  </a:lnTo>
                  <a:lnTo>
                    <a:pt x="39" y="24"/>
                  </a:lnTo>
                  <a:lnTo>
                    <a:pt x="22" y="42"/>
                  </a:lnTo>
                  <a:lnTo>
                    <a:pt x="7" y="65"/>
                  </a:lnTo>
                  <a:lnTo>
                    <a:pt x="0" y="93"/>
                  </a:lnTo>
                  <a:lnTo>
                    <a:pt x="2" y="126"/>
                  </a:lnTo>
                  <a:lnTo>
                    <a:pt x="19" y="164"/>
                  </a:lnTo>
                  <a:lnTo>
                    <a:pt x="18" y="160"/>
                  </a:lnTo>
                  <a:lnTo>
                    <a:pt x="17" y="151"/>
                  </a:lnTo>
                  <a:lnTo>
                    <a:pt x="17" y="136"/>
                  </a:lnTo>
                  <a:lnTo>
                    <a:pt x="18" y="116"/>
                  </a:lnTo>
                  <a:lnTo>
                    <a:pt x="23" y="92"/>
                  </a:lnTo>
                  <a:lnTo>
                    <a:pt x="33" y="64"/>
                  </a:lnTo>
                  <a:lnTo>
                    <a:pt x="50" y="32"/>
                  </a:lnTo>
                  <a:lnTo>
                    <a:pt x="7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71" name="Freeform 45"/>
            <p:cNvSpPr>
              <a:spLocks/>
            </p:cNvSpPr>
            <p:nvPr/>
          </p:nvSpPr>
          <p:spPr bwMode="auto">
            <a:xfrm>
              <a:off x="2565" y="1409"/>
              <a:ext cx="18" cy="41"/>
            </a:xfrm>
            <a:custGeom>
              <a:avLst/>
              <a:gdLst>
                <a:gd name="T0" fmla="*/ 18 w 72"/>
                <a:gd name="T1" fmla="*/ 0 h 166"/>
                <a:gd name="T2" fmla="*/ 17 w 72"/>
                <a:gd name="T3" fmla="*/ 0 h 166"/>
                <a:gd name="T4" fmla="*/ 14 w 72"/>
                <a:gd name="T5" fmla="*/ 3 h 166"/>
                <a:gd name="T6" fmla="*/ 9 w 72"/>
                <a:gd name="T7" fmla="*/ 6 h 166"/>
                <a:gd name="T8" fmla="*/ 5 w 72"/>
                <a:gd name="T9" fmla="*/ 10 h 166"/>
                <a:gd name="T10" fmla="*/ 2 w 72"/>
                <a:gd name="T11" fmla="*/ 16 h 166"/>
                <a:gd name="T12" fmla="*/ 0 w 72"/>
                <a:gd name="T13" fmla="*/ 23 h 166"/>
                <a:gd name="T14" fmla="*/ 1 w 72"/>
                <a:gd name="T15" fmla="*/ 32 h 166"/>
                <a:gd name="T16" fmla="*/ 5 w 72"/>
                <a:gd name="T17" fmla="*/ 41 h 166"/>
                <a:gd name="T18" fmla="*/ 5 w 72"/>
                <a:gd name="T19" fmla="*/ 40 h 166"/>
                <a:gd name="T20" fmla="*/ 4 w 72"/>
                <a:gd name="T21" fmla="*/ 38 h 166"/>
                <a:gd name="T22" fmla="*/ 4 w 72"/>
                <a:gd name="T23" fmla="*/ 34 h 166"/>
                <a:gd name="T24" fmla="*/ 5 w 72"/>
                <a:gd name="T25" fmla="*/ 29 h 166"/>
                <a:gd name="T26" fmla="*/ 6 w 72"/>
                <a:gd name="T27" fmla="*/ 23 h 166"/>
                <a:gd name="T28" fmla="*/ 8 w 72"/>
                <a:gd name="T29" fmla="*/ 16 h 166"/>
                <a:gd name="T30" fmla="*/ 12 w 72"/>
                <a:gd name="T31" fmla="*/ 8 h 166"/>
                <a:gd name="T32" fmla="*/ 18 w 7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66"/>
                <a:gd name="T53" fmla="*/ 72 w 7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66">
                  <a:moveTo>
                    <a:pt x="72" y="0"/>
                  </a:moveTo>
                  <a:lnTo>
                    <a:pt x="67" y="2"/>
                  </a:lnTo>
                  <a:lnTo>
                    <a:pt x="55" y="11"/>
                  </a:lnTo>
                  <a:lnTo>
                    <a:pt x="38" y="24"/>
                  </a:lnTo>
                  <a:lnTo>
                    <a:pt x="21" y="42"/>
                  </a:lnTo>
                  <a:lnTo>
                    <a:pt x="7" y="66"/>
                  </a:lnTo>
                  <a:lnTo>
                    <a:pt x="0" y="95"/>
                  </a:lnTo>
                  <a:lnTo>
                    <a:pt x="2" y="128"/>
                  </a:lnTo>
                  <a:lnTo>
                    <a:pt x="20" y="166"/>
                  </a:lnTo>
                  <a:lnTo>
                    <a:pt x="18" y="162"/>
                  </a:lnTo>
                  <a:lnTo>
                    <a:pt x="17" y="152"/>
                  </a:lnTo>
                  <a:lnTo>
                    <a:pt x="17" y="137"/>
                  </a:lnTo>
                  <a:lnTo>
                    <a:pt x="18" y="117"/>
                  </a:lnTo>
                  <a:lnTo>
                    <a:pt x="23" y="92"/>
                  </a:lnTo>
                  <a:lnTo>
                    <a:pt x="33" y="64"/>
                  </a:lnTo>
                  <a:lnTo>
                    <a:pt x="49" y="33"/>
                  </a:lnTo>
                  <a:lnTo>
                    <a:pt x="72" y="0"/>
                  </a:lnTo>
                  <a:close/>
                </a:path>
              </a:pathLst>
            </a:custGeom>
            <a:solidFill>
              <a:srgbClr val="000000"/>
            </a:solidFill>
            <a:ln w="9525">
              <a:noFill/>
              <a:round/>
              <a:headEnd/>
              <a:tailEnd/>
            </a:ln>
          </p:spPr>
          <p:txBody>
            <a:bodyPr/>
            <a:lstStyle/>
            <a:p>
              <a:endParaRPr lang="en-US" dirty="0">
                <a:latin typeface="Calibri" pitchFamily="34" charset="0"/>
              </a:endParaRPr>
            </a:p>
          </p:txBody>
        </p:sp>
      </p:grpSp>
      <p:grpSp>
        <p:nvGrpSpPr>
          <p:cNvPr id="8" name="Group 21"/>
          <p:cNvGrpSpPr>
            <a:grpSpLocks noChangeAspect="1"/>
          </p:cNvGrpSpPr>
          <p:nvPr/>
        </p:nvGrpSpPr>
        <p:grpSpPr bwMode="auto">
          <a:xfrm flipH="1">
            <a:off x="4681538" y="1295400"/>
            <a:ext cx="957262" cy="684213"/>
            <a:chOff x="2218" y="1200"/>
            <a:chExt cx="603" cy="431"/>
          </a:xfrm>
        </p:grpSpPr>
        <p:sp>
          <p:nvSpPr>
            <p:cNvPr id="13324" name="AutoShape 20"/>
            <p:cNvSpPr>
              <a:spLocks noChangeAspect="1" noChangeArrowheads="1" noTextEdit="1"/>
            </p:cNvSpPr>
            <p:nvPr/>
          </p:nvSpPr>
          <p:spPr bwMode="auto">
            <a:xfrm>
              <a:off x="2218" y="1200"/>
              <a:ext cx="603" cy="431"/>
            </a:xfrm>
            <a:prstGeom prst="rect">
              <a:avLst/>
            </a:prstGeom>
            <a:noFill/>
            <a:ln w="9525">
              <a:noFill/>
              <a:miter lim="800000"/>
              <a:headEnd/>
              <a:tailEnd/>
            </a:ln>
          </p:spPr>
          <p:txBody>
            <a:bodyPr/>
            <a:lstStyle/>
            <a:p>
              <a:endParaRPr lang="en-US" dirty="0"/>
            </a:p>
          </p:txBody>
        </p:sp>
        <p:sp>
          <p:nvSpPr>
            <p:cNvPr id="13325" name="Freeform 23"/>
            <p:cNvSpPr>
              <a:spLocks/>
            </p:cNvSpPr>
            <p:nvPr/>
          </p:nvSpPr>
          <p:spPr bwMode="auto">
            <a:xfrm>
              <a:off x="2257" y="1255"/>
              <a:ext cx="149" cy="54"/>
            </a:xfrm>
            <a:custGeom>
              <a:avLst/>
              <a:gdLst>
                <a:gd name="T0" fmla="*/ 0 w 598"/>
                <a:gd name="T1" fmla="*/ 0 h 217"/>
                <a:gd name="T2" fmla="*/ 1 w 598"/>
                <a:gd name="T3" fmla="*/ 0 h 217"/>
                <a:gd name="T4" fmla="*/ 5 w 598"/>
                <a:gd name="T5" fmla="*/ 1 h 217"/>
                <a:gd name="T6" fmla="*/ 10 w 598"/>
                <a:gd name="T7" fmla="*/ 3 h 217"/>
                <a:gd name="T8" fmla="*/ 18 w 598"/>
                <a:gd name="T9" fmla="*/ 6 h 217"/>
                <a:gd name="T10" fmla="*/ 28 w 598"/>
                <a:gd name="T11" fmla="*/ 9 h 217"/>
                <a:gd name="T12" fmla="*/ 38 w 598"/>
                <a:gd name="T13" fmla="*/ 12 h 217"/>
                <a:gd name="T14" fmla="*/ 49 w 598"/>
                <a:gd name="T15" fmla="*/ 16 h 217"/>
                <a:gd name="T16" fmla="*/ 61 w 598"/>
                <a:gd name="T17" fmla="*/ 20 h 217"/>
                <a:gd name="T18" fmla="*/ 74 w 598"/>
                <a:gd name="T19" fmla="*/ 25 h 217"/>
                <a:gd name="T20" fmla="*/ 86 w 598"/>
                <a:gd name="T21" fmla="*/ 29 h 217"/>
                <a:gd name="T22" fmla="*/ 99 w 598"/>
                <a:gd name="T23" fmla="*/ 33 h 217"/>
                <a:gd name="T24" fmla="*/ 111 w 598"/>
                <a:gd name="T25" fmla="*/ 38 h 217"/>
                <a:gd name="T26" fmla="*/ 122 w 598"/>
                <a:gd name="T27" fmla="*/ 42 h 217"/>
                <a:gd name="T28" fmla="*/ 133 w 598"/>
                <a:gd name="T29" fmla="*/ 47 h 217"/>
                <a:gd name="T30" fmla="*/ 142 w 598"/>
                <a:gd name="T31" fmla="*/ 50 h 217"/>
                <a:gd name="T32" fmla="*/ 149 w 598"/>
                <a:gd name="T33" fmla="*/ 54 h 217"/>
                <a:gd name="T34" fmla="*/ 148 w 598"/>
                <a:gd name="T35" fmla="*/ 54 h 217"/>
                <a:gd name="T36" fmla="*/ 144 w 598"/>
                <a:gd name="T37" fmla="*/ 53 h 217"/>
                <a:gd name="T38" fmla="*/ 139 w 598"/>
                <a:gd name="T39" fmla="*/ 51 h 217"/>
                <a:gd name="T40" fmla="*/ 132 w 598"/>
                <a:gd name="T41" fmla="*/ 49 h 217"/>
                <a:gd name="T42" fmla="*/ 123 w 598"/>
                <a:gd name="T43" fmla="*/ 47 h 217"/>
                <a:gd name="T44" fmla="*/ 113 w 598"/>
                <a:gd name="T45" fmla="*/ 43 h 217"/>
                <a:gd name="T46" fmla="*/ 102 w 598"/>
                <a:gd name="T47" fmla="*/ 40 h 217"/>
                <a:gd name="T48" fmla="*/ 90 w 598"/>
                <a:gd name="T49" fmla="*/ 36 h 217"/>
                <a:gd name="T50" fmla="*/ 78 w 598"/>
                <a:gd name="T51" fmla="*/ 32 h 217"/>
                <a:gd name="T52" fmla="*/ 66 w 598"/>
                <a:gd name="T53" fmla="*/ 28 h 217"/>
                <a:gd name="T54" fmla="*/ 53 w 598"/>
                <a:gd name="T55" fmla="*/ 24 h 217"/>
                <a:gd name="T56" fmla="*/ 41 w 598"/>
                <a:gd name="T57" fmla="*/ 19 h 217"/>
                <a:gd name="T58" fmla="*/ 29 w 598"/>
                <a:gd name="T59" fmla="*/ 14 h 217"/>
                <a:gd name="T60" fmla="*/ 18 w 598"/>
                <a:gd name="T61" fmla="*/ 9 h 217"/>
                <a:gd name="T62" fmla="*/ 8 w 598"/>
                <a:gd name="T63" fmla="*/ 5 h 217"/>
                <a:gd name="T64" fmla="*/ 0 w 598"/>
                <a:gd name="T65" fmla="*/ 0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8"/>
                <a:gd name="T100" fmla="*/ 0 h 217"/>
                <a:gd name="T101" fmla="*/ 598 w 598"/>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8" h="217">
                  <a:moveTo>
                    <a:pt x="0" y="0"/>
                  </a:moveTo>
                  <a:lnTo>
                    <a:pt x="5" y="1"/>
                  </a:lnTo>
                  <a:lnTo>
                    <a:pt x="19" y="6"/>
                  </a:lnTo>
                  <a:lnTo>
                    <a:pt x="42" y="13"/>
                  </a:lnTo>
                  <a:lnTo>
                    <a:pt x="74" y="23"/>
                  </a:lnTo>
                  <a:lnTo>
                    <a:pt x="111" y="35"/>
                  </a:lnTo>
                  <a:lnTo>
                    <a:pt x="152" y="49"/>
                  </a:lnTo>
                  <a:lnTo>
                    <a:pt x="198" y="65"/>
                  </a:lnTo>
                  <a:lnTo>
                    <a:pt x="246" y="81"/>
                  </a:lnTo>
                  <a:lnTo>
                    <a:pt x="297" y="99"/>
                  </a:lnTo>
                  <a:lnTo>
                    <a:pt x="347" y="116"/>
                  </a:lnTo>
                  <a:lnTo>
                    <a:pt x="397" y="134"/>
                  </a:lnTo>
                  <a:lnTo>
                    <a:pt x="445" y="152"/>
                  </a:lnTo>
                  <a:lnTo>
                    <a:pt x="491" y="169"/>
                  </a:lnTo>
                  <a:lnTo>
                    <a:pt x="532" y="187"/>
                  </a:lnTo>
                  <a:lnTo>
                    <a:pt x="568" y="202"/>
                  </a:lnTo>
                  <a:lnTo>
                    <a:pt x="598" y="217"/>
                  </a:lnTo>
                  <a:lnTo>
                    <a:pt x="593" y="216"/>
                  </a:lnTo>
                  <a:lnTo>
                    <a:pt x="579" y="212"/>
                  </a:lnTo>
                  <a:lnTo>
                    <a:pt x="557" y="206"/>
                  </a:lnTo>
                  <a:lnTo>
                    <a:pt x="528" y="197"/>
                  </a:lnTo>
                  <a:lnTo>
                    <a:pt x="493" y="187"/>
                  </a:lnTo>
                  <a:lnTo>
                    <a:pt x="453" y="174"/>
                  </a:lnTo>
                  <a:lnTo>
                    <a:pt x="409" y="161"/>
                  </a:lnTo>
                  <a:lnTo>
                    <a:pt x="363" y="146"/>
                  </a:lnTo>
                  <a:lnTo>
                    <a:pt x="313" y="129"/>
                  </a:lnTo>
                  <a:lnTo>
                    <a:pt x="263" y="112"/>
                  </a:lnTo>
                  <a:lnTo>
                    <a:pt x="213" y="95"/>
                  </a:lnTo>
                  <a:lnTo>
                    <a:pt x="164" y="76"/>
                  </a:lnTo>
                  <a:lnTo>
                    <a:pt x="118" y="57"/>
                  </a:lnTo>
                  <a:lnTo>
                    <a:pt x="74" y="38"/>
                  </a:lnTo>
                  <a:lnTo>
                    <a:pt x="34" y="20"/>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26" name="Freeform 24"/>
            <p:cNvSpPr>
              <a:spLocks/>
            </p:cNvSpPr>
            <p:nvPr/>
          </p:nvSpPr>
          <p:spPr bwMode="auto">
            <a:xfrm>
              <a:off x="2265" y="1245"/>
              <a:ext cx="50" cy="91"/>
            </a:xfrm>
            <a:custGeom>
              <a:avLst/>
              <a:gdLst>
                <a:gd name="T0" fmla="*/ 0 w 202"/>
                <a:gd name="T1" fmla="*/ 0 h 364"/>
                <a:gd name="T2" fmla="*/ 1 w 202"/>
                <a:gd name="T3" fmla="*/ 1 h 364"/>
                <a:gd name="T4" fmla="*/ 2 w 202"/>
                <a:gd name="T5" fmla="*/ 3 h 364"/>
                <a:gd name="T6" fmla="*/ 4 w 202"/>
                <a:gd name="T7" fmla="*/ 7 h 364"/>
                <a:gd name="T8" fmla="*/ 7 w 202"/>
                <a:gd name="T9" fmla="*/ 12 h 364"/>
                <a:gd name="T10" fmla="*/ 10 w 202"/>
                <a:gd name="T11" fmla="*/ 18 h 364"/>
                <a:gd name="T12" fmla="*/ 14 w 202"/>
                <a:gd name="T13" fmla="*/ 24 h 364"/>
                <a:gd name="T14" fmla="*/ 18 w 202"/>
                <a:gd name="T15" fmla="*/ 31 h 364"/>
                <a:gd name="T16" fmla="*/ 22 w 202"/>
                <a:gd name="T17" fmla="*/ 39 h 364"/>
                <a:gd name="T18" fmla="*/ 26 w 202"/>
                <a:gd name="T19" fmla="*/ 46 h 364"/>
                <a:gd name="T20" fmla="*/ 31 w 202"/>
                <a:gd name="T21" fmla="*/ 54 h 364"/>
                <a:gd name="T22" fmla="*/ 35 w 202"/>
                <a:gd name="T23" fmla="*/ 62 h 364"/>
                <a:gd name="T24" fmla="*/ 39 w 202"/>
                <a:gd name="T25" fmla="*/ 69 h 364"/>
                <a:gd name="T26" fmla="*/ 43 w 202"/>
                <a:gd name="T27" fmla="*/ 76 h 364"/>
                <a:gd name="T28" fmla="*/ 46 w 202"/>
                <a:gd name="T29" fmla="*/ 82 h 364"/>
                <a:gd name="T30" fmla="*/ 48 w 202"/>
                <a:gd name="T31" fmla="*/ 87 h 364"/>
                <a:gd name="T32" fmla="*/ 50 w 202"/>
                <a:gd name="T33" fmla="*/ 91 h 364"/>
                <a:gd name="T34" fmla="*/ 50 w 202"/>
                <a:gd name="T35" fmla="*/ 90 h 364"/>
                <a:gd name="T36" fmla="*/ 50 w 202"/>
                <a:gd name="T37" fmla="*/ 88 h 364"/>
                <a:gd name="T38" fmla="*/ 49 w 202"/>
                <a:gd name="T39" fmla="*/ 85 h 364"/>
                <a:gd name="T40" fmla="*/ 47 w 202"/>
                <a:gd name="T41" fmla="*/ 81 h 364"/>
                <a:gd name="T42" fmla="*/ 46 w 202"/>
                <a:gd name="T43" fmla="*/ 76 h 364"/>
                <a:gd name="T44" fmla="*/ 44 w 202"/>
                <a:gd name="T45" fmla="*/ 70 h 364"/>
                <a:gd name="T46" fmla="*/ 42 w 202"/>
                <a:gd name="T47" fmla="*/ 63 h 364"/>
                <a:gd name="T48" fmla="*/ 39 w 202"/>
                <a:gd name="T49" fmla="*/ 56 h 364"/>
                <a:gd name="T50" fmla="*/ 36 w 202"/>
                <a:gd name="T51" fmla="*/ 49 h 364"/>
                <a:gd name="T52" fmla="*/ 32 w 202"/>
                <a:gd name="T53" fmla="*/ 41 h 364"/>
                <a:gd name="T54" fmla="*/ 28 w 202"/>
                <a:gd name="T55" fmla="*/ 34 h 364"/>
                <a:gd name="T56" fmla="*/ 23 w 202"/>
                <a:gd name="T57" fmla="*/ 26 h 364"/>
                <a:gd name="T58" fmla="*/ 18 w 202"/>
                <a:gd name="T59" fmla="*/ 19 h 364"/>
                <a:gd name="T60" fmla="*/ 13 w 202"/>
                <a:gd name="T61" fmla="*/ 12 h 364"/>
                <a:gd name="T62" fmla="*/ 7 w 202"/>
                <a:gd name="T63" fmla="*/ 6 h 364"/>
                <a:gd name="T64" fmla="*/ 0 w 202"/>
                <a:gd name="T65" fmla="*/ 0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364"/>
                <a:gd name="T101" fmla="*/ 202 w 202"/>
                <a:gd name="T102" fmla="*/ 364 h 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364">
                  <a:moveTo>
                    <a:pt x="0" y="0"/>
                  </a:moveTo>
                  <a:lnTo>
                    <a:pt x="3" y="3"/>
                  </a:lnTo>
                  <a:lnTo>
                    <a:pt x="8" y="12"/>
                  </a:lnTo>
                  <a:lnTo>
                    <a:pt x="16" y="28"/>
                  </a:lnTo>
                  <a:lnTo>
                    <a:pt x="27" y="47"/>
                  </a:lnTo>
                  <a:lnTo>
                    <a:pt x="40" y="70"/>
                  </a:lnTo>
                  <a:lnTo>
                    <a:pt x="56" y="96"/>
                  </a:lnTo>
                  <a:lnTo>
                    <a:pt x="72" y="125"/>
                  </a:lnTo>
                  <a:lnTo>
                    <a:pt x="89" y="155"/>
                  </a:lnTo>
                  <a:lnTo>
                    <a:pt x="107" y="186"/>
                  </a:lnTo>
                  <a:lnTo>
                    <a:pt x="124" y="218"/>
                  </a:lnTo>
                  <a:lnTo>
                    <a:pt x="142" y="248"/>
                  </a:lnTo>
                  <a:lnTo>
                    <a:pt x="157" y="277"/>
                  </a:lnTo>
                  <a:lnTo>
                    <a:pt x="172" y="304"/>
                  </a:lnTo>
                  <a:lnTo>
                    <a:pt x="184" y="327"/>
                  </a:lnTo>
                  <a:lnTo>
                    <a:pt x="195" y="348"/>
                  </a:lnTo>
                  <a:lnTo>
                    <a:pt x="202" y="364"/>
                  </a:lnTo>
                  <a:lnTo>
                    <a:pt x="201" y="361"/>
                  </a:lnTo>
                  <a:lnTo>
                    <a:pt x="200" y="353"/>
                  </a:lnTo>
                  <a:lnTo>
                    <a:pt x="196" y="339"/>
                  </a:lnTo>
                  <a:lnTo>
                    <a:pt x="191" y="322"/>
                  </a:lnTo>
                  <a:lnTo>
                    <a:pt x="185" y="303"/>
                  </a:lnTo>
                  <a:lnTo>
                    <a:pt x="177" y="279"/>
                  </a:lnTo>
                  <a:lnTo>
                    <a:pt x="168" y="253"/>
                  </a:lnTo>
                  <a:lnTo>
                    <a:pt x="156" y="225"/>
                  </a:lnTo>
                  <a:lnTo>
                    <a:pt x="144" y="196"/>
                  </a:lnTo>
                  <a:lnTo>
                    <a:pt x="129" y="165"/>
                  </a:lnTo>
                  <a:lnTo>
                    <a:pt x="112" y="135"/>
                  </a:lnTo>
                  <a:lnTo>
                    <a:pt x="94" y="104"/>
                  </a:lnTo>
                  <a:lnTo>
                    <a:pt x="73" y="75"/>
                  </a:lnTo>
                  <a:lnTo>
                    <a:pt x="51" y="48"/>
                  </a:lnTo>
                  <a:lnTo>
                    <a:pt x="27" y="2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27" name="Freeform 25"/>
            <p:cNvSpPr>
              <a:spLocks/>
            </p:cNvSpPr>
            <p:nvPr/>
          </p:nvSpPr>
          <p:spPr bwMode="auto">
            <a:xfrm>
              <a:off x="2393" y="1299"/>
              <a:ext cx="43" cy="67"/>
            </a:xfrm>
            <a:custGeom>
              <a:avLst/>
              <a:gdLst>
                <a:gd name="T0" fmla="*/ 0 w 172"/>
                <a:gd name="T1" fmla="*/ 0 h 268"/>
                <a:gd name="T2" fmla="*/ 1 w 172"/>
                <a:gd name="T3" fmla="*/ 2 h 268"/>
                <a:gd name="T4" fmla="*/ 5 w 172"/>
                <a:gd name="T5" fmla="*/ 7 h 268"/>
                <a:gd name="T6" fmla="*/ 11 w 172"/>
                <a:gd name="T7" fmla="*/ 15 h 268"/>
                <a:gd name="T8" fmla="*/ 18 w 172"/>
                <a:gd name="T9" fmla="*/ 25 h 268"/>
                <a:gd name="T10" fmla="*/ 25 w 172"/>
                <a:gd name="T11" fmla="*/ 36 h 268"/>
                <a:gd name="T12" fmla="*/ 32 w 172"/>
                <a:gd name="T13" fmla="*/ 47 h 268"/>
                <a:gd name="T14" fmla="*/ 39 w 172"/>
                <a:gd name="T15" fmla="*/ 57 h 268"/>
                <a:gd name="T16" fmla="*/ 43 w 172"/>
                <a:gd name="T17" fmla="*/ 67 h 268"/>
                <a:gd name="T18" fmla="*/ 42 w 172"/>
                <a:gd name="T19" fmla="*/ 66 h 268"/>
                <a:gd name="T20" fmla="*/ 37 w 172"/>
                <a:gd name="T21" fmla="*/ 61 h 268"/>
                <a:gd name="T22" fmla="*/ 30 w 172"/>
                <a:gd name="T23" fmla="*/ 54 h 268"/>
                <a:gd name="T24" fmla="*/ 23 w 172"/>
                <a:gd name="T25" fmla="*/ 45 h 268"/>
                <a:gd name="T26" fmla="*/ 15 w 172"/>
                <a:gd name="T27" fmla="*/ 35 h 268"/>
                <a:gd name="T28" fmla="*/ 9 w 172"/>
                <a:gd name="T29" fmla="*/ 23 h 268"/>
                <a:gd name="T30" fmla="*/ 3 w 172"/>
                <a:gd name="T31" fmla="*/ 11 h 268"/>
                <a:gd name="T32" fmla="*/ 0 w 172"/>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268"/>
                <a:gd name="T53" fmla="*/ 172 w 172"/>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268">
                  <a:moveTo>
                    <a:pt x="0" y="0"/>
                  </a:moveTo>
                  <a:lnTo>
                    <a:pt x="6" y="7"/>
                  </a:lnTo>
                  <a:lnTo>
                    <a:pt x="22" y="29"/>
                  </a:lnTo>
                  <a:lnTo>
                    <a:pt x="44" y="61"/>
                  </a:lnTo>
                  <a:lnTo>
                    <a:pt x="72" y="100"/>
                  </a:lnTo>
                  <a:lnTo>
                    <a:pt x="100" y="144"/>
                  </a:lnTo>
                  <a:lnTo>
                    <a:pt x="128" y="188"/>
                  </a:lnTo>
                  <a:lnTo>
                    <a:pt x="154" y="230"/>
                  </a:lnTo>
                  <a:lnTo>
                    <a:pt x="172" y="268"/>
                  </a:lnTo>
                  <a:lnTo>
                    <a:pt x="166" y="262"/>
                  </a:lnTo>
                  <a:lnTo>
                    <a:pt x="148" y="244"/>
                  </a:lnTo>
                  <a:lnTo>
                    <a:pt x="122" y="216"/>
                  </a:lnTo>
                  <a:lnTo>
                    <a:pt x="93" y="179"/>
                  </a:lnTo>
                  <a:lnTo>
                    <a:pt x="62" y="139"/>
                  </a:lnTo>
                  <a:lnTo>
                    <a:pt x="34" y="94"/>
                  </a:lnTo>
                  <a:lnTo>
                    <a:pt x="12" y="46"/>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28" name="Freeform 26"/>
            <p:cNvSpPr>
              <a:spLocks/>
            </p:cNvSpPr>
            <p:nvPr/>
          </p:nvSpPr>
          <p:spPr bwMode="auto">
            <a:xfrm>
              <a:off x="2218" y="1375"/>
              <a:ext cx="151" cy="48"/>
            </a:xfrm>
            <a:custGeom>
              <a:avLst/>
              <a:gdLst>
                <a:gd name="T0" fmla="*/ 0 w 605"/>
                <a:gd name="T1" fmla="*/ 0 h 194"/>
                <a:gd name="T2" fmla="*/ 1 w 605"/>
                <a:gd name="T3" fmla="*/ 1 h 194"/>
                <a:gd name="T4" fmla="*/ 5 w 605"/>
                <a:gd name="T5" fmla="*/ 2 h 194"/>
                <a:gd name="T6" fmla="*/ 11 w 605"/>
                <a:gd name="T7" fmla="*/ 4 h 194"/>
                <a:gd name="T8" fmla="*/ 18 w 605"/>
                <a:gd name="T9" fmla="*/ 7 h 194"/>
                <a:gd name="T10" fmla="*/ 27 w 605"/>
                <a:gd name="T11" fmla="*/ 10 h 194"/>
                <a:gd name="T12" fmla="*/ 38 w 605"/>
                <a:gd name="T13" fmla="*/ 13 h 194"/>
                <a:gd name="T14" fmla="*/ 49 w 605"/>
                <a:gd name="T15" fmla="*/ 17 h 194"/>
                <a:gd name="T16" fmla="*/ 61 w 605"/>
                <a:gd name="T17" fmla="*/ 22 h 194"/>
                <a:gd name="T18" fmla="*/ 74 w 605"/>
                <a:gd name="T19" fmla="*/ 26 h 194"/>
                <a:gd name="T20" fmla="*/ 86 w 605"/>
                <a:gd name="T21" fmla="*/ 30 h 194"/>
                <a:gd name="T22" fmla="*/ 99 w 605"/>
                <a:gd name="T23" fmla="*/ 34 h 194"/>
                <a:gd name="T24" fmla="*/ 111 w 605"/>
                <a:gd name="T25" fmla="*/ 37 h 194"/>
                <a:gd name="T26" fmla="*/ 123 w 605"/>
                <a:gd name="T27" fmla="*/ 41 h 194"/>
                <a:gd name="T28" fmla="*/ 134 w 605"/>
                <a:gd name="T29" fmla="*/ 44 h 194"/>
                <a:gd name="T30" fmla="*/ 143 w 605"/>
                <a:gd name="T31" fmla="*/ 46 h 194"/>
                <a:gd name="T32" fmla="*/ 151 w 605"/>
                <a:gd name="T33" fmla="*/ 48 h 194"/>
                <a:gd name="T34" fmla="*/ 150 w 605"/>
                <a:gd name="T35" fmla="*/ 48 h 194"/>
                <a:gd name="T36" fmla="*/ 147 w 605"/>
                <a:gd name="T37" fmla="*/ 46 h 194"/>
                <a:gd name="T38" fmla="*/ 141 w 605"/>
                <a:gd name="T39" fmla="*/ 44 h 194"/>
                <a:gd name="T40" fmla="*/ 134 w 605"/>
                <a:gd name="T41" fmla="*/ 41 h 194"/>
                <a:gd name="T42" fmla="*/ 126 w 605"/>
                <a:gd name="T43" fmla="*/ 38 h 194"/>
                <a:gd name="T44" fmla="*/ 116 w 605"/>
                <a:gd name="T45" fmla="*/ 34 h 194"/>
                <a:gd name="T46" fmla="*/ 105 w 605"/>
                <a:gd name="T47" fmla="*/ 30 h 194"/>
                <a:gd name="T48" fmla="*/ 94 w 605"/>
                <a:gd name="T49" fmla="*/ 26 h 194"/>
                <a:gd name="T50" fmla="*/ 82 w 605"/>
                <a:gd name="T51" fmla="*/ 22 h 194"/>
                <a:gd name="T52" fmla="*/ 69 w 605"/>
                <a:gd name="T53" fmla="*/ 18 h 194"/>
                <a:gd name="T54" fmla="*/ 57 w 605"/>
                <a:gd name="T55" fmla="*/ 14 h 194"/>
                <a:gd name="T56" fmla="*/ 44 w 605"/>
                <a:gd name="T57" fmla="*/ 10 h 194"/>
                <a:gd name="T58" fmla="*/ 32 w 605"/>
                <a:gd name="T59" fmla="*/ 7 h 194"/>
                <a:gd name="T60" fmla="*/ 21 w 605"/>
                <a:gd name="T61" fmla="*/ 4 h 194"/>
                <a:gd name="T62" fmla="*/ 10 w 605"/>
                <a:gd name="T63" fmla="*/ 1 h 194"/>
                <a:gd name="T64" fmla="*/ 0 w 605"/>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5"/>
                <a:gd name="T100" fmla="*/ 0 h 194"/>
                <a:gd name="T101" fmla="*/ 605 w 605"/>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5" h="194">
                  <a:moveTo>
                    <a:pt x="0" y="0"/>
                  </a:moveTo>
                  <a:lnTo>
                    <a:pt x="5" y="3"/>
                  </a:lnTo>
                  <a:lnTo>
                    <a:pt x="19" y="8"/>
                  </a:lnTo>
                  <a:lnTo>
                    <a:pt x="43" y="16"/>
                  </a:lnTo>
                  <a:lnTo>
                    <a:pt x="73" y="27"/>
                  </a:lnTo>
                  <a:lnTo>
                    <a:pt x="108" y="39"/>
                  </a:lnTo>
                  <a:lnTo>
                    <a:pt x="151" y="54"/>
                  </a:lnTo>
                  <a:lnTo>
                    <a:pt x="196" y="70"/>
                  </a:lnTo>
                  <a:lnTo>
                    <a:pt x="245" y="87"/>
                  </a:lnTo>
                  <a:lnTo>
                    <a:pt x="295" y="104"/>
                  </a:lnTo>
                  <a:lnTo>
                    <a:pt x="345" y="121"/>
                  </a:lnTo>
                  <a:lnTo>
                    <a:pt x="396" y="137"/>
                  </a:lnTo>
                  <a:lnTo>
                    <a:pt x="444" y="151"/>
                  </a:lnTo>
                  <a:lnTo>
                    <a:pt x="492" y="166"/>
                  </a:lnTo>
                  <a:lnTo>
                    <a:pt x="535" y="178"/>
                  </a:lnTo>
                  <a:lnTo>
                    <a:pt x="572" y="187"/>
                  </a:lnTo>
                  <a:lnTo>
                    <a:pt x="605" y="194"/>
                  </a:lnTo>
                  <a:lnTo>
                    <a:pt x="600" y="192"/>
                  </a:lnTo>
                  <a:lnTo>
                    <a:pt x="587" y="187"/>
                  </a:lnTo>
                  <a:lnTo>
                    <a:pt x="566" y="178"/>
                  </a:lnTo>
                  <a:lnTo>
                    <a:pt x="538" y="167"/>
                  </a:lnTo>
                  <a:lnTo>
                    <a:pt x="504" y="154"/>
                  </a:lnTo>
                  <a:lnTo>
                    <a:pt x="465" y="139"/>
                  </a:lnTo>
                  <a:lnTo>
                    <a:pt x="422" y="123"/>
                  </a:lnTo>
                  <a:lnTo>
                    <a:pt x="376" y="106"/>
                  </a:lnTo>
                  <a:lnTo>
                    <a:pt x="328" y="89"/>
                  </a:lnTo>
                  <a:lnTo>
                    <a:pt x="278" y="72"/>
                  </a:lnTo>
                  <a:lnTo>
                    <a:pt x="228" y="56"/>
                  </a:lnTo>
                  <a:lnTo>
                    <a:pt x="178" y="41"/>
                  </a:lnTo>
                  <a:lnTo>
                    <a:pt x="129" y="27"/>
                  </a:lnTo>
                  <a:lnTo>
                    <a:pt x="83" y="16"/>
                  </a:lnTo>
                  <a:lnTo>
                    <a:pt x="39" y="6"/>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29" name="Freeform 27"/>
            <p:cNvSpPr>
              <a:spLocks/>
            </p:cNvSpPr>
            <p:nvPr/>
          </p:nvSpPr>
          <p:spPr bwMode="auto">
            <a:xfrm>
              <a:off x="2218" y="1346"/>
              <a:ext cx="97" cy="41"/>
            </a:xfrm>
            <a:custGeom>
              <a:avLst/>
              <a:gdLst>
                <a:gd name="T0" fmla="*/ 0 w 388"/>
                <a:gd name="T1" fmla="*/ 41 h 163"/>
                <a:gd name="T2" fmla="*/ 1 w 388"/>
                <a:gd name="T3" fmla="*/ 41 h 163"/>
                <a:gd name="T4" fmla="*/ 3 w 388"/>
                <a:gd name="T5" fmla="*/ 39 h 163"/>
                <a:gd name="T6" fmla="*/ 7 w 388"/>
                <a:gd name="T7" fmla="*/ 38 h 163"/>
                <a:gd name="T8" fmla="*/ 13 w 388"/>
                <a:gd name="T9" fmla="*/ 36 h 163"/>
                <a:gd name="T10" fmla="*/ 19 w 388"/>
                <a:gd name="T11" fmla="*/ 33 h 163"/>
                <a:gd name="T12" fmla="*/ 26 w 388"/>
                <a:gd name="T13" fmla="*/ 30 h 163"/>
                <a:gd name="T14" fmla="*/ 34 w 388"/>
                <a:gd name="T15" fmla="*/ 27 h 163"/>
                <a:gd name="T16" fmla="*/ 42 w 388"/>
                <a:gd name="T17" fmla="*/ 24 h 163"/>
                <a:gd name="T18" fmla="*/ 50 w 388"/>
                <a:gd name="T19" fmla="*/ 20 h 163"/>
                <a:gd name="T20" fmla="*/ 59 w 388"/>
                <a:gd name="T21" fmla="*/ 17 h 163"/>
                <a:gd name="T22" fmla="*/ 67 w 388"/>
                <a:gd name="T23" fmla="*/ 13 h 163"/>
                <a:gd name="T24" fmla="*/ 75 w 388"/>
                <a:gd name="T25" fmla="*/ 10 h 163"/>
                <a:gd name="T26" fmla="*/ 82 w 388"/>
                <a:gd name="T27" fmla="*/ 7 h 163"/>
                <a:gd name="T28" fmla="*/ 88 w 388"/>
                <a:gd name="T29" fmla="*/ 4 h 163"/>
                <a:gd name="T30" fmla="*/ 93 w 388"/>
                <a:gd name="T31" fmla="*/ 2 h 163"/>
                <a:gd name="T32" fmla="*/ 97 w 388"/>
                <a:gd name="T33" fmla="*/ 0 h 163"/>
                <a:gd name="T34" fmla="*/ 97 w 388"/>
                <a:gd name="T35" fmla="*/ 1 h 163"/>
                <a:gd name="T36" fmla="*/ 95 w 388"/>
                <a:gd name="T37" fmla="*/ 2 h 163"/>
                <a:gd name="T38" fmla="*/ 92 w 388"/>
                <a:gd name="T39" fmla="*/ 4 h 163"/>
                <a:gd name="T40" fmla="*/ 89 w 388"/>
                <a:gd name="T41" fmla="*/ 6 h 163"/>
                <a:gd name="T42" fmla="*/ 84 w 388"/>
                <a:gd name="T43" fmla="*/ 9 h 163"/>
                <a:gd name="T44" fmla="*/ 79 w 388"/>
                <a:gd name="T45" fmla="*/ 13 h 163"/>
                <a:gd name="T46" fmla="*/ 73 w 388"/>
                <a:gd name="T47" fmla="*/ 17 h 163"/>
                <a:gd name="T48" fmla="*/ 66 w 388"/>
                <a:gd name="T49" fmla="*/ 20 h 163"/>
                <a:gd name="T50" fmla="*/ 59 w 388"/>
                <a:gd name="T51" fmla="*/ 24 h 163"/>
                <a:gd name="T52" fmla="*/ 51 w 388"/>
                <a:gd name="T53" fmla="*/ 28 h 163"/>
                <a:gd name="T54" fmla="*/ 43 w 388"/>
                <a:gd name="T55" fmla="*/ 31 h 163"/>
                <a:gd name="T56" fmla="*/ 35 w 388"/>
                <a:gd name="T57" fmla="*/ 34 h 163"/>
                <a:gd name="T58" fmla="*/ 26 w 388"/>
                <a:gd name="T59" fmla="*/ 37 h 163"/>
                <a:gd name="T60" fmla="*/ 18 w 388"/>
                <a:gd name="T61" fmla="*/ 39 h 163"/>
                <a:gd name="T62" fmla="*/ 9 w 388"/>
                <a:gd name="T63" fmla="*/ 40 h 163"/>
                <a:gd name="T64" fmla="*/ 0 w 388"/>
                <a:gd name="T65" fmla="*/ 41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163"/>
                <a:gd name="T101" fmla="*/ 388 w 38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163">
                  <a:moveTo>
                    <a:pt x="0" y="163"/>
                  </a:moveTo>
                  <a:lnTo>
                    <a:pt x="4" y="162"/>
                  </a:lnTo>
                  <a:lnTo>
                    <a:pt x="13" y="157"/>
                  </a:lnTo>
                  <a:lnTo>
                    <a:pt x="30" y="151"/>
                  </a:lnTo>
                  <a:lnTo>
                    <a:pt x="51" y="142"/>
                  </a:lnTo>
                  <a:lnTo>
                    <a:pt x="77" y="132"/>
                  </a:lnTo>
                  <a:lnTo>
                    <a:pt x="105" y="121"/>
                  </a:lnTo>
                  <a:lnTo>
                    <a:pt x="135" y="108"/>
                  </a:lnTo>
                  <a:lnTo>
                    <a:pt x="168" y="95"/>
                  </a:lnTo>
                  <a:lnTo>
                    <a:pt x="202" y="81"/>
                  </a:lnTo>
                  <a:lnTo>
                    <a:pt x="235" y="68"/>
                  </a:lnTo>
                  <a:lnTo>
                    <a:pt x="268" y="53"/>
                  </a:lnTo>
                  <a:lnTo>
                    <a:pt x="298" y="41"/>
                  </a:lnTo>
                  <a:lnTo>
                    <a:pt x="326" y="29"/>
                  </a:lnTo>
                  <a:lnTo>
                    <a:pt x="352" y="17"/>
                  </a:lnTo>
                  <a:lnTo>
                    <a:pt x="373" y="7"/>
                  </a:lnTo>
                  <a:lnTo>
                    <a:pt x="388" y="0"/>
                  </a:lnTo>
                  <a:lnTo>
                    <a:pt x="386" y="2"/>
                  </a:lnTo>
                  <a:lnTo>
                    <a:pt x="380" y="7"/>
                  </a:lnTo>
                  <a:lnTo>
                    <a:pt x="369" y="14"/>
                  </a:lnTo>
                  <a:lnTo>
                    <a:pt x="354" y="25"/>
                  </a:lnTo>
                  <a:lnTo>
                    <a:pt x="336" y="37"/>
                  </a:lnTo>
                  <a:lnTo>
                    <a:pt x="315" y="51"/>
                  </a:lnTo>
                  <a:lnTo>
                    <a:pt x="291" y="67"/>
                  </a:lnTo>
                  <a:lnTo>
                    <a:pt x="264" y="81"/>
                  </a:lnTo>
                  <a:lnTo>
                    <a:pt x="236" y="96"/>
                  </a:lnTo>
                  <a:lnTo>
                    <a:pt x="206" y="112"/>
                  </a:lnTo>
                  <a:lnTo>
                    <a:pt x="173" y="125"/>
                  </a:lnTo>
                  <a:lnTo>
                    <a:pt x="140" y="137"/>
                  </a:lnTo>
                  <a:lnTo>
                    <a:pt x="106" y="148"/>
                  </a:lnTo>
                  <a:lnTo>
                    <a:pt x="71" y="156"/>
                  </a:lnTo>
                  <a:lnTo>
                    <a:pt x="35" y="160"/>
                  </a:lnTo>
                  <a:lnTo>
                    <a:pt x="0" y="163"/>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0" name="Freeform 28"/>
            <p:cNvSpPr>
              <a:spLocks/>
            </p:cNvSpPr>
            <p:nvPr/>
          </p:nvSpPr>
          <p:spPr bwMode="auto">
            <a:xfrm>
              <a:off x="2353" y="1396"/>
              <a:ext cx="76" cy="27"/>
            </a:xfrm>
            <a:custGeom>
              <a:avLst/>
              <a:gdLst>
                <a:gd name="T0" fmla="*/ 0 w 304"/>
                <a:gd name="T1" fmla="*/ 27 h 106"/>
                <a:gd name="T2" fmla="*/ 1 w 304"/>
                <a:gd name="T3" fmla="*/ 27 h 106"/>
                <a:gd name="T4" fmla="*/ 2 w 304"/>
                <a:gd name="T5" fmla="*/ 26 h 106"/>
                <a:gd name="T6" fmla="*/ 5 w 304"/>
                <a:gd name="T7" fmla="*/ 25 h 106"/>
                <a:gd name="T8" fmla="*/ 9 w 304"/>
                <a:gd name="T9" fmla="*/ 24 h 106"/>
                <a:gd name="T10" fmla="*/ 13 w 304"/>
                <a:gd name="T11" fmla="*/ 23 h 106"/>
                <a:gd name="T12" fmla="*/ 18 w 304"/>
                <a:gd name="T13" fmla="*/ 22 h 106"/>
                <a:gd name="T14" fmla="*/ 24 w 304"/>
                <a:gd name="T15" fmla="*/ 20 h 106"/>
                <a:gd name="T16" fmla="*/ 30 w 304"/>
                <a:gd name="T17" fmla="*/ 18 h 106"/>
                <a:gd name="T18" fmla="*/ 36 w 304"/>
                <a:gd name="T19" fmla="*/ 16 h 106"/>
                <a:gd name="T20" fmla="*/ 42 w 304"/>
                <a:gd name="T21" fmla="*/ 14 h 106"/>
                <a:gd name="T22" fmla="*/ 49 w 304"/>
                <a:gd name="T23" fmla="*/ 11 h 106"/>
                <a:gd name="T24" fmla="*/ 55 w 304"/>
                <a:gd name="T25" fmla="*/ 9 h 106"/>
                <a:gd name="T26" fmla="*/ 61 w 304"/>
                <a:gd name="T27" fmla="*/ 7 h 106"/>
                <a:gd name="T28" fmla="*/ 67 w 304"/>
                <a:gd name="T29" fmla="*/ 5 h 106"/>
                <a:gd name="T30" fmla="*/ 72 w 304"/>
                <a:gd name="T31" fmla="*/ 2 h 106"/>
                <a:gd name="T32" fmla="*/ 76 w 304"/>
                <a:gd name="T33" fmla="*/ 0 h 106"/>
                <a:gd name="T34" fmla="*/ 75 w 304"/>
                <a:gd name="T35" fmla="*/ 0 h 106"/>
                <a:gd name="T36" fmla="*/ 74 w 304"/>
                <a:gd name="T37" fmla="*/ 0 h 106"/>
                <a:gd name="T38" fmla="*/ 71 w 304"/>
                <a:gd name="T39" fmla="*/ 1 h 106"/>
                <a:gd name="T40" fmla="*/ 67 w 304"/>
                <a:gd name="T41" fmla="*/ 1 h 106"/>
                <a:gd name="T42" fmla="*/ 63 w 304"/>
                <a:gd name="T43" fmla="*/ 2 h 106"/>
                <a:gd name="T44" fmla="*/ 58 w 304"/>
                <a:gd name="T45" fmla="*/ 3 h 106"/>
                <a:gd name="T46" fmla="*/ 52 w 304"/>
                <a:gd name="T47" fmla="*/ 4 h 106"/>
                <a:gd name="T48" fmla="*/ 47 w 304"/>
                <a:gd name="T49" fmla="*/ 6 h 106"/>
                <a:gd name="T50" fmla="*/ 40 w 304"/>
                <a:gd name="T51" fmla="*/ 7 h 106"/>
                <a:gd name="T52" fmla="*/ 34 w 304"/>
                <a:gd name="T53" fmla="*/ 9 h 106"/>
                <a:gd name="T54" fmla="*/ 28 w 304"/>
                <a:gd name="T55" fmla="*/ 11 h 106"/>
                <a:gd name="T56" fmla="*/ 22 w 304"/>
                <a:gd name="T57" fmla="*/ 13 h 106"/>
                <a:gd name="T58" fmla="*/ 15 w 304"/>
                <a:gd name="T59" fmla="*/ 16 h 106"/>
                <a:gd name="T60" fmla="*/ 10 w 304"/>
                <a:gd name="T61" fmla="*/ 20 h 106"/>
                <a:gd name="T62" fmla="*/ 5 w 304"/>
                <a:gd name="T63" fmla="*/ 23 h 106"/>
                <a:gd name="T64" fmla="*/ 0 w 304"/>
                <a:gd name="T65" fmla="*/ 2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4"/>
                <a:gd name="T100" fmla="*/ 0 h 106"/>
                <a:gd name="T101" fmla="*/ 304 w 304"/>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4" h="106">
                  <a:moveTo>
                    <a:pt x="0" y="106"/>
                  </a:moveTo>
                  <a:lnTo>
                    <a:pt x="3" y="105"/>
                  </a:lnTo>
                  <a:lnTo>
                    <a:pt x="10" y="103"/>
                  </a:lnTo>
                  <a:lnTo>
                    <a:pt x="21" y="100"/>
                  </a:lnTo>
                  <a:lnTo>
                    <a:pt x="36" y="96"/>
                  </a:lnTo>
                  <a:lnTo>
                    <a:pt x="53" y="91"/>
                  </a:lnTo>
                  <a:lnTo>
                    <a:pt x="73" y="85"/>
                  </a:lnTo>
                  <a:lnTo>
                    <a:pt x="95" y="78"/>
                  </a:lnTo>
                  <a:lnTo>
                    <a:pt x="120" y="71"/>
                  </a:lnTo>
                  <a:lnTo>
                    <a:pt x="144" y="63"/>
                  </a:lnTo>
                  <a:lnTo>
                    <a:pt x="170" y="55"/>
                  </a:lnTo>
                  <a:lnTo>
                    <a:pt x="195" y="45"/>
                  </a:lnTo>
                  <a:lnTo>
                    <a:pt x="220" y="36"/>
                  </a:lnTo>
                  <a:lnTo>
                    <a:pt x="244" y="28"/>
                  </a:lnTo>
                  <a:lnTo>
                    <a:pt x="266" y="18"/>
                  </a:lnTo>
                  <a:lnTo>
                    <a:pt x="287" y="8"/>
                  </a:lnTo>
                  <a:lnTo>
                    <a:pt x="304" y="0"/>
                  </a:lnTo>
                  <a:lnTo>
                    <a:pt x="301" y="0"/>
                  </a:lnTo>
                  <a:lnTo>
                    <a:pt x="294" y="1"/>
                  </a:lnTo>
                  <a:lnTo>
                    <a:pt x="283" y="2"/>
                  </a:lnTo>
                  <a:lnTo>
                    <a:pt x="269" y="5"/>
                  </a:lnTo>
                  <a:lnTo>
                    <a:pt x="251" y="7"/>
                  </a:lnTo>
                  <a:lnTo>
                    <a:pt x="232" y="11"/>
                  </a:lnTo>
                  <a:lnTo>
                    <a:pt x="210" y="16"/>
                  </a:lnTo>
                  <a:lnTo>
                    <a:pt x="187" y="22"/>
                  </a:lnTo>
                  <a:lnTo>
                    <a:pt x="161" y="28"/>
                  </a:lnTo>
                  <a:lnTo>
                    <a:pt x="137" y="35"/>
                  </a:lnTo>
                  <a:lnTo>
                    <a:pt x="111" y="44"/>
                  </a:lnTo>
                  <a:lnTo>
                    <a:pt x="87" y="53"/>
                  </a:lnTo>
                  <a:lnTo>
                    <a:pt x="62" y="64"/>
                  </a:lnTo>
                  <a:lnTo>
                    <a:pt x="39" y="77"/>
                  </a:lnTo>
                  <a:lnTo>
                    <a:pt x="19" y="91"/>
                  </a:lnTo>
                  <a:lnTo>
                    <a:pt x="0" y="106"/>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1" name="Freeform 29"/>
            <p:cNvSpPr>
              <a:spLocks/>
            </p:cNvSpPr>
            <p:nvPr/>
          </p:nvSpPr>
          <p:spPr bwMode="auto">
            <a:xfrm>
              <a:off x="2236" y="1315"/>
              <a:ext cx="87" cy="17"/>
            </a:xfrm>
            <a:custGeom>
              <a:avLst/>
              <a:gdLst>
                <a:gd name="T0" fmla="*/ 87 w 349"/>
                <a:gd name="T1" fmla="*/ 16 h 72"/>
                <a:gd name="T2" fmla="*/ 87 w 349"/>
                <a:gd name="T3" fmla="*/ 16 h 72"/>
                <a:gd name="T4" fmla="*/ 85 w 349"/>
                <a:gd name="T5" fmla="*/ 15 h 72"/>
                <a:gd name="T6" fmla="*/ 81 w 349"/>
                <a:gd name="T7" fmla="*/ 14 h 72"/>
                <a:gd name="T8" fmla="*/ 77 w 349"/>
                <a:gd name="T9" fmla="*/ 13 h 72"/>
                <a:gd name="T10" fmla="*/ 71 w 349"/>
                <a:gd name="T11" fmla="*/ 12 h 72"/>
                <a:gd name="T12" fmla="*/ 64 w 349"/>
                <a:gd name="T13" fmla="*/ 11 h 72"/>
                <a:gd name="T14" fmla="*/ 57 w 349"/>
                <a:gd name="T15" fmla="*/ 9 h 72"/>
                <a:gd name="T16" fmla="*/ 49 w 349"/>
                <a:gd name="T17" fmla="*/ 8 h 72"/>
                <a:gd name="T18" fmla="*/ 42 w 349"/>
                <a:gd name="T19" fmla="*/ 7 h 72"/>
                <a:gd name="T20" fmla="*/ 34 w 349"/>
                <a:gd name="T21" fmla="*/ 5 h 72"/>
                <a:gd name="T22" fmla="*/ 26 w 349"/>
                <a:gd name="T23" fmla="*/ 4 h 72"/>
                <a:gd name="T24" fmla="*/ 19 w 349"/>
                <a:gd name="T25" fmla="*/ 3 h 72"/>
                <a:gd name="T26" fmla="*/ 13 w 349"/>
                <a:gd name="T27" fmla="*/ 2 h 72"/>
                <a:gd name="T28" fmla="*/ 7 w 349"/>
                <a:gd name="T29" fmla="*/ 1 h 72"/>
                <a:gd name="T30" fmla="*/ 3 w 349"/>
                <a:gd name="T31" fmla="*/ 0 h 72"/>
                <a:gd name="T32" fmla="*/ 0 w 349"/>
                <a:gd name="T33" fmla="*/ 0 h 72"/>
                <a:gd name="T34" fmla="*/ 1 w 349"/>
                <a:gd name="T35" fmla="*/ 0 h 72"/>
                <a:gd name="T36" fmla="*/ 3 w 349"/>
                <a:gd name="T37" fmla="*/ 1 h 72"/>
                <a:gd name="T38" fmla="*/ 7 w 349"/>
                <a:gd name="T39" fmla="*/ 2 h 72"/>
                <a:gd name="T40" fmla="*/ 11 w 349"/>
                <a:gd name="T41" fmla="*/ 3 h 72"/>
                <a:gd name="T42" fmla="*/ 17 w 349"/>
                <a:gd name="T43" fmla="*/ 5 h 72"/>
                <a:gd name="T44" fmla="*/ 23 w 349"/>
                <a:gd name="T45" fmla="*/ 6 h 72"/>
                <a:gd name="T46" fmla="*/ 30 w 349"/>
                <a:gd name="T47" fmla="*/ 8 h 72"/>
                <a:gd name="T48" fmla="*/ 38 w 349"/>
                <a:gd name="T49" fmla="*/ 10 h 72"/>
                <a:gd name="T50" fmla="*/ 45 w 349"/>
                <a:gd name="T51" fmla="*/ 12 h 72"/>
                <a:gd name="T52" fmla="*/ 52 w 349"/>
                <a:gd name="T53" fmla="*/ 13 h 72"/>
                <a:gd name="T54" fmla="*/ 60 w 349"/>
                <a:gd name="T55" fmla="*/ 15 h 72"/>
                <a:gd name="T56" fmla="*/ 67 w 349"/>
                <a:gd name="T57" fmla="*/ 16 h 72"/>
                <a:gd name="T58" fmla="*/ 73 w 349"/>
                <a:gd name="T59" fmla="*/ 17 h 72"/>
                <a:gd name="T60" fmla="*/ 79 w 349"/>
                <a:gd name="T61" fmla="*/ 17 h 72"/>
                <a:gd name="T62" fmla="*/ 84 w 349"/>
                <a:gd name="T63" fmla="*/ 17 h 72"/>
                <a:gd name="T64" fmla="*/ 87 w 349"/>
                <a:gd name="T65" fmla="*/ 1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72"/>
                <a:gd name="T101" fmla="*/ 349 w 349"/>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72">
                  <a:moveTo>
                    <a:pt x="349" y="68"/>
                  </a:moveTo>
                  <a:lnTo>
                    <a:pt x="348" y="67"/>
                  </a:lnTo>
                  <a:lnTo>
                    <a:pt x="340" y="65"/>
                  </a:lnTo>
                  <a:lnTo>
                    <a:pt x="326" y="61"/>
                  </a:lnTo>
                  <a:lnTo>
                    <a:pt x="307" y="57"/>
                  </a:lnTo>
                  <a:lnTo>
                    <a:pt x="284" y="51"/>
                  </a:lnTo>
                  <a:lnTo>
                    <a:pt x="257" y="46"/>
                  </a:lnTo>
                  <a:lnTo>
                    <a:pt x="229" y="40"/>
                  </a:lnTo>
                  <a:lnTo>
                    <a:pt x="198" y="34"/>
                  </a:lnTo>
                  <a:lnTo>
                    <a:pt x="167" y="28"/>
                  </a:lnTo>
                  <a:lnTo>
                    <a:pt x="135" y="23"/>
                  </a:lnTo>
                  <a:lnTo>
                    <a:pt x="106" y="17"/>
                  </a:lnTo>
                  <a:lnTo>
                    <a:pt x="78" y="12"/>
                  </a:lnTo>
                  <a:lnTo>
                    <a:pt x="52" y="7"/>
                  </a:lnTo>
                  <a:lnTo>
                    <a:pt x="30" y="4"/>
                  </a:lnTo>
                  <a:lnTo>
                    <a:pt x="12" y="1"/>
                  </a:lnTo>
                  <a:lnTo>
                    <a:pt x="0" y="0"/>
                  </a:lnTo>
                  <a:lnTo>
                    <a:pt x="3" y="1"/>
                  </a:lnTo>
                  <a:lnTo>
                    <a:pt x="12" y="4"/>
                  </a:lnTo>
                  <a:lnTo>
                    <a:pt x="27" y="9"/>
                  </a:lnTo>
                  <a:lnTo>
                    <a:pt x="45" y="14"/>
                  </a:lnTo>
                  <a:lnTo>
                    <a:pt x="68" y="21"/>
                  </a:lnTo>
                  <a:lnTo>
                    <a:pt x="94" y="27"/>
                  </a:lnTo>
                  <a:lnTo>
                    <a:pt x="122" y="35"/>
                  </a:lnTo>
                  <a:lnTo>
                    <a:pt x="151" y="43"/>
                  </a:lnTo>
                  <a:lnTo>
                    <a:pt x="180" y="50"/>
                  </a:lnTo>
                  <a:lnTo>
                    <a:pt x="210" y="56"/>
                  </a:lnTo>
                  <a:lnTo>
                    <a:pt x="240" y="62"/>
                  </a:lnTo>
                  <a:lnTo>
                    <a:pt x="268" y="67"/>
                  </a:lnTo>
                  <a:lnTo>
                    <a:pt x="293" y="71"/>
                  </a:lnTo>
                  <a:lnTo>
                    <a:pt x="315" y="72"/>
                  </a:lnTo>
                  <a:lnTo>
                    <a:pt x="335" y="71"/>
                  </a:lnTo>
                  <a:lnTo>
                    <a:pt x="349" y="68"/>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2" name="Freeform 30"/>
            <p:cNvSpPr>
              <a:spLocks/>
            </p:cNvSpPr>
            <p:nvPr/>
          </p:nvSpPr>
          <p:spPr bwMode="auto">
            <a:xfrm>
              <a:off x="2238" y="1311"/>
              <a:ext cx="69" cy="36"/>
            </a:xfrm>
            <a:custGeom>
              <a:avLst/>
              <a:gdLst>
                <a:gd name="T0" fmla="*/ 0 w 274"/>
                <a:gd name="T1" fmla="*/ 0 h 141"/>
                <a:gd name="T2" fmla="*/ 1 w 274"/>
                <a:gd name="T3" fmla="*/ 0 h 141"/>
                <a:gd name="T4" fmla="*/ 2 w 274"/>
                <a:gd name="T5" fmla="*/ 1 h 141"/>
                <a:gd name="T6" fmla="*/ 5 w 274"/>
                <a:gd name="T7" fmla="*/ 3 h 141"/>
                <a:gd name="T8" fmla="*/ 8 w 274"/>
                <a:gd name="T9" fmla="*/ 5 h 141"/>
                <a:gd name="T10" fmla="*/ 12 w 274"/>
                <a:gd name="T11" fmla="*/ 7 h 141"/>
                <a:gd name="T12" fmla="*/ 17 w 274"/>
                <a:gd name="T13" fmla="*/ 9 h 141"/>
                <a:gd name="T14" fmla="*/ 22 w 274"/>
                <a:gd name="T15" fmla="*/ 12 h 141"/>
                <a:gd name="T16" fmla="*/ 28 w 274"/>
                <a:gd name="T17" fmla="*/ 16 h 141"/>
                <a:gd name="T18" fmla="*/ 33 w 274"/>
                <a:gd name="T19" fmla="*/ 19 h 141"/>
                <a:gd name="T20" fmla="*/ 39 w 274"/>
                <a:gd name="T21" fmla="*/ 22 h 141"/>
                <a:gd name="T22" fmla="*/ 45 w 274"/>
                <a:gd name="T23" fmla="*/ 25 h 141"/>
                <a:gd name="T24" fmla="*/ 50 w 274"/>
                <a:gd name="T25" fmla="*/ 28 h 141"/>
                <a:gd name="T26" fmla="*/ 56 w 274"/>
                <a:gd name="T27" fmla="*/ 30 h 141"/>
                <a:gd name="T28" fmla="*/ 61 w 274"/>
                <a:gd name="T29" fmla="*/ 33 h 141"/>
                <a:gd name="T30" fmla="*/ 65 w 274"/>
                <a:gd name="T31" fmla="*/ 34 h 141"/>
                <a:gd name="T32" fmla="*/ 69 w 274"/>
                <a:gd name="T33" fmla="*/ 36 h 141"/>
                <a:gd name="T34" fmla="*/ 68 w 274"/>
                <a:gd name="T35" fmla="*/ 36 h 141"/>
                <a:gd name="T36" fmla="*/ 68 w 274"/>
                <a:gd name="T37" fmla="*/ 35 h 141"/>
                <a:gd name="T38" fmla="*/ 66 w 274"/>
                <a:gd name="T39" fmla="*/ 33 h 141"/>
                <a:gd name="T40" fmla="*/ 64 w 274"/>
                <a:gd name="T41" fmla="*/ 32 h 141"/>
                <a:gd name="T42" fmla="*/ 62 w 274"/>
                <a:gd name="T43" fmla="*/ 30 h 141"/>
                <a:gd name="T44" fmla="*/ 59 w 274"/>
                <a:gd name="T45" fmla="*/ 28 h 141"/>
                <a:gd name="T46" fmla="*/ 56 w 274"/>
                <a:gd name="T47" fmla="*/ 25 h 141"/>
                <a:gd name="T48" fmla="*/ 51 w 274"/>
                <a:gd name="T49" fmla="*/ 22 h 141"/>
                <a:gd name="T50" fmla="*/ 47 w 274"/>
                <a:gd name="T51" fmla="*/ 19 h 141"/>
                <a:gd name="T52" fmla="*/ 42 w 274"/>
                <a:gd name="T53" fmla="*/ 16 h 141"/>
                <a:gd name="T54" fmla="*/ 36 w 274"/>
                <a:gd name="T55" fmla="*/ 13 h 141"/>
                <a:gd name="T56" fmla="*/ 30 w 274"/>
                <a:gd name="T57" fmla="*/ 10 h 141"/>
                <a:gd name="T58" fmla="*/ 23 w 274"/>
                <a:gd name="T59" fmla="*/ 7 h 141"/>
                <a:gd name="T60" fmla="*/ 16 w 274"/>
                <a:gd name="T61" fmla="*/ 5 h 141"/>
                <a:gd name="T62" fmla="*/ 8 w 274"/>
                <a:gd name="T63" fmla="*/ 2 h 141"/>
                <a:gd name="T64" fmla="*/ 0 w 274"/>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41"/>
                <a:gd name="T101" fmla="*/ 274 w 274"/>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41">
                  <a:moveTo>
                    <a:pt x="0" y="0"/>
                  </a:moveTo>
                  <a:lnTo>
                    <a:pt x="2" y="1"/>
                  </a:lnTo>
                  <a:lnTo>
                    <a:pt x="8" y="5"/>
                  </a:lnTo>
                  <a:lnTo>
                    <a:pt x="19" y="11"/>
                  </a:lnTo>
                  <a:lnTo>
                    <a:pt x="32" y="18"/>
                  </a:lnTo>
                  <a:lnTo>
                    <a:pt x="49" y="27"/>
                  </a:lnTo>
                  <a:lnTo>
                    <a:pt x="68" y="37"/>
                  </a:lnTo>
                  <a:lnTo>
                    <a:pt x="88" y="48"/>
                  </a:lnTo>
                  <a:lnTo>
                    <a:pt x="110" y="61"/>
                  </a:lnTo>
                  <a:lnTo>
                    <a:pt x="132" y="73"/>
                  </a:lnTo>
                  <a:lnTo>
                    <a:pt x="155" y="85"/>
                  </a:lnTo>
                  <a:lnTo>
                    <a:pt x="179" y="96"/>
                  </a:lnTo>
                  <a:lnTo>
                    <a:pt x="200" y="108"/>
                  </a:lnTo>
                  <a:lnTo>
                    <a:pt x="222" y="118"/>
                  </a:lnTo>
                  <a:lnTo>
                    <a:pt x="242" y="128"/>
                  </a:lnTo>
                  <a:lnTo>
                    <a:pt x="259" y="135"/>
                  </a:lnTo>
                  <a:lnTo>
                    <a:pt x="274" y="141"/>
                  </a:lnTo>
                  <a:lnTo>
                    <a:pt x="272" y="140"/>
                  </a:lnTo>
                  <a:lnTo>
                    <a:pt x="269" y="136"/>
                  </a:lnTo>
                  <a:lnTo>
                    <a:pt x="264" y="131"/>
                  </a:lnTo>
                  <a:lnTo>
                    <a:pt x="256" y="125"/>
                  </a:lnTo>
                  <a:lnTo>
                    <a:pt x="247" y="117"/>
                  </a:lnTo>
                  <a:lnTo>
                    <a:pt x="235" y="108"/>
                  </a:lnTo>
                  <a:lnTo>
                    <a:pt x="221" y="97"/>
                  </a:lnTo>
                  <a:lnTo>
                    <a:pt x="204" y="86"/>
                  </a:lnTo>
                  <a:lnTo>
                    <a:pt x="186" y="75"/>
                  </a:lnTo>
                  <a:lnTo>
                    <a:pt x="166" y="63"/>
                  </a:lnTo>
                  <a:lnTo>
                    <a:pt x="143" y="51"/>
                  </a:lnTo>
                  <a:lnTo>
                    <a:pt x="119" y="40"/>
                  </a:lnTo>
                  <a:lnTo>
                    <a:pt x="92" y="29"/>
                  </a:lnTo>
                  <a:lnTo>
                    <a:pt x="63" y="18"/>
                  </a:lnTo>
                  <a:lnTo>
                    <a:pt x="32" y="8"/>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3" name="Freeform 31"/>
            <p:cNvSpPr>
              <a:spLocks/>
            </p:cNvSpPr>
            <p:nvPr/>
          </p:nvSpPr>
          <p:spPr bwMode="auto">
            <a:xfrm>
              <a:off x="2320" y="1340"/>
              <a:ext cx="128" cy="46"/>
            </a:xfrm>
            <a:custGeom>
              <a:avLst/>
              <a:gdLst>
                <a:gd name="T0" fmla="*/ 0 w 509"/>
                <a:gd name="T1" fmla="*/ 0 h 182"/>
                <a:gd name="T2" fmla="*/ 1 w 509"/>
                <a:gd name="T3" fmla="*/ 0 h 182"/>
                <a:gd name="T4" fmla="*/ 3 w 509"/>
                <a:gd name="T5" fmla="*/ 1 h 182"/>
                <a:gd name="T6" fmla="*/ 6 w 509"/>
                <a:gd name="T7" fmla="*/ 2 h 182"/>
                <a:gd name="T8" fmla="*/ 10 w 509"/>
                <a:gd name="T9" fmla="*/ 3 h 182"/>
                <a:gd name="T10" fmla="*/ 15 w 509"/>
                <a:gd name="T11" fmla="*/ 4 h 182"/>
                <a:gd name="T12" fmla="*/ 21 w 509"/>
                <a:gd name="T13" fmla="*/ 6 h 182"/>
                <a:gd name="T14" fmla="*/ 28 w 509"/>
                <a:gd name="T15" fmla="*/ 9 h 182"/>
                <a:gd name="T16" fmla="*/ 37 w 509"/>
                <a:gd name="T17" fmla="*/ 11 h 182"/>
                <a:gd name="T18" fmla="*/ 46 w 509"/>
                <a:gd name="T19" fmla="*/ 14 h 182"/>
                <a:gd name="T20" fmla="*/ 55 w 509"/>
                <a:gd name="T21" fmla="*/ 17 h 182"/>
                <a:gd name="T22" fmla="*/ 66 w 509"/>
                <a:gd name="T23" fmla="*/ 21 h 182"/>
                <a:gd name="T24" fmla="*/ 77 w 509"/>
                <a:gd name="T25" fmla="*/ 26 h 182"/>
                <a:gd name="T26" fmla="*/ 89 w 509"/>
                <a:gd name="T27" fmla="*/ 30 h 182"/>
                <a:gd name="T28" fmla="*/ 102 w 509"/>
                <a:gd name="T29" fmla="*/ 35 h 182"/>
                <a:gd name="T30" fmla="*/ 114 w 509"/>
                <a:gd name="T31" fmla="*/ 40 h 182"/>
                <a:gd name="T32" fmla="*/ 128 w 509"/>
                <a:gd name="T33" fmla="*/ 46 h 182"/>
                <a:gd name="T34" fmla="*/ 127 w 509"/>
                <a:gd name="T35" fmla="*/ 46 h 182"/>
                <a:gd name="T36" fmla="*/ 124 w 509"/>
                <a:gd name="T37" fmla="*/ 45 h 182"/>
                <a:gd name="T38" fmla="*/ 118 w 509"/>
                <a:gd name="T39" fmla="*/ 43 h 182"/>
                <a:gd name="T40" fmla="*/ 112 w 509"/>
                <a:gd name="T41" fmla="*/ 41 h 182"/>
                <a:gd name="T42" fmla="*/ 104 w 509"/>
                <a:gd name="T43" fmla="*/ 39 h 182"/>
                <a:gd name="T44" fmla="*/ 95 w 509"/>
                <a:gd name="T45" fmla="*/ 36 h 182"/>
                <a:gd name="T46" fmla="*/ 84 w 509"/>
                <a:gd name="T47" fmla="*/ 33 h 182"/>
                <a:gd name="T48" fmla="*/ 74 w 509"/>
                <a:gd name="T49" fmla="*/ 29 h 182"/>
                <a:gd name="T50" fmla="*/ 63 w 509"/>
                <a:gd name="T51" fmla="*/ 26 h 182"/>
                <a:gd name="T52" fmla="*/ 52 w 509"/>
                <a:gd name="T53" fmla="*/ 22 h 182"/>
                <a:gd name="T54" fmla="*/ 42 w 509"/>
                <a:gd name="T55" fmla="*/ 18 h 182"/>
                <a:gd name="T56" fmla="*/ 31 w 509"/>
                <a:gd name="T57" fmla="*/ 14 h 182"/>
                <a:gd name="T58" fmla="*/ 22 w 509"/>
                <a:gd name="T59" fmla="*/ 10 h 182"/>
                <a:gd name="T60" fmla="*/ 13 w 509"/>
                <a:gd name="T61" fmla="*/ 7 h 182"/>
                <a:gd name="T62" fmla="*/ 6 w 509"/>
                <a:gd name="T63" fmla="*/ 3 h 182"/>
                <a:gd name="T64" fmla="*/ 0 w 509"/>
                <a:gd name="T65" fmla="*/ 0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182"/>
                <a:gd name="T101" fmla="*/ 509 w 509"/>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182">
                  <a:moveTo>
                    <a:pt x="0" y="0"/>
                  </a:moveTo>
                  <a:lnTo>
                    <a:pt x="3" y="1"/>
                  </a:lnTo>
                  <a:lnTo>
                    <a:pt x="10" y="2"/>
                  </a:lnTo>
                  <a:lnTo>
                    <a:pt x="22" y="6"/>
                  </a:lnTo>
                  <a:lnTo>
                    <a:pt x="39" y="11"/>
                  </a:lnTo>
                  <a:lnTo>
                    <a:pt x="60" y="17"/>
                  </a:lnTo>
                  <a:lnTo>
                    <a:pt x="85" y="24"/>
                  </a:lnTo>
                  <a:lnTo>
                    <a:pt x="113" y="34"/>
                  </a:lnTo>
                  <a:lnTo>
                    <a:pt x="146" y="44"/>
                  </a:lnTo>
                  <a:lnTo>
                    <a:pt x="182" y="56"/>
                  </a:lnTo>
                  <a:lnTo>
                    <a:pt x="220" y="69"/>
                  </a:lnTo>
                  <a:lnTo>
                    <a:pt x="263" y="85"/>
                  </a:lnTo>
                  <a:lnTo>
                    <a:pt x="307" y="101"/>
                  </a:lnTo>
                  <a:lnTo>
                    <a:pt x="354" y="119"/>
                  </a:lnTo>
                  <a:lnTo>
                    <a:pt x="404" y="139"/>
                  </a:lnTo>
                  <a:lnTo>
                    <a:pt x="455" y="159"/>
                  </a:lnTo>
                  <a:lnTo>
                    <a:pt x="509" y="182"/>
                  </a:lnTo>
                  <a:lnTo>
                    <a:pt x="504" y="181"/>
                  </a:lnTo>
                  <a:lnTo>
                    <a:pt x="492" y="178"/>
                  </a:lnTo>
                  <a:lnTo>
                    <a:pt x="471" y="171"/>
                  </a:lnTo>
                  <a:lnTo>
                    <a:pt x="445" y="163"/>
                  </a:lnTo>
                  <a:lnTo>
                    <a:pt x="413" y="153"/>
                  </a:lnTo>
                  <a:lnTo>
                    <a:pt x="376" y="142"/>
                  </a:lnTo>
                  <a:lnTo>
                    <a:pt x="336" y="129"/>
                  </a:lnTo>
                  <a:lnTo>
                    <a:pt x="295" y="115"/>
                  </a:lnTo>
                  <a:lnTo>
                    <a:pt x="252" y="101"/>
                  </a:lnTo>
                  <a:lnTo>
                    <a:pt x="208" y="86"/>
                  </a:lnTo>
                  <a:lnTo>
                    <a:pt x="166" y="72"/>
                  </a:lnTo>
                  <a:lnTo>
                    <a:pt x="124" y="56"/>
                  </a:lnTo>
                  <a:lnTo>
                    <a:pt x="87" y="41"/>
                  </a:lnTo>
                  <a:lnTo>
                    <a:pt x="52" y="26"/>
                  </a:lnTo>
                  <a:lnTo>
                    <a:pt x="23" y="1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4" name="Freeform 32"/>
            <p:cNvSpPr>
              <a:spLocks/>
            </p:cNvSpPr>
            <p:nvPr/>
          </p:nvSpPr>
          <p:spPr bwMode="auto">
            <a:xfrm>
              <a:off x="2444" y="1370"/>
              <a:ext cx="30" cy="31"/>
            </a:xfrm>
            <a:custGeom>
              <a:avLst/>
              <a:gdLst>
                <a:gd name="T0" fmla="*/ 0 w 123"/>
                <a:gd name="T1" fmla="*/ 0 h 125"/>
                <a:gd name="T2" fmla="*/ 1 w 123"/>
                <a:gd name="T3" fmla="*/ 0 h 125"/>
                <a:gd name="T4" fmla="*/ 3 w 123"/>
                <a:gd name="T5" fmla="*/ 1 h 125"/>
                <a:gd name="T6" fmla="*/ 6 w 123"/>
                <a:gd name="T7" fmla="*/ 3 h 125"/>
                <a:gd name="T8" fmla="*/ 9 w 123"/>
                <a:gd name="T9" fmla="*/ 6 h 125"/>
                <a:gd name="T10" fmla="*/ 13 w 123"/>
                <a:gd name="T11" fmla="*/ 8 h 125"/>
                <a:gd name="T12" fmla="*/ 18 w 123"/>
                <a:gd name="T13" fmla="*/ 11 h 125"/>
                <a:gd name="T14" fmla="*/ 22 w 123"/>
                <a:gd name="T15" fmla="*/ 14 h 125"/>
                <a:gd name="T16" fmla="*/ 25 w 123"/>
                <a:gd name="T17" fmla="*/ 17 h 125"/>
                <a:gd name="T18" fmla="*/ 28 w 123"/>
                <a:gd name="T19" fmla="*/ 20 h 125"/>
                <a:gd name="T20" fmla="*/ 30 w 123"/>
                <a:gd name="T21" fmla="*/ 24 h 125"/>
                <a:gd name="T22" fmla="*/ 30 w 123"/>
                <a:gd name="T23" fmla="*/ 26 h 125"/>
                <a:gd name="T24" fmla="*/ 29 w 123"/>
                <a:gd name="T25" fmla="*/ 28 h 125"/>
                <a:gd name="T26" fmla="*/ 26 w 123"/>
                <a:gd name="T27" fmla="*/ 30 h 125"/>
                <a:gd name="T28" fmla="*/ 20 w 123"/>
                <a:gd name="T29" fmla="*/ 31 h 125"/>
                <a:gd name="T30" fmla="*/ 13 w 123"/>
                <a:gd name="T31" fmla="*/ 31 h 125"/>
                <a:gd name="T32" fmla="*/ 2 w 123"/>
                <a:gd name="T33" fmla="*/ 30 h 125"/>
                <a:gd name="T34" fmla="*/ 4 w 123"/>
                <a:gd name="T35" fmla="*/ 30 h 125"/>
                <a:gd name="T36" fmla="*/ 8 w 123"/>
                <a:gd name="T37" fmla="*/ 30 h 125"/>
                <a:gd name="T38" fmla="*/ 14 w 123"/>
                <a:gd name="T39" fmla="*/ 29 h 125"/>
                <a:gd name="T40" fmla="*/ 19 w 123"/>
                <a:gd name="T41" fmla="*/ 28 h 125"/>
                <a:gd name="T42" fmla="*/ 21 w 123"/>
                <a:gd name="T43" fmla="*/ 24 h 125"/>
                <a:gd name="T44" fmla="*/ 20 w 123"/>
                <a:gd name="T45" fmla="*/ 19 h 125"/>
                <a:gd name="T46" fmla="*/ 13 w 123"/>
                <a:gd name="T47" fmla="*/ 11 h 125"/>
                <a:gd name="T48" fmla="*/ 0 w 123"/>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25"/>
                <a:gd name="T77" fmla="*/ 123 w 12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25">
                  <a:moveTo>
                    <a:pt x="0" y="0"/>
                  </a:moveTo>
                  <a:lnTo>
                    <a:pt x="3" y="1"/>
                  </a:lnTo>
                  <a:lnTo>
                    <a:pt x="11" y="6"/>
                  </a:lnTo>
                  <a:lnTo>
                    <a:pt x="23" y="13"/>
                  </a:lnTo>
                  <a:lnTo>
                    <a:pt x="38" y="23"/>
                  </a:lnTo>
                  <a:lnTo>
                    <a:pt x="55" y="34"/>
                  </a:lnTo>
                  <a:lnTo>
                    <a:pt x="72" y="45"/>
                  </a:lnTo>
                  <a:lnTo>
                    <a:pt x="89" y="58"/>
                  </a:lnTo>
                  <a:lnTo>
                    <a:pt x="104" y="70"/>
                  </a:lnTo>
                  <a:lnTo>
                    <a:pt x="115" y="82"/>
                  </a:lnTo>
                  <a:lnTo>
                    <a:pt x="122" y="95"/>
                  </a:lnTo>
                  <a:lnTo>
                    <a:pt x="123" y="106"/>
                  </a:lnTo>
                  <a:lnTo>
                    <a:pt x="118" y="114"/>
                  </a:lnTo>
                  <a:lnTo>
                    <a:pt x="106" y="120"/>
                  </a:lnTo>
                  <a:lnTo>
                    <a:pt x="84" y="124"/>
                  </a:lnTo>
                  <a:lnTo>
                    <a:pt x="53" y="125"/>
                  </a:lnTo>
                  <a:lnTo>
                    <a:pt x="9" y="121"/>
                  </a:lnTo>
                  <a:lnTo>
                    <a:pt x="16" y="121"/>
                  </a:lnTo>
                  <a:lnTo>
                    <a:pt x="34" y="121"/>
                  </a:lnTo>
                  <a:lnTo>
                    <a:pt x="56" y="118"/>
                  </a:lnTo>
                  <a:lnTo>
                    <a:pt x="76" y="111"/>
                  </a:lnTo>
                  <a:lnTo>
                    <a:pt x="87" y="97"/>
                  </a:lnTo>
                  <a:lnTo>
                    <a:pt x="82" y="75"/>
                  </a:lnTo>
                  <a:lnTo>
                    <a:pt x="55" y="43"/>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5" name="Freeform 33"/>
            <p:cNvSpPr>
              <a:spLocks/>
            </p:cNvSpPr>
            <p:nvPr/>
          </p:nvSpPr>
          <p:spPr bwMode="auto">
            <a:xfrm>
              <a:off x="2451" y="1380"/>
              <a:ext cx="115" cy="35"/>
            </a:xfrm>
            <a:custGeom>
              <a:avLst/>
              <a:gdLst>
                <a:gd name="T0" fmla="*/ 0 w 462"/>
                <a:gd name="T1" fmla="*/ 0 h 142"/>
                <a:gd name="T2" fmla="*/ 1 w 462"/>
                <a:gd name="T3" fmla="*/ 0 h 142"/>
                <a:gd name="T4" fmla="*/ 2 w 462"/>
                <a:gd name="T5" fmla="*/ 1 h 142"/>
                <a:gd name="T6" fmla="*/ 5 w 462"/>
                <a:gd name="T7" fmla="*/ 2 h 142"/>
                <a:gd name="T8" fmla="*/ 8 w 462"/>
                <a:gd name="T9" fmla="*/ 3 h 142"/>
                <a:gd name="T10" fmla="*/ 13 w 462"/>
                <a:gd name="T11" fmla="*/ 5 h 142"/>
                <a:gd name="T12" fmla="*/ 18 w 462"/>
                <a:gd name="T13" fmla="*/ 7 h 142"/>
                <a:gd name="T14" fmla="*/ 25 w 462"/>
                <a:gd name="T15" fmla="*/ 9 h 142"/>
                <a:gd name="T16" fmla="*/ 32 w 462"/>
                <a:gd name="T17" fmla="*/ 12 h 142"/>
                <a:gd name="T18" fmla="*/ 40 w 462"/>
                <a:gd name="T19" fmla="*/ 14 h 142"/>
                <a:gd name="T20" fmla="*/ 48 w 462"/>
                <a:gd name="T21" fmla="*/ 17 h 142"/>
                <a:gd name="T22" fmla="*/ 58 w 462"/>
                <a:gd name="T23" fmla="*/ 20 h 142"/>
                <a:gd name="T24" fmla="*/ 68 w 462"/>
                <a:gd name="T25" fmla="*/ 23 h 142"/>
                <a:gd name="T26" fmla="*/ 79 w 462"/>
                <a:gd name="T27" fmla="*/ 26 h 142"/>
                <a:gd name="T28" fmla="*/ 90 w 462"/>
                <a:gd name="T29" fmla="*/ 29 h 142"/>
                <a:gd name="T30" fmla="*/ 102 w 462"/>
                <a:gd name="T31" fmla="*/ 32 h 142"/>
                <a:gd name="T32" fmla="*/ 115 w 462"/>
                <a:gd name="T33" fmla="*/ 35 h 142"/>
                <a:gd name="T34" fmla="*/ 114 w 462"/>
                <a:gd name="T35" fmla="*/ 35 h 142"/>
                <a:gd name="T36" fmla="*/ 113 w 462"/>
                <a:gd name="T37" fmla="*/ 35 h 142"/>
                <a:gd name="T38" fmla="*/ 110 w 462"/>
                <a:gd name="T39" fmla="*/ 35 h 142"/>
                <a:gd name="T40" fmla="*/ 106 w 462"/>
                <a:gd name="T41" fmla="*/ 35 h 142"/>
                <a:gd name="T42" fmla="*/ 100 w 462"/>
                <a:gd name="T43" fmla="*/ 34 h 142"/>
                <a:gd name="T44" fmla="*/ 94 w 462"/>
                <a:gd name="T45" fmla="*/ 33 h 142"/>
                <a:gd name="T46" fmla="*/ 88 w 462"/>
                <a:gd name="T47" fmla="*/ 32 h 142"/>
                <a:gd name="T48" fmla="*/ 80 w 462"/>
                <a:gd name="T49" fmla="*/ 30 h 142"/>
                <a:gd name="T50" fmla="*/ 72 w 462"/>
                <a:gd name="T51" fmla="*/ 29 h 142"/>
                <a:gd name="T52" fmla="*/ 63 w 462"/>
                <a:gd name="T53" fmla="*/ 26 h 142"/>
                <a:gd name="T54" fmla="*/ 54 w 462"/>
                <a:gd name="T55" fmla="*/ 23 h 142"/>
                <a:gd name="T56" fmla="*/ 44 w 462"/>
                <a:gd name="T57" fmla="*/ 20 h 142"/>
                <a:gd name="T58" fmla="*/ 33 w 462"/>
                <a:gd name="T59" fmla="*/ 16 h 142"/>
                <a:gd name="T60" fmla="*/ 22 w 462"/>
                <a:gd name="T61" fmla="*/ 11 h 142"/>
                <a:gd name="T62" fmla="*/ 11 w 462"/>
                <a:gd name="T63" fmla="*/ 6 h 142"/>
                <a:gd name="T64" fmla="*/ 0 w 462"/>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
                <a:gd name="T100" fmla="*/ 0 h 142"/>
                <a:gd name="T101" fmla="*/ 462 w 46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 h="142">
                  <a:moveTo>
                    <a:pt x="0" y="0"/>
                  </a:moveTo>
                  <a:lnTo>
                    <a:pt x="3" y="1"/>
                  </a:lnTo>
                  <a:lnTo>
                    <a:pt x="9" y="3"/>
                  </a:lnTo>
                  <a:lnTo>
                    <a:pt x="20" y="7"/>
                  </a:lnTo>
                  <a:lnTo>
                    <a:pt x="33" y="13"/>
                  </a:lnTo>
                  <a:lnTo>
                    <a:pt x="52" y="19"/>
                  </a:lnTo>
                  <a:lnTo>
                    <a:pt x="73" y="28"/>
                  </a:lnTo>
                  <a:lnTo>
                    <a:pt x="99" y="36"/>
                  </a:lnTo>
                  <a:lnTo>
                    <a:pt x="127" y="47"/>
                  </a:lnTo>
                  <a:lnTo>
                    <a:pt x="160" y="57"/>
                  </a:lnTo>
                  <a:lnTo>
                    <a:pt x="194" y="69"/>
                  </a:lnTo>
                  <a:lnTo>
                    <a:pt x="233" y="80"/>
                  </a:lnTo>
                  <a:lnTo>
                    <a:pt x="273" y="92"/>
                  </a:lnTo>
                  <a:lnTo>
                    <a:pt x="317" y="106"/>
                  </a:lnTo>
                  <a:lnTo>
                    <a:pt x="363" y="118"/>
                  </a:lnTo>
                  <a:lnTo>
                    <a:pt x="411" y="130"/>
                  </a:lnTo>
                  <a:lnTo>
                    <a:pt x="462" y="142"/>
                  </a:lnTo>
                  <a:lnTo>
                    <a:pt x="459" y="142"/>
                  </a:lnTo>
                  <a:lnTo>
                    <a:pt x="452" y="142"/>
                  </a:lnTo>
                  <a:lnTo>
                    <a:pt x="440" y="141"/>
                  </a:lnTo>
                  <a:lnTo>
                    <a:pt x="424" y="140"/>
                  </a:lnTo>
                  <a:lnTo>
                    <a:pt x="403" y="138"/>
                  </a:lnTo>
                  <a:lnTo>
                    <a:pt x="379" y="134"/>
                  </a:lnTo>
                  <a:lnTo>
                    <a:pt x="352" y="129"/>
                  </a:lnTo>
                  <a:lnTo>
                    <a:pt x="322" y="123"/>
                  </a:lnTo>
                  <a:lnTo>
                    <a:pt x="288" y="116"/>
                  </a:lnTo>
                  <a:lnTo>
                    <a:pt x="252" y="106"/>
                  </a:lnTo>
                  <a:lnTo>
                    <a:pt x="215" y="94"/>
                  </a:lnTo>
                  <a:lnTo>
                    <a:pt x="175" y="80"/>
                  </a:lnTo>
                  <a:lnTo>
                    <a:pt x="133" y="64"/>
                  </a:lnTo>
                  <a:lnTo>
                    <a:pt x="89" y="45"/>
                  </a:lnTo>
                  <a:lnTo>
                    <a:pt x="45" y="2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6" name="Freeform 34"/>
            <p:cNvSpPr>
              <a:spLocks/>
            </p:cNvSpPr>
            <p:nvPr/>
          </p:nvSpPr>
          <p:spPr bwMode="auto">
            <a:xfrm>
              <a:off x="2447" y="1396"/>
              <a:ext cx="110" cy="40"/>
            </a:xfrm>
            <a:custGeom>
              <a:avLst/>
              <a:gdLst>
                <a:gd name="T0" fmla="*/ 0 w 439"/>
                <a:gd name="T1" fmla="*/ 0 h 162"/>
                <a:gd name="T2" fmla="*/ 1 w 439"/>
                <a:gd name="T3" fmla="*/ 0 h 162"/>
                <a:gd name="T4" fmla="*/ 2 w 439"/>
                <a:gd name="T5" fmla="*/ 1 h 162"/>
                <a:gd name="T6" fmla="*/ 5 w 439"/>
                <a:gd name="T7" fmla="*/ 1 h 162"/>
                <a:gd name="T8" fmla="*/ 8 w 439"/>
                <a:gd name="T9" fmla="*/ 2 h 162"/>
                <a:gd name="T10" fmla="*/ 13 w 439"/>
                <a:gd name="T11" fmla="*/ 3 h 162"/>
                <a:gd name="T12" fmla="*/ 18 w 439"/>
                <a:gd name="T13" fmla="*/ 5 h 162"/>
                <a:gd name="T14" fmla="*/ 24 w 439"/>
                <a:gd name="T15" fmla="*/ 7 h 162"/>
                <a:gd name="T16" fmla="*/ 31 w 439"/>
                <a:gd name="T17" fmla="*/ 9 h 162"/>
                <a:gd name="T18" fmla="*/ 39 w 439"/>
                <a:gd name="T19" fmla="*/ 12 h 162"/>
                <a:gd name="T20" fmla="*/ 47 w 439"/>
                <a:gd name="T21" fmla="*/ 15 h 162"/>
                <a:gd name="T22" fmla="*/ 56 w 439"/>
                <a:gd name="T23" fmla="*/ 18 h 162"/>
                <a:gd name="T24" fmla="*/ 66 w 439"/>
                <a:gd name="T25" fmla="*/ 21 h 162"/>
                <a:gd name="T26" fmla="*/ 76 w 439"/>
                <a:gd name="T27" fmla="*/ 26 h 162"/>
                <a:gd name="T28" fmla="*/ 87 w 439"/>
                <a:gd name="T29" fmla="*/ 30 h 162"/>
                <a:gd name="T30" fmla="*/ 98 w 439"/>
                <a:gd name="T31" fmla="*/ 35 h 162"/>
                <a:gd name="T32" fmla="*/ 110 w 439"/>
                <a:gd name="T33" fmla="*/ 40 h 162"/>
                <a:gd name="T34" fmla="*/ 109 w 439"/>
                <a:gd name="T35" fmla="*/ 40 h 162"/>
                <a:gd name="T36" fmla="*/ 108 w 439"/>
                <a:gd name="T37" fmla="*/ 39 h 162"/>
                <a:gd name="T38" fmla="*/ 106 w 439"/>
                <a:gd name="T39" fmla="*/ 37 h 162"/>
                <a:gd name="T40" fmla="*/ 103 w 439"/>
                <a:gd name="T41" fmla="*/ 35 h 162"/>
                <a:gd name="T42" fmla="*/ 98 w 439"/>
                <a:gd name="T43" fmla="*/ 33 h 162"/>
                <a:gd name="T44" fmla="*/ 94 w 439"/>
                <a:gd name="T45" fmla="*/ 30 h 162"/>
                <a:gd name="T46" fmla="*/ 87 w 439"/>
                <a:gd name="T47" fmla="*/ 27 h 162"/>
                <a:gd name="T48" fmla="*/ 81 w 439"/>
                <a:gd name="T49" fmla="*/ 24 h 162"/>
                <a:gd name="T50" fmla="*/ 73 w 439"/>
                <a:gd name="T51" fmla="*/ 20 h 162"/>
                <a:gd name="T52" fmla="*/ 65 w 439"/>
                <a:gd name="T53" fmla="*/ 17 h 162"/>
                <a:gd name="T54" fmla="*/ 56 w 439"/>
                <a:gd name="T55" fmla="*/ 14 h 162"/>
                <a:gd name="T56" fmla="*/ 46 w 439"/>
                <a:gd name="T57" fmla="*/ 11 h 162"/>
                <a:gd name="T58" fmla="*/ 36 w 439"/>
                <a:gd name="T59" fmla="*/ 8 h 162"/>
                <a:gd name="T60" fmla="*/ 25 w 439"/>
                <a:gd name="T61" fmla="*/ 4 h 162"/>
                <a:gd name="T62" fmla="*/ 13 w 439"/>
                <a:gd name="T63" fmla="*/ 2 h 162"/>
                <a:gd name="T64" fmla="*/ 0 w 439"/>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9"/>
                <a:gd name="T100" fmla="*/ 0 h 162"/>
                <a:gd name="T101" fmla="*/ 439 w 43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9" h="162">
                  <a:moveTo>
                    <a:pt x="0" y="0"/>
                  </a:moveTo>
                  <a:lnTo>
                    <a:pt x="2" y="0"/>
                  </a:lnTo>
                  <a:lnTo>
                    <a:pt x="8" y="3"/>
                  </a:lnTo>
                  <a:lnTo>
                    <a:pt x="18" y="5"/>
                  </a:lnTo>
                  <a:lnTo>
                    <a:pt x="33" y="9"/>
                  </a:lnTo>
                  <a:lnTo>
                    <a:pt x="50" y="14"/>
                  </a:lnTo>
                  <a:lnTo>
                    <a:pt x="72" y="21"/>
                  </a:lnTo>
                  <a:lnTo>
                    <a:pt x="96" y="28"/>
                  </a:lnTo>
                  <a:lnTo>
                    <a:pt x="123" y="37"/>
                  </a:lnTo>
                  <a:lnTo>
                    <a:pt x="154" y="48"/>
                  </a:lnTo>
                  <a:lnTo>
                    <a:pt x="187" y="59"/>
                  </a:lnTo>
                  <a:lnTo>
                    <a:pt x="224" y="72"/>
                  </a:lnTo>
                  <a:lnTo>
                    <a:pt x="263" y="87"/>
                  </a:lnTo>
                  <a:lnTo>
                    <a:pt x="303" y="104"/>
                  </a:lnTo>
                  <a:lnTo>
                    <a:pt x="347" y="121"/>
                  </a:lnTo>
                  <a:lnTo>
                    <a:pt x="392" y="142"/>
                  </a:lnTo>
                  <a:lnTo>
                    <a:pt x="439" y="162"/>
                  </a:lnTo>
                  <a:lnTo>
                    <a:pt x="437" y="161"/>
                  </a:lnTo>
                  <a:lnTo>
                    <a:pt x="432" y="157"/>
                  </a:lnTo>
                  <a:lnTo>
                    <a:pt x="422" y="151"/>
                  </a:lnTo>
                  <a:lnTo>
                    <a:pt x="410" y="143"/>
                  </a:lnTo>
                  <a:lnTo>
                    <a:pt x="393" y="133"/>
                  </a:lnTo>
                  <a:lnTo>
                    <a:pt x="374" y="122"/>
                  </a:lnTo>
                  <a:lnTo>
                    <a:pt x="349" y="110"/>
                  </a:lnTo>
                  <a:lnTo>
                    <a:pt x="324" y="96"/>
                  </a:lnTo>
                  <a:lnTo>
                    <a:pt x="293" y="83"/>
                  </a:lnTo>
                  <a:lnTo>
                    <a:pt x="260" y="70"/>
                  </a:lnTo>
                  <a:lnTo>
                    <a:pt x="224" y="55"/>
                  </a:lnTo>
                  <a:lnTo>
                    <a:pt x="185" y="43"/>
                  </a:lnTo>
                  <a:lnTo>
                    <a:pt x="144" y="31"/>
                  </a:lnTo>
                  <a:lnTo>
                    <a:pt x="98" y="18"/>
                  </a:lnTo>
                  <a:lnTo>
                    <a:pt x="50" y="9"/>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7" name="Freeform 35"/>
            <p:cNvSpPr>
              <a:spLocks/>
            </p:cNvSpPr>
            <p:nvPr/>
          </p:nvSpPr>
          <p:spPr bwMode="auto">
            <a:xfrm>
              <a:off x="2545" y="1409"/>
              <a:ext cx="22" cy="35"/>
            </a:xfrm>
            <a:custGeom>
              <a:avLst/>
              <a:gdLst>
                <a:gd name="T0" fmla="*/ 22 w 92"/>
                <a:gd name="T1" fmla="*/ 0 h 142"/>
                <a:gd name="T2" fmla="*/ 21 w 92"/>
                <a:gd name="T3" fmla="*/ 0 h 142"/>
                <a:gd name="T4" fmla="*/ 18 w 92"/>
                <a:gd name="T5" fmla="*/ 1 h 142"/>
                <a:gd name="T6" fmla="*/ 15 w 92"/>
                <a:gd name="T7" fmla="*/ 3 h 142"/>
                <a:gd name="T8" fmla="*/ 11 w 92"/>
                <a:gd name="T9" fmla="*/ 6 h 142"/>
                <a:gd name="T10" fmla="*/ 8 w 92"/>
                <a:gd name="T11" fmla="*/ 11 h 142"/>
                <a:gd name="T12" fmla="*/ 6 w 92"/>
                <a:gd name="T13" fmla="*/ 17 h 142"/>
                <a:gd name="T14" fmla="*/ 6 w 92"/>
                <a:gd name="T15" fmla="*/ 25 h 142"/>
                <a:gd name="T16" fmla="*/ 9 w 92"/>
                <a:gd name="T17" fmla="*/ 35 h 142"/>
                <a:gd name="T18" fmla="*/ 8 w 92"/>
                <a:gd name="T19" fmla="*/ 34 h 142"/>
                <a:gd name="T20" fmla="*/ 5 w 92"/>
                <a:gd name="T21" fmla="*/ 30 h 142"/>
                <a:gd name="T22" fmla="*/ 2 w 92"/>
                <a:gd name="T23" fmla="*/ 24 h 142"/>
                <a:gd name="T24" fmla="*/ 0 w 92"/>
                <a:gd name="T25" fmla="*/ 18 h 142"/>
                <a:gd name="T26" fmla="*/ 0 w 92"/>
                <a:gd name="T27" fmla="*/ 12 h 142"/>
                <a:gd name="T28" fmla="*/ 3 w 92"/>
                <a:gd name="T29" fmla="*/ 6 h 142"/>
                <a:gd name="T30" fmla="*/ 10 w 92"/>
                <a:gd name="T31" fmla="*/ 2 h 142"/>
                <a:gd name="T32" fmla="*/ 22 w 92"/>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42"/>
                <a:gd name="T53" fmla="*/ 92 w 92"/>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42">
                  <a:moveTo>
                    <a:pt x="92" y="0"/>
                  </a:moveTo>
                  <a:lnTo>
                    <a:pt x="88" y="1"/>
                  </a:lnTo>
                  <a:lnTo>
                    <a:pt x="77" y="4"/>
                  </a:lnTo>
                  <a:lnTo>
                    <a:pt x="63" y="13"/>
                  </a:lnTo>
                  <a:lnTo>
                    <a:pt x="48" y="25"/>
                  </a:lnTo>
                  <a:lnTo>
                    <a:pt x="35" y="43"/>
                  </a:lnTo>
                  <a:lnTo>
                    <a:pt x="27" y="69"/>
                  </a:lnTo>
                  <a:lnTo>
                    <a:pt x="27" y="101"/>
                  </a:lnTo>
                  <a:lnTo>
                    <a:pt x="37" y="142"/>
                  </a:lnTo>
                  <a:lnTo>
                    <a:pt x="32" y="136"/>
                  </a:lnTo>
                  <a:lnTo>
                    <a:pt x="21" y="121"/>
                  </a:lnTo>
                  <a:lnTo>
                    <a:pt x="10" y="99"/>
                  </a:lnTo>
                  <a:lnTo>
                    <a:pt x="0" y="75"/>
                  </a:lnTo>
                  <a:lnTo>
                    <a:pt x="0" y="50"/>
                  </a:lnTo>
                  <a:lnTo>
                    <a:pt x="11" y="26"/>
                  </a:lnTo>
                  <a:lnTo>
                    <a:pt x="41" y="9"/>
                  </a:lnTo>
                  <a:lnTo>
                    <a:pt x="92"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8" name="Freeform 36"/>
            <p:cNvSpPr>
              <a:spLocks/>
            </p:cNvSpPr>
            <p:nvPr/>
          </p:nvSpPr>
          <p:spPr bwMode="auto">
            <a:xfrm>
              <a:off x="2554" y="1406"/>
              <a:ext cx="134" cy="46"/>
            </a:xfrm>
            <a:custGeom>
              <a:avLst/>
              <a:gdLst>
                <a:gd name="T0" fmla="*/ 0 w 536"/>
                <a:gd name="T1" fmla="*/ 0 h 182"/>
                <a:gd name="T2" fmla="*/ 1 w 536"/>
                <a:gd name="T3" fmla="*/ 0 h 182"/>
                <a:gd name="T4" fmla="*/ 4 w 536"/>
                <a:gd name="T5" fmla="*/ 2 h 182"/>
                <a:gd name="T6" fmla="*/ 10 w 536"/>
                <a:gd name="T7" fmla="*/ 3 h 182"/>
                <a:gd name="T8" fmla="*/ 17 w 536"/>
                <a:gd name="T9" fmla="*/ 6 h 182"/>
                <a:gd name="T10" fmla="*/ 26 w 536"/>
                <a:gd name="T11" fmla="*/ 9 h 182"/>
                <a:gd name="T12" fmla="*/ 36 w 536"/>
                <a:gd name="T13" fmla="*/ 12 h 182"/>
                <a:gd name="T14" fmla="*/ 46 w 536"/>
                <a:gd name="T15" fmla="*/ 15 h 182"/>
                <a:gd name="T16" fmla="*/ 57 w 536"/>
                <a:gd name="T17" fmla="*/ 19 h 182"/>
                <a:gd name="T18" fmla="*/ 69 w 536"/>
                <a:gd name="T19" fmla="*/ 23 h 182"/>
                <a:gd name="T20" fmla="*/ 80 w 536"/>
                <a:gd name="T21" fmla="*/ 27 h 182"/>
                <a:gd name="T22" fmla="*/ 92 w 536"/>
                <a:gd name="T23" fmla="*/ 31 h 182"/>
                <a:gd name="T24" fmla="*/ 102 w 536"/>
                <a:gd name="T25" fmla="*/ 34 h 182"/>
                <a:gd name="T26" fmla="*/ 112 w 536"/>
                <a:gd name="T27" fmla="*/ 38 h 182"/>
                <a:gd name="T28" fmla="*/ 121 w 536"/>
                <a:gd name="T29" fmla="*/ 41 h 182"/>
                <a:gd name="T30" fmla="*/ 128 w 536"/>
                <a:gd name="T31" fmla="*/ 44 h 182"/>
                <a:gd name="T32" fmla="*/ 134 w 536"/>
                <a:gd name="T33" fmla="*/ 46 h 182"/>
                <a:gd name="T34" fmla="*/ 133 w 536"/>
                <a:gd name="T35" fmla="*/ 46 h 182"/>
                <a:gd name="T36" fmla="*/ 129 w 536"/>
                <a:gd name="T37" fmla="*/ 45 h 182"/>
                <a:gd name="T38" fmla="*/ 124 w 536"/>
                <a:gd name="T39" fmla="*/ 44 h 182"/>
                <a:gd name="T40" fmla="*/ 116 w 536"/>
                <a:gd name="T41" fmla="*/ 41 h 182"/>
                <a:gd name="T42" fmla="*/ 108 w 536"/>
                <a:gd name="T43" fmla="*/ 39 h 182"/>
                <a:gd name="T44" fmla="*/ 98 w 536"/>
                <a:gd name="T45" fmla="*/ 37 h 182"/>
                <a:gd name="T46" fmla="*/ 87 w 536"/>
                <a:gd name="T47" fmla="*/ 33 h 182"/>
                <a:gd name="T48" fmla="*/ 76 w 536"/>
                <a:gd name="T49" fmla="*/ 30 h 182"/>
                <a:gd name="T50" fmla="*/ 64 w 536"/>
                <a:gd name="T51" fmla="*/ 27 h 182"/>
                <a:gd name="T52" fmla="*/ 53 w 536"/>
                <a:gd name="T53" fmla="*/ 23 h 182"/>
                <a:gd name="T54" fmla="*/ 42 w 536"/>
                <a:gd name="T55" fmla="*/ 19 h 182"/>
                <a:gd name="T56" fmla="*/ 31 w 536"/>
                <a:gd name="T57" fmla="*/ 15 h 182"/>
                <a:gd name="T58" fmla="*/ 21 w 536"/>
                <a:gd name="T59" fmla="*/ 11 h 182"/>
                <a:gd name="T60" fmla="*/ 12 w 536"/>
                <a:gd name="T61" fmla="*/ 8 h 182"/>
                <a:gd name="T62" fmla="*/ 5 w 536"/>
                <a:gd name="T63" fmla="*/ 4 h 182"/>
                <a:gd name="T64" fmla="*/ 0 w 536"/>
                <a:gd name="T65" fmla="*/ 0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6"/>
                <a:gd name="T100" fmla="*/ 0 h 182"/>
                <a:gd name="T101" fmla="*/ 536 w 536"/>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6" h="182">
                  <a:moveTo>
                    <a:pt x="0" y="0"/>
                  </a:moveTo>
                  <a:lnTo>
                    <a:pt x="5" y="1"/>
                  </a:lnTo>
                  <a:lnTo>
                    <a:pt x="18" y="6"/>
                  </a:lnTo>
                  <a:lnTo>
                    <a:pt x="40" y="13"/>
                  </a:lnTo>
                  <a:lnTo>
                    <a:pt x="70" y="23"/>
                  </a:lnTo>
                  <a:lnTo>
                    <a:pt x="104" y="34"/>
                  </a:lnTo>
                  <a:lnTo>
                    <a:pt x="143" y="46"/>
                  </a:lnTo>
                  <a:lnTo>
                    <a:pt x="185" y="61"/>
                  </a:lnTo>
                  <a:lnTo>
                    <a:pt x="230" y="75"/>
                  </a:lnTo>
                  <a:lnTo>
                    <a:pt x="275" y="91"/>
                  </a:lnTo>
                  <a:lnTo>
                    <a:pt x="322" y="107"/>
                  </a:lnTo>
                  <a:lnTo>
                    <a:pt x="367" y="121"/>
                  </a:lnTo>
                  <a:lnTo>
                    <a:pt x="409" y="136"/>
                  </a:lnTo>
                  <a:lnTo>
                    <a:pt x="448" y="151"/>
                  </a:lnTo>
                  <a:lnTo>
                    <a:pt x="484" y="163"/>
                  </a:lnTo>
                  <a:lnTo>
                    <a:pt x="513" y="174"/>
                  </a:lnTo>
                  <a:lnTo>
                    <a:pt x="536" y="182"/>
                  </a:lnTo>
                  <a:lnTo>
                    <a:pt x="531" y="181"/>
                  </a:lnTo>
                  <a:lnTo>
                    <a:pt x="516" y="178"/>
                  </a:lnTo>
                  <a:lnTo>
                    <a:pt x="495" y="173"/>
                  </a:lnTo>
                  <a:lnTo>
                    <a:pt x="465" y="164"/>
                  </a:lnTo>
                  <a:lnTo>
                    <a:pt x="431" y="156"/>
                  </a:lnTo>
                  <a:lnTo>
                    <a:pt x="391" y="145"/>
                  </a:lnTo>
                  <a:lnTo>
                    <a:pt x="348" y="132"/>
                  </a:lnTo>
                  <a:lnTo>
                    <a:pt x="303" y="120"/>
                  </a:lnTo>
                  <a:lnTo>
                    <a:pt x="257" y="106"/>
                  </a:lnTo>
                  <a:lnTo>
                    <a:pt x="211" y="91"/>
                  </a:lnTo>
                  <a:lnTo>
                    <a:pt x="167" y="76"/>
                  </a:lnTo>
                  <a:lnTo>
                    <a:pt x="124" y="61"/>
                  </a:lnTo>
                  <a:lnTo>
                    <a:pt x="85" y="45"/>
                  </a:lnTo>
                  <a:lnTo>
                    <a:pt x="50" y="30"/>
                  </a:lnTo>
                  <a:lnTo>
                    <a:pt x="22" y="1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39" name="Freeform 37"/>
            <p:cNvSpPr>
              <a:spLocks/>
            </p:cNvSpPr>
            <p:nvPr/>
          </p:nvSpPr>
          <p:spPr bwMode="auto">
            <a:xfrm>
              <a:off x="2543" y="1436"/>
              <a:ext cx="134" cy="46"/>
            </a:xfrm>
            <a:custGeom>
              <a:avLst/>
              <a:gdLst>
                <a:gd name="T0" fmla="*/ 0 w 535"/>
                <a:gd name="T1" fmla="*/ 0 h 183"/>
                <a:gd name="T2" fmla="*/ 1 w 535"/>
                <a:gd name="T3" fmla="*/ 0 h 183"/>
                <a:gd name="T4" fmla="*/ 5 w 535"/>
                <a:gd name="T5" fmla="*/ 2 h 183"/>
                <a:gd name="T6" fmla="*/ 10 w 535"/>
                <a:gd name="T7" fmla="*/ 4 h 183"/>
                <a:gd name="T8" fmla="*/ 17 w 535"/>
                <a:gd name="T9" fmla="*/ 6 h 183"/>
                <a:gd name="T10" fmla="*/ 26 w 535"/>
                <a:gd name="T11" fmla="*/ 9 h 183"/>
                <a:gd name="T12" fmla="*/ 36 w 535"/>
                <a:gd name="T13" fmla="*/ 12 h 183"/>
                <a:gd name="T14" fmla="*/ 46 w 535"/>
                <a:gd name="T15" fmla="*/ 15 h 183"/>
                <a:gd name="T16" fmla="*/ 58 w 535"/>
                <a:gd name="T17" fmla="*/ 19 h 183"/>
                <a:gd name="T18" fmla="*/ 69 w 535"/>
                <a:gd name="T19" fmla="*/ 23 h 183"/>
                <a:gd name="T20" fmla="*/ 80 w 535"/>
                <a:gd name="T21" fmla="*/ 27 h 183"/>
                <a:gd name="T22" fmla="*/ 92 w 535"/>
                <a:gd name="T23" fmla="*/ 31 h 183"/>
                <a:gd name="T24" fmla="*/ 102 w 535"/>
                <a:gd name="T25" fmla="*/ 34 h 183"/>
                <a:gd name="T26" fmla="*/ 112 w 535"/>
                <a:gd name="T27" fmla="*/ 38 h 183"/>
                <a:gd name="T28" fmla="*/ 121 w 535"/>
                <a:gd name="T29" fmla="*/ 41 h 183"/>
                <a:gd name="T30" fmla="*/ 128 w 535"/>
                <a:gd name="T31" fmla="*/ 44 h 183"/>
                <a:gd name="T32" fmla="*/ 134 w 535"/>
                <a:gd name="T33" fmla="*/ 46 h 183"/>
                <a:gd name="T34" fmla="*/ 133 w 535"/>
                <a:gd name="T35" fmla="*/ 46 h 183"/>
                <a:gd name="T36" fmla="*/ 129 w 535"/>
                <a:gd name="T37" fmla="*/ 45 h 183"/>
                <a:gd name="T38" fmla="*/ 124 w 535"/>
                <a:gd name="T39" fmla="*/ 43 h 183"/>
                <a:gd name="T40" fmla="*/ 116 w 535"/>
                <a:gd name="T41" fmla="*/ 41 h 183"/>
                <a:gd name="T42" fmla="*/ 108 w 535"/>
                <a:gd name="T43" fmla="*/ 39 h 183"/>
                <a:gd name="T44" fmla="*/ 98 w 535"/>
                <a:gd name="T45" fmla="*/ 36 h 183"/>
                <a:gd name="T46" fmla="*/ 87 w 535"/>
                <a:gd name="T47" fmla="*/ 33 h 183"/>
                <a:gd name="T48" fmla="*/ 76 w 535"/>
                <a:gd name="T49" fmla="*/ 30 h 183"/>
                <a:gd name="T50" fmla="*/ 64 w 535"/>
                <a:gd name="T51" fmla="*/ 27 h 183"/>
                <a:gd name="T52" fmla="*/ 53 w 535"/>
                <a:gd name="T53" fmla="*/ 23 h 183"/>
                <a:gd name="T54" fmla="*/ 42 w 535"/>
                <a:gd name="T55" fmla="*/ 19 h 183"/>
                <a:gd name="T56" fmla="*/ 31 w 535"/>
                <a:gd name="T57" fmla="*/ 15 h 183"/>
                <a:gd name="T58" fmla="*/ 21 w 535"/>
                <a:gd name="T59" fmla="*/ 11 h 183"/>
                <a:gd name="T60" fmla="*/ 12 w 535"/>
                <a:gd name="T61" fmla="*/ 8 h 183"/>
                <a:gd name="T62" fmla="*/ 5 w 535"/>
                <a:gd name="T63" fmla="*/ 4 h 183"/>
                <a:gd name="T64" fmla="*/ 0 w 535"/>
                <a:gd name="T65" fmla="*/ 0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183"/>
                <a:gd name="T101" fmla="*/ 535 w 535"/>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183">
                  <a:moveTo>
                    <a:pt x="0" y="0"/>
                  </a:moveTo>
                  <a:lnTo>
                    <a:pt x="4" y="1"/>
                  </a:lnTo>
                  <a:lnTo>
                    <a:pt x="18" y="6"/>
                  </a:lnTo>
                  <a:lnTo>
                    <a:pt x="40" y="14"/>
                  </a:lnTo>
                  <a:lnTo>
                    <a:pt x="69" y="23"/>
                  </a:lnTo>
                  <a:lnTo>
                    <a:pt x="103" y="34"/>
                  </a:lnTo>
                  <a:lnTo>
                    <a:pt x="142" y="47"/>
                  </a:lnTo>
                  <a:lnTo>
                    <a:pt x="185" y="61"/>
                  </a:lnTo>
                  <a:lnTo>
                    <a:pt x="230" y="76"/>
                  </a:lnTo>
                  <a:lnTo>
                    <a:pt x="275" y="92"/>
                  </a:lnTo>
                  <a:lnTo>
                    <a:pt x="321" y="107"/>
                  </a:lnTo>
                  <a:lnTo>
                    <a:pt x="366" y="122"/>
                  </a:lnTo>
                  <a:lnTo>
                    <a:pt x="409" y="137"/>
                  </a:lnTo>
                  <a:lnTo>
                    <a:pt x="448" y="151"/>
                  </a:lnTo>
                  <a:lnTo>
                    <a:pt x="483" y="164"/>
                  </a:lnTo>
                  <a:lnTo>
                    <a:pt x="512" y="174"/>
                  </a:lnTo>
                  <a:lnTo>
                    <a:pt x="535" y="183"/>
                  </a:lnTo>
                  <a:lnTo>
                    <a:pt x="530" y="182"/>
                  </a:lnTo>
                  <a:lnTo>
                    <a:pt x="516" y="178"/>
                  </a:lnTo>
                  <a:lnTo>
                    <a:pt x="494" y="173"/>
                  </a:lnTo>
                  <a:lnTo>
                    <a:pt x="465" y="165"/>
                  </a:lnTo>
                  <a:lnTo>
                    <a:pt x="431" y="156"/>
                  </a:lnTo>
                  <a:lnTo>
                    <a:pt x="390" y="145"/>
                  </a:lnTo>
                  <a:lnTo>
                    <a:pt x="348" y="133"/>
                  </a:lnTo>
                  <a:lnTo>
                    <a:pt x="303" y="121"/>
                  </a:lnTo>
                  <a:lnTo>
                    <a:pt x="256" y="106"/>
                  </a:lnTo>
                  <a:lnTo>
                    <a:pt x="210" y="92"/>
                  </a:lnTo>
                  <a:lnTo>
                    <a:pt x="166" y="77"/>
                  </a:lnTo>
                  <a:lnTo>
                    <a:pt x="124" y="61"/>
                  </a:lnTo>
                  <a:lnTo>
                    <a:pt x="85" y="45"/>
                  </a:lnTo>
                  <a:lnTo>
                    <a:pt x="49" y="31"/>
                  </a:lnTo>
                  <a:lnTo>
                    <a:pt x="21" y="1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0" name="Freeform 38"/>
            <p:cNvSpPr>
              <a:spLocks/>
            </p:cNvSpPr>
            <p:nvPr/>
          </p:nvSpPr>
          <p:spPr bwMode="auto">
            <a:xfrm>
              <a:off x="2657" y="1441"/>
              <a:ext cx="34" cy="39"/>
            </a:xfrm>
            <a:custGeom>
              <a:avLst/>
              <a:gdLst>
                <a:gd name="T0" fmla="*/ 14 w 137"/>
                <a:gd name="T1" fmla="*/ 0 h 155"/>
                <a:gd name="T2" fmla="*/ 15 w 137"/>
                <a:gd name="T3" fmla="*/ 1 h 155"/>
                <a:gd name="T4" fmla="*/ 16 w 137"/>
                <a:gd name="T5" fmla="*/ 2 h 155"/>
                <a:gd name="T6" fmla="*/ 19 w 137"/>
                <a:gd name="T7" fmla="*/ 4 h 155"/>
                <a:gd name="T8" fmla="*/ 22 w 137"/>
                <a:gd name="T9" fmla="*/ 7 h 155"/>
                <a:gd name="T10" fmla="*/ 25 w 137"/>
                <a:gd name="T11" fmla="*/ 10 h 155"/>
                <a:gd name="T12" fmla="*/ 28 w 137"/>
                <a:gd name="T13" fmla="*/ 13 h 155"/>
                <a:gd name="T14" fmla="*/ 30 w 137"/>
                <a:gd name="T15" fmla="*/ 17 h 155"/>
                <a:gd name="T16" fmla="*/ 33 w 137"/>
                <a:gd name="T17" fmla="*/ 21 h 155"/>
                <a:gd name="T18" fmla="*/ 34 w 137"/>
                <a:gd name="T19" fmla="*/ 25 h 155"/>
                <a:gd name="T20" fmla="*/ 34 w 137"/>
                <a:gd name="T21" fmla="*/ 28 h 155"/>
                <a:gd name="T22" fmla="*/ 33 w 137"/>
                <a:gd name="T23" fmla="*/ 32 h 155"/>
                <a:gd name="T24" fmla="*/ 31 w 137"/>
                <a:gd name="T25" fmla="*/ 34 h 155"/>
                <a:gd name="T26" fmla="*/ 26 w 137"/>
                <a:gd name="T27" fmla="*/ 37 h 155"/>
                <a:gd name="T28" fmla="*/ 20 w 137"/>
                <a:gd name="T29" fmla="*/ 38 h 155"/>
                <a:gd name="T30" fmla="*/ 11 w 137"/>
                <a:gd name="T31" fmla="*/ 39 h 155"/>
                <a:gd name="T32" fmla="*/ 0 w 137"/>
                <a:gd name="T33" fmla="*/ 39 h 155"/>
                <a:gd name="T34" fmla="*/ 0 w 137"/>
                <a:gd name="T35" fmla="*/ 39 h 155"/>
                <a:gd name="T36" fmla="*/ 2 w 137"/>
                <a:gd name="T37" fmla="*/ 39 h 155"/>
                <a:gd name="T38" fmla="*/ 4 w 137"/>
                <a:gd name="T39" fmla="*/ 38 h 155"/>
                <a:gd name="T40" fmla="*/ 7 w 137"/>
                <a:gd name="T41" fmla="*/ 38 h 155"/>
                <a:gd name="T42" fmla="*/ 11 w 137"/>
                <a:gd name="T43" fmla="*/ 37 h 155"/>
                <a:gd name="T44" fmla="*/ 14 w 137"/>
                <a:gd name="T45" fmla="*/ 37 h 155"/>
                <a:gd name="T46" fmla="*/ 18 w 137"/>
                <a:gd name="T47" fmla="*/ 36 h 155"/>
                <a:gd name="T48" fmla="*/ 21 w 137"/>
                <a:gd name="T49" fmla="*/ 34 h 155"/>
                <a:gd name="T50" fmla="*/ 24 w 137"/>
                <a:gd name="T51" fmla="*/ 32 h 155"/>
                <a:gd name="T52" fmla="*/ 26 w 137"/>
                <a:gd name="T53" fmla="*/ 29 h 155"/>
                <a:gd name="T54" fmla="*/ 27 w 137"/>
                <a:gd name="T55" fmla="*/ 26 h 155"/>
                <a:gd name="T56" fmla="*/ 28 w 137"/>
                <a:gd name="T57" fmla="*/ 23 h 155"/>
                <a:gd name="T58" fmla="*/ 27 w 137"/>
                <a:gd name="T59" fmla="*/ 18 h 155"/>
                <a:gd name="T60" fmla="*/ 24 w 137"/>
                <a:gd name="T61" fmla="*/ 13 h 155"/>
                <a:gd name="T62" fmla="*/ 20 w 137"/>
                <a:gd name="T63" fmla="*/ 7 h 155"/>
                <a:gd name="T64" fmla="*/ 14 w 137"/>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55"/>
                <a:gd name="T101" fmla="*/ 137 w 137"/>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55">
                  <a:moveTo>
                    <a:pt x="58" y="0"/>
                  </a:moveTo>
                  <a:lnTo>
                    <a:pt x="60" y="2"/>
                  </a:lnTo>
                  <a:lnTo>
                    <a:pt x="66" y="7"/>
                  </a:lnTo>
                  <a:lnTo>
                    <a:pt x="76" y="15"/>
                  </a:lnTo>
                  <a:lnTo>
                    <a:pt x="87" y="26"/>
                  </a:lnTo>
                  <a:lnTo>
                    <a:pt x="99" y="39"/>
                  </a:lnTo>
                  <a:lnTo>
                    <a:pt x="112" y="53"/>
                  </a:lnTo>
                  <a:lnTo>
                    <a:pt x="122" y="68"/>
                  </a:lnTo>
                  <a:lnTo>
                    <a:pt x="131" y="84"/>
                  </a:lnTo>
                  <a:lnTo>
                    <a:pt x="136" y="98"/>
                  </a:lnTo>
                  <a:lnTo>
                    <a:pt x="137" y="113"/>
                  </a:lnTo>
                  <a:lnTo>
                    <a:pt x="133" y="126"/>
                  </a:lnTo>
                  <a:lnTo>
                    <a:pt x="124" y="137"/>
                  </a:lnTo>
                  <a:lnTo>
                    <a:pt x="105" y="146"/>
                  </a:lnTo>
                  <a:lnTo>
                    <a:pt x="80" y="153"/>
                  </a:lnTo>
                  <a:lnTo>
                    <a:pt x="45" y="155"/>
                  </a:lnTo>
                  <a:lnTo>
                    <a:pt x="0" y="154"/>
                  </a:lnTo>
                  <a:lnTo>
                    <a:pt x="2" y="154"/>
                  </a:lnTo>
                  <a:lnTo>
                    <a:pt x="8" y="154"/>
                  </a:lnTo>
                  <a:lnTo>
                    <a:pt x="18" y="153"/>
                  </a:lnTo>
                  <a:lnTo>
                    <a:pt x="30" y="152"/>
                  </a:lnTo>
                  <a:lnTo>
                    <a:pt x="43" y="149"/>
                  </a:lnTo>
                  <a:lnTo>
                    <a:pt x="57" y="147"/>
                  </a:lnTo>
                  <a:lnTo>
                    <a:pt x="71" y="142"/>
                  </a:lnTo>
                  <a:lnTo>
                    <a:pt x="85" y="135"/>
                  </a:lnTo>
                  <a:lnTo>
                    <a:pt x="96" y="127"/>
                  </a:lnTo>
                  <a:lnTo>
                    <a:pt x="104" y="116"/>
                  </a:lnTo>
                  <a:lnTo>
                    <a:pt x="110" y="104"/>
                  </a:lnTo>
                  <a:lnTo>
                    <a:pt x="112" y="90"/>
                  </a:lnTo>
                  <a:lnTo>
                    <a:pt x="108" y="71"/>
                  </a:lnTo>
                  <a:lnTo>
                    <a:pt x="98" y="51"/>
                  </a:lnTo>
                  <a:lnTo>
                    <a:pt x="82" y="28"/>
                  </a:lnTo>
                  <a:lnTo>
                    <a:pt x="58"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1" name="Freeform 39"/>
            <p:cNvSpPr>
              <a:spLocks/>
            </p:cNvSpPr>
            <p:nvPr/>
          </p:nvSpPr>
          <p:spPr bwMode="auto">
            <a:xfrm>
              <a:off x="2678" y="1463"/>
              <a:ext cx="143" cy="52"/>
            </a:xfrm>
            <a:custGeom>
              <a:avLst/>
              <a:gdLst>
                <a:gd name="T0" fmla="*/ 4 w 573"/>
                <a:gd name="T1" fmla="*/ 0 h 209"/>
                <a:gd name="T2" fmla="*/ 3 w 573"/>
                <a:gd name="T3" fmla="*/ 0 h 209"/>
                <a:gd name="T4" fmla="*/ 1 w 573"/>
                <a:gd name="T5" fmla="*/ 1 h 209"/>
                <a:gd name="T6" fmla="*/ 0 w 573"/>
                <a:gd name="T7" fmla="*/ 4 h 209"/>
                <a:gd name="T8" fmla="*/ 1 w 573"/>
                <a:gd name="T9" fmla="*/ 8 h 209"/>
                <a:gd name="T10" fmla="*/ 143 w 573"/>
                <a:gd name="T11" fmla="*/ 52 h 209"/>
                <a:gd name="T12" fmla="*/ 4 w 573"/>
                <a:gd name="T13" fmla="*/ 0 h 209"/>
                <a:gd name="T14" fmla="*/ 0 60000 65536"/>
                <a:gd name="T15" fmla="*/ 0 60000 65536"/>
                <a:gd name="T16" fmla="*/ 0 60000 65536"/>
                <a:gd name="T17" fmla="*/ 0 60000 65536"/>
                <a:gd name="T18" fmla="*/ 0 60000 65536"/>
                <a:gd name="T19" fmla="*/ 0 60000 65536"/>
                <a:gd name="T20" fmla="*/ 0 60000 65536"/>
                <a:gd name="T21" fmla="*/ 0 w 573"/>
                <a:gd name="T22" fmla="*/ 0 h 209"/>
                <a:gd name="T23" fmla="*/ 573 w 573"/>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09">
                  <a:moveTo>
                    <a:pt x="17" y="0"/>
                  </a:moveTo>
                  <a:lnTo>
                    <a:pt x="12" y="1"/>
                  </a:lnTo>
                  <a:lnTo>
                    <a:pt x="4" y="6"/>
                  </a:lnTo>
                  <a:lnTo>
                    <a:pt x="0" y="16"/>
                  </a:lnTo>
                  <a:lnTo>
                    <a:pt x="6" y="32"/>
                  </a:lnTo>
                  <a:lnTo>
                    <a:pt x="573" y="209"/>
                  </a:lnTo>
                  <a:lnTo>
                    <a:pt x="17"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2" name="Freeform 40"/>
            <p:cNvSpPr>
              <a:spLocks/>
            </p:cNvSpPr>
            <p:nvPr/>
          </p:nvSpPr>
          <p:spPr bwMode="auto">
            <a:xfrm>
              <a:off x="2651" y="1440"/>
              <a:ext cx="17" cy="41"/>
            </a:xfrm>
            <a:custGeom>
              <a:avLst/>
              <a:gdLst>
                <a:gd name="T0" fmla="*/ 17 w 72"/>
                <a:gd name="T1" fmla="*/ 0 h 164"/>
                <a:gd name="T2" fmla="*/ 16 w 72"/>
                <a:gd name="T3" fmla="*/ 1 h 164"/>
                <a:gd name="T4" fmla="*/ 13 w 72"/>
                <a:gd name="T5" fmla="*/ 3 h 164"/>
                <a:gd name="T6" fmla="*/ 9 w 72"/>
                <a:gd name="T7" fmla="*/ 6 h 164"/>
                <a:gd name="T8" fmla="*/ 5 w 72"/>
                <a:gd name="T9" fmla="*/ 11 h 164"/>
                <a:gd name="T10" fmla="*/ 2 w 72"/>
                <a:gd name="T11" fmla="*/ 17 h 164"/>
                <a:gd name="T12" fmla="*/ 0 w 72"/>
                <a:gd name="T13" fmla="*/ 23 h 164"/>
                <a:gd name="T14" fmla="*/ 1 w 72"/>
                <a:gd name="T15" fmla="*/ 32 h 164"/>
                <a:gd name="T16" fmla="*/ 5 w 72"/>
                <a:gd name="T17" fmla="*/ 41 h 164"/>
                <a:gd name="T18" fmla="*/ 4 w 72"/>
                <a:gd name="T19" fmla="*/ 40 h 164"/>
                <a:gd name="T20" fmla="*/ 4 w 72"/>
                <a:gd name="T21" fmla="*/ 38 h 164"/>
                <a:gd name="T22" fmla="*/ 4 w 72"/>
                <a:gd name="T23" fmla="*/ 34 h 164"/>
                <a:gd name="T24" fmla="*/ 4 w 72"/>
                <a:gd name="T25" fmla="*/ 29 h 164"/>
                <a:gd name="T26" fmla="*/ 5 w 72"/>
                <a:gd name="T27" fmla="*/ 23 h 164"/>
                <a:gd name="T28" fmla="*/ 8 w 72"/>
                <a:gd name="T29" fmla="*/ 16 h 164"/>
                <a:gd name="T30" fmla="*/ 12 w 72"/>
                <a:gd name="T31" fmla="*/ 8 h 164"/>
                <a:gd name="T32" fmla="*/ 17 w 7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64"/>
                <a:gd name="T53" fmla="*/ 72 w 72"/>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64">
                  <a:moveTo>
                    <a:pt x="72" y="0"/>
                  </a:moveTo>
                  <a:lnTo>
                    <a:pt x="67" y="2"/>
                  </a:lnTo>
                  <a:lnTo>
                    <a:pt x="55" y="11"/>
                  </a:lnTo>
                  <a:lnTo>
                    <a:pt x="38" y="24"/>
                  </a:lnTo>
                  <a:lnTo>
                    <a:pt x="21" y="43"/>
                  </a:lnTo>
                  <a:lnTo>
                    <a:pt x="7" y="66"/>
                  </a:lnTo>
                  <a:lnTo>
                    <a:pt x="0" y="94"/>
                  </a:lnTo>
                  <a:lnTo>
                    <a:pt x="3" y="127"/>
                  </a:lnTo>
                  <a:lnTo>
                    <a:pt x="20" y="164"/>
                  </a:lnTo>
                  <a:lnTo>
                    <a:pt x="18" y="161"/>
                  </a:lnTo>
                  <a:lnTo>
                    <a:pt x="17" y="151"/>
                  </a:lnTo>
                  <a:lnTo>
                    <a:pt x="17" y="136"/>
                  </a:lnTo>
                  <a:lnTo>
                    <a:pt x="18" y="117"/>
                  </a:lnTo>
                  <a:lnTo>
                    <a:pt x="23" y="92"/>
                  </a:lnTo>
                  <a:lnTo>
                    <a:pt x="33" y="64"/>
                  </a:lnTo>
                  <a:lnTo>
                    <a:pt x="49" y="33"/>
                  </a:lnTo>
                  <a:lnTo>
                    <a:pt x="72"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3" name="Freeform 41"/>
            <p:cNvSpPr>
              <a:spLocks/>
            </p:cNvSpPr>
            <p:nvPr/>
          </p:nvSpPr>
          <p:spPr bwMode="auto">
            <a:xfrm>
              <a:off x="2639" y="1435"/>
              <a:ext cx="19" cy="41"/>
            </a:xfrm>
            <a:custGeom>
              <a:avLst/>
              <a:gdLst>
                <a:gd name="T0" fmla="*/ 19 w 73"/>
                <a:gd name="T1" fmla="*/ 0 h 165"/>
                <a:gd name="T2" fmla="*/ 18 w 73"/>
                <a:gd name="T3" fmla="*/ 1 h 165"/>
                <a:gd name="T4" fmla="*/ 15 w 73"/>
                <a:gd name="T5" fmla="*/ 3 h 165"/>
                <a:gd name="T6" fmla="*/ 10 w 73"/>
                <a:gd name="T7" fmla="*/ 6 h 165"/>
                <a:gd name="T8" fmla="*/ 6 w 73"/>
                <a:gd name="T9" fmla="*/ 11 h 165"/>
                <a:gd name="T10" fmla="*/ 2 w 73"/>
                <a:gd name="T11" fmla="*/ 16 h 165"/>
                <a:gd name="T12" fmla="*/ 0 w 73"/>
                <a:gd name="T13" fmla="*/ 23 h 165"/>
                <a:gd name="T14" fmla="*/ 1 w 73"/>
                <a:gd name="T15" fmla="*/ 32 h 165"/>
                <a:gd name="T16" fmla="*/ 5 w 73"/>
                <a:gd name="T17" fmla="*/ 41 h 165"/>
                <a:gd name="T18" fmla="*/ 5 w 73"/>
                <a:gd name="T19" fmla="*/ 40 h 165"/>
                <a:gd name="T20" fmla="*/ 4 w 73"/>
                <a:gd name="T21" fmla="*/ 38 h 165"/>
                <a:gd name="T22" fmla="*/ 4 w 73"/>
                <a:gd name="T23" fmla="*/ 34 h 165"/>
                <a:gd name="T24" fmla="*/ 5 w 73"/>
                <a:gd name="T25" fmla="*/ 29 h 165"/>
                <a:gd name="T26" fmla="*/ 6 w 73"/>
                <a:gd name="T27" fmla="*/ 23 h 165"/>
                <a:gd name="T28" fmla="*/ 9 w 73"/>
                <a:gd name="T29" fmla="*/ 16 h 165"/>
                <a:gd name="T30" fmla="*/ 13 w 73"/>
                <a:gd name="T31" fmla="*/ 8 h 165"/>
                <a:gd name="T32" fmla="*/ 19 w 73"/>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65"/>
                <a:gd name="T53" fmla="*/ 73 w 7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65">
                  <a:moveTo>
                    <a:pt x="73" y="0"/>
                  </a:moveTo>
                  <a:lnTo>
                    <a:pt x="68" y="3"/>
                  </a:lnTo>
                  <a:lnTo>
                    <a:pt x="56" y="11"/>
                  </a:lnTo>
                  <a:lnTo>
                    <a:pt x="39" y="25"/>
                  </a:lnTo>
                  <a:lnTo>
                    <a:pt x="22" y="43"/>
                  </a:lnTo>
                  <a:lnTo>
                    <a:pt x="7" y="66"/>
                  </a:lnTo>
                  <a:lnTo>
                    <a:pt x="0" y="94"/>
                  </a:lnTo>
                  <a:lnTo>
                    <a:pt x="3" y="127"/>
                  </a:lnTo>
                  <a:lnTo>
                    <a:pt x="20" y="165"/>
                  </a:lnTo>
                  <a:lnTo>
                    <a:pt x="18" y="161"/>
                  </a:lnTo>
                  <a:lnTo>
                    <a:pt x="17" y="151"/>
                  </a:lnTo>
                  <a:lnTo>
                    <a:pt x="17" y="137"/>
                  </a:lnTo>
                  <a:lnTo>
                    <a:pt x="18" y="117"/>
                  </a:lnTo>
                  <a:lnTo>
                    <a:pt x="23" y="93"/>
                  </a:lnTo>
                  <a:lnTo>
                    <a:pt x="33" y="65"/>
                  </a:lnTo>
                  <a:lnTo>
                    <a:pt x="50" y="33"/>
                  </a:lnTo>
                  <a:lnTo>
                    <a:pt x="7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4" name="Freeform 42"/>
            <p:cNvSpPr>
              <a:spLocks/>
            </p:cNvSpPr>
            <p:nvPr/>
          </p:nvSpPr>
          <p:spPr bwMode="auto">
            <a:xfrm>
              <a:off x="2613" y="1427"/>
              <a:ext cx="18" cy="41"/>
            </a:xfrm>
            <a:custGeom>
              <a:avLst/>
              <a:gdLst>
                <a:gd name="T0" fmla="*/ 18 w 71"/>
                <a:gd name="T1" fmla="*/ 0 h 164"/>
                <a:gd name="T2" fmla="*/ 17 w 71"/>
                <a:gd name="T3" fmla="*/ 1 h 164"/>
                <a:gd name="T4" fmla="*/ 14 w 71"/>
                <a:gd name="T5" fmla="*/ 3 h 164"/>
                <a:gd name="T6" fmla="*/ 9 w 71"/>
                <a:gd name="T7" fmla="*/ 6 h 164"/>
                <a:gd name="T8" fmla="*/ 5 w 71"/>
                <a:gd name="T9" fmla="*/ 10 h 164"/>
                <a:gd name="T10" fmla="*/ 2 w 71"/>
                <a:gd name="T11" fmla="*/ 16 h 164"/>
                <a:gd name="T12" fmla="*/ 0 w 71"/>
                <a:gd name="T13" fmla="*/ 23 h 164"/>
                <a:gd name="T14" fmla="*/ 1 w 71"/>
                <a:gd name="T15" fmla="*/ 31 h 164"/>
                <a:gd name="T16" fmla="*/ 5 w 71"/>
                <a:gd name="T17" fmla="*/ 41 h 164"/>
                <a:gd name="T18" fmla="*/ 5 w 71"/>
                <a:gd name="T19" fmla="*/ 40 h 164"/>
                <a:gd name="T20" fmla="*/ 4 w 71"/>
                <a:gd name="T21" fmla="*/ 38 h 164"/>
                <a:gd name="T22" fmla="*/ 4 w 71"/>
                <a:gd name="T23" fmla="*/ 34 h 164"/>
                <a:gd name="T24" fmla="*/ 5 w 71"/>
                <a:gd name="T25" fmla="*/ 29 h 164"/>
                <a:gd name="T26" fmla="*/ 6 w 71"/>
                <a:gd name="T27" fmla="*/ 23 h 164"/>
                <a:gd name="T28" fmla="*/ 8 w 71"/>
                <a:gd name="T29" fmla="*/ 16 h 164"/>
                <a:gd name="T30" fmla="*/ 12 w 71"/>
                <a:gd name="T31" fmla="*/ 8 h 164"/>
                <a:gd name="T32" fmla="*/ 18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1" y="0"/>
                  </a:moveTo>
                  <a:lnTo>
                    <a:pt x="67" y="2"/>
                  </a:lnTo>
                  <a:lnTo>
                    <a:pt x="54" y="11"/>
                  </a:lnTo>
                  <a:lnTo>
                    <a:pt x="37" y="24"/>
                  </a:lnTo>
                  <a:lnTo>
                    <a:pt x="20" y="42"/>
                  </a:lnTo>
                  <a:lnTo>
                    <a:pt x="6" y="65"/>
                  </a:lnTo>
                  <a:lnTo>
                    <a:pt x="0" y="94"/>
                  </a:lnTo>
                  <a:lnTo>
                    <a:pt x="2" y="126"/>
                  </a:lnTo>
                  <a:lnTo>
                    <a:pt x="19" y="164"/>
                  </a:lnTo>
                  <a:lnTo>
                    <a:pt x="18" y="161"/>
                  </a:lnTo>
                  <a:lnTo>
                    <a:pt x="17" y="151"/>
                  </a:lnTo>
                  <a:lnTo>
                    <a:pt x="17" y="136"/>
                  </a:lnTo>
                  <a:lnTo>
                    <a:pt x="18" y="117"/>
                  </a:lnTo>
                  <a:lnTo>
                    <a:pt x="23" y="92"/>
                  </a:lnTo>
                  <a:lnTo>
                    <a:pt x="32" y="64"/>
                  </a:lnTo>
                  <a:lnTo>
                    <a:pt x="48" y="33"/>
                  </a:lnTo>
                  <a:lnTo>
                    <a:pt x="71"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5" name="Freeform 43"/>
            <p:cNvSpPr>
              <a:spLocks/>
            </p:cNvSpPr>
            <p:nvPr/>
          </p:nvSpPr>
          <p:spPr bwMode="auto">
            <a:xfrm>
              <a:off x="2602" y="1422"/>
              <a:ext cx="18" cy="41"/>
            </a:xfrm>
            <a:custGeom>
              <a:avLst/>
              <a:gdLst>
                <a:gd name="T0" fmla="*/ 18 w 71"/>
                <a:gd name="T1" fmla="*/ 0 h 164"/>
                <a:gd name="T2" fmla="*/ 17 w 71"/>
                <a:gd name="T3" fmla="*/ 1 h 164"/>
                <a:gd name="T4" fmla="*/ 14 w 71"/>
                <a:gd name="T5" fmla="*/ 3 h 164"/>
                <a:gd name="T6" fmla="*/ 9 w 71"/>
                <a:gd name="T7" fmla="*/ 6 h 164"/>
                <a:gd name="T8" fmla="*/ 5 w 71"/>
                <a:gd name="T9" fmla="*/ 11 h 164"/>
                <a:gd name="T10" fmla="*/ 2 w 71"/>
                <a:gd name="T11" fmla="*/ 17 h 164"/>
                <a:gd name="T12" fmla="*/ 0 w 71"/>
                <a:gd name="T13" fmla="*/ 23 h 164"/>
                <a:gd name="T14" fmla="*/ 1 w 71"/>
                <a:gd name="T15" fmla="*/ 32 h 164"/>
                <a:gd name="T16" fmla="*/ 5 w 71"/>
                <a:gd name="T17" fmla="*/ 41 h 164"/>
                <a:gd name="T18" fmla="*/ 5 w 71"/>
                <a:gd name="T19" fmla="*/ 40 h 164"/>
                <a:gd name="T20" fmla="*/ 4 w 71"/>
                <a:gd name="T21" fmla="*/ 38 h 164"/>
                <a:gd name="T22" fmla="*/ 4 w 71"/>
                <a:gd name="T23" fmla="*/ 34 h 164"/>
                <a:gd name="T24" fmla="*/ 5 w 71"/>
                <a:gd name="T25" fmla="*/ 29 h 164"/>
                <a:gd name="T26" fmla="*/ 6 w 71"/>
                <a:gd name="T27" fmla="*/ 23 h 164"/>
                <a:gd name="T28" fmla="*/ 8 w 71"/>
                <a:gd name="T29" fmla="*/ 16 h 164"/>
                <a:gd name="T30" fmla="*/ 12 w 71"/>
                <a:gd name="T31" fmla="*/ 8 h 164"/>
                <a:gd name="T32" fmla="*/ 18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1" y="0"/>
                  </a:moveTo>
                  <a:lnTo>
                    <a:pt x="67" y="2"/>
                  </a:lnTo>
                  <a:lnTo>
                    <a:pt x="54" y="11"/>
                  </a:lnTo>
                  <a:lnTo>
                    <a:pt x="37" y="24"/>
                  </a:lnTo>
                  <a:lnTo>
                    <a:pt x="20" y="43"/>
                  </a:lnTo>
                  <a:lnTo>
                    <a:pt x="7" y="66"/>
                  </a:lnTo>
                  <a:lnTo>
                    <a:pt x="0" y="94"/>
                  </a:lnTo>
                  <a:lnTo>
                    <a:pt x="2" y="127"/>
                  </a:lnTo>
                  <a:lnTo>
                    <a:pt x="19" y="164"/>
                  </a:lnTo>
                  <a:lnTo>
                    <a:pt x="18" y="161"/>
                  </a:lnTo>
                  <a:lnTo>
                    <a:pt x="17" y="151"/>
                  </a:lnTo>
                  <a:lnTo>
                    <a:pt x="17" y="136"/>
                  </a:lnTo>
                  <a:lnTo>
                    <a:pt x="18" y="117"/>
                  </a:lnTo>
                  <a:lnTo>
                    <a:pt x="23" y="93"/>
                  </a:lnTo>
                  <a:lnTo>
                    <a:pt x="32" y="65"/>
                  </a:lnTo>
                  <a:lnTo>
                    <a:pt x="48" y="33"/>
                  </a:lnTo>
                  <a:lnTo>
                    <a:pt x="71"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6" name="Freeform 44"/>
            <p:cNvSpPr>
              <a:spLocks/>
            </p:cNvSpPr>
            <p:nvPr/>
          </p:nvSpPr>
          <p:spPr bwMode="auto">
            <a:xfrm>
              <a:off x="2576" y="1414"/>
              <a:ext cx="18" cy="41"/>
            </a:xfrm>
            <a:custGeom>
              <a:avLst/>
              <a:gdLst>
                <a:gd name="T0" fmla="*/ 18 w 73"/>
                <a:gd name="T1" fmla="*/ 0 h 164"/>
                <a:gd name="T2" fmla="*/ 17 w 73"/>
                <a:gd name="T3" fmla="*/ 1 h 164"/>
                <a:gd name="T4" fmla="*/ 14 w 73"/>
                <a:gd name="T5" fmla="*/ 3 h 164"/>
                <a:gd name="T6" fmla="*/ 10 w 73"/>
                <a:gd name="T7" fmla="*/ 6 h 164"/>
                <a:gd name="T8" fmla="*/ 5 w 73"/>
                <a:gd name="T9" fmla="*/ 10 h 164"/>
                <a:gd name="T10" fmla="*/ 2 w 73"/>
                <a:gd name="T11" fmla="*/ 16 h 164"/>
                <a:gd name="T12" fmla="*/ 0 w 73"/>
                <a:gd name="T13" fmla="*/ 23 h 164"/>
                <a:gd name="T14" fmla="*/ 0 w 73"/>
                <a:gd name="T15" fmla="*/ 31 h 164"/>
                <a:gd name="T16" fmla="*/ 5 w 73"/>
                <a:gd name="T17" fmla="*/ 41 h 164"/>
                <a:gd name="T18" fmla="*/ 4 w 73"/>
                <a:gd name="T19" fmla="*/ 40 h 164"/>
                <a:gd name="T20" fmla="*/ 4 w 73"/>
                <a:gd name="T21" fmla="*/ 38 h 164"/>
                <a:gd name="T22" fmla="*/ 4 w 73"/>
                <a:gd name="T23" fmla="*/ 34 h 164"/>
                <a:gd name="T24" fmla="*/ 4 w 73"/>
                <a:gd name="T25" fmla="*/ 29 h 164"/>
                <a:gd name="T26" fmla="*/ 6 w 73"/>
                <a:gd name="T27" fmla="*/ 23 h 164"/>
                <a:gd name="T28" fmla="*/ 8 w 73"/>
                <a:gd name="T29" fmla="*/ 16 h 164"/>
                <a:gd name="T30" fmla="*/ 12 w 73"/>
                <a:gd name="T31" fmla="*/ 8 h 164"/>
                <a:gd name="T32" fmla="*/ 18 w 7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64"/>
                <a:gd name="T53" fmla="*/ 73 w 73"/>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64">
                  <a:moveTo>
                    <a:pt x="73" y="0"/>
                  </a:moveTo>
                  <a:lnTo>
                    <a:pt x="68" y="2"/>
                  </a:lnTo>
                  <a:lnTo>
                    <a:pt x="56" y="10"/>
                  </a:lnTo>
                  <a:lnTo>
                    <a:pt x="39" y="24"/>
                  </a:lnTo>
                  <a:lnTo>
                    <a:pt x="22" y="42"/>
                  </a:lnTo>
                  <a:lnTo>
                    <a:pt x="7" y="65"/>
                  </a:lnTo>
                  <a:lnTo>
                    <a:pt x="0" y="93"/>
                  </a:lnTo>
                  <a:lnTo>
                    <a:pt x="2" y="126"/>
                  </a:lnTo>
                  <a:lnTo>
                    <a:pt x="19" y="164"/>
                  </a:lnTo>
                  <a:lnTo>
                    <a:pt x="18" y="160"/>
                  </a:lnTo>
                  <a:lnTo>
                    <a:pt x="17" y="151"/>
                  </a:lnTo>
                  <a:lnTo>
                    <a:pt x="17" y="136"/>
                  </a:lnTo>
                  <a:lnTo>
                    <a:pt x="18" y="116"/>
                  </a:lnTo>
                  <a:lnTo>
                    <a:pt x="23" y="92"/>
                  </a:lnTo>
                  <a:lnTo>
                    <a:pt x="33" y="64"/>
                  </a:lnTo>
                  <a:lnTo>
                    <a:pt x="50" y="32"/>
                  </a:lnTo>
                  <a:lnTo>
                    <a:pt x="73"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13347" name="Freeform 45"/>
            <p:cNvSpPr>
              <a:spLocks/>
            </p:cNvSpPr>
            <p:nvPr/>
          </p:nvSpPr>
          <p:spPr bwMode="auto">
            <a:xfrm>
              <a:off x="2565" y="1409"/>
              <a:ext cx="18" cy="41"/>
            </a:xfrm>
            <a:custGeom>
              <a:avLst/>
              <a:gdLst>
                <a:gd name="T0" fmla="*/ 18 w 72"/>
                <a:gd name="T1" fmla="*/ 0 h 166"/>
                <a:gd name="T2" fmla="*/ 17 w 72"/>
                <a:gd name="T3" fmla="*/ 0 h 166"/>
                <a:gd name="T4" fmla="*/ 14 w 72"/>
                <a:gd name="T5" fmla="*/ 3 h 166"/>
                <a:gd name="T6" fmla="*/ 9 w 72"/>
                <a:gd name="T7" fmla="*/ 6 h 166"/>
                <a:gd name="T8" fmla="*/ 5 w 72"/>
                <a:gd name="T9" fmla="*/ 10 h 166"/>
                <a:gd name="T10" fmla="*/ 2 w 72"/>
                <a:gd name="T11" fmla="*/ 16 h 166"/>
                <a:gd name="T12" fmla="*/ 0 w 72"/>
                <a:gd name="T13" fmla="*/ 23 h 166"/>
                <a:gd name="T14" fmla="*/ 1 w 72"/>
                <a:gd name="T15" fmla="*/ 32 h 166"/>
                <a:gd name="T16" fmla="*/ 5 w 72"/>
                <a:gd name="T17" fmla="*/ 41 h 166"/>
                <a:gd name="T18" fmla="*/ 5 w 72"/>
                <a:gd name="T19" fmla="*/ 40 h 166"/>
                <a:gd name="T20" fmla="*/ 4 w 72"/>
                <a:gd name="T21" fmla="*/ 38 h 166"/>
                <a:gd name="T22" fmla="*/ 4 w 72"/>
                <a:gd name="T23" fmla="*/ 34 h 166"/>
                <a:gd name="T24" fmla="*/ 5 w 72"/>
                <a:gd name="T25" fmla="*/ 29 h 166"/>
                <a:gd name="T26" fmla="*/ 6 w 72"/>
                <a:gd name="T27" fmla="*/ 23 h 166"/>
                <a:gd name="T28" fmla="*/ 8 w 72"/>
                <a:gd name="T29" fmla="*/ 16 h 166"/>
                <a:gd name="T30" fmla="*/ 12 w 72"/>
                <a:gd name="T31" fmla="*/ 8 h 166"/>
                <a:gd name="T32" fmla="*/ 18 w 7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66"/>
                <a:gd name="T53" fmla="*/ 72 w 7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66">
                  <a:moveTo>
                    <a:pt x="72" y="0"/>
                  </a:moveTo>
                  <a:lnTo>
                    <a:pt x="67" y="2"/>
                  </a:lnTo>
                  <a:lnTo>
                    <a:pt x="55" y="11"/>
                  </a:lnTo>
                  <a:lnTo>
                    <a:pt x="38" y="24"/>
                  </a:lnTo>
                  <a:lnTo>
                    <a:pt x="21" y="42"/>
                  </a:lnTo>
                  <a:lnTo>
                    <a:pt x="7" y="66"/>
                  </a:lnTo>
                  <a:lnTo>
                    <a:pt x="0" y="95"/>
                  </a:lnTo>
                  <a:lnTo>
                    <a:pt x="2" y="128"/>
                  </a:lnTo>
                  <a:lnTo>
                    <a:pt x="20" y="166"/>
                  </a:lnTo>
                  <a:lnTo>
                    <a:pt x="18" y="162"/>
                  </a:lnTo>
                  <a:lnTo>
                    <a:pt x="17" y="152"/>
                  </a:lnTo>
                  <a:lnTo>
                    <a:pt x="17" y="137"/>
                  </a:lnTo>
                  <a:lnTo>
                    <a:pt x="18" y="117"/>
                  </a:lnTo>
                  <a:lnTo>
                    <a:pt x="23" y="92"/>
                  </a:lnTo>
                  <a:lnTo>
                    <a:pt x="33" y="64"/>
                  </a:lnTo>
                  <a:lnTo>
                    <a:pt x="49" y="33"/>
                  </a:lnTo>
                  <a:lnTo>
                    <a:pt x="72" y="0"/>
                  </a:lnTo>
                  <a:close/>
                </a:path>
              </a:pathLst>
            </a:custGeom>
            <a:solidFill>
              <a:srgbClr val="000000"/>
            </a:solidFill>
            <a:ln w="9525">
              <a:noFill/>
              <a:round/>
              <a:headEnd/>
              <a:tailEnd/>
            </a:ln>
          </p:spPr>
          <p:txBody>
            <a:bodyPr/>
            <a:lstStyle/>
            <a:p>
              <a:endParaRPr lang="en-US"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20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25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par>
                          <p:cTn id="21" fill="hold">
                            <p:stCondLst>
                              <p:cond delay="3000"/>
                            </p:stCondLst>
                            <p:childTnLst>
                              <p:par>
                                <p:cTn id="22" presetID="9"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3500"/>
                            </p:stCondLst>
                            <p:childTnLst>
                              <p:par>
                                <p:cTn id="26" presetID="8" presetClass="entr" presetSubtype="16"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amond(in)">
                                      <p:cBhvr>
                                        <p:cTn id="28" dur="20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dissolve">
                                      <p:cBhvr>
                                        <p:cTn id="33" dur="20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US" b="1" dirty="0"/>
              <a:t>Single and double-loop learning</a:t>
            </a:r>
            <a:endParaRPr lang="en-US" dirty="0"/>
          </a:p>
        </p:txBody>
      </p:sp>
      <p:sp>
        <p:nvSpPr>
          <p:cNvPr id="14339" name="Content Placeholder 2"/>
          <p:cNvSpPr>
            <a:spLocks noGrp="1"/>
          </p:cNvSpPr>
          <p:nvPr>
            <p:ph sz="half" idx="1"/>
          </p:nvPr>
        </p:nvSpPr>
        <p:spPr/>
        <p:txBody>
          <a:bodyPr/>
          <a:lstStyle/>
          <a:p>
            <a:pPr eaLnBrk="1" hangingPunct="1">
              <a:lnSpc>
                <a:spcPct val="80000"/>
              </a:lnSpc>
            </a:pPr>
            <a:r>
              <a:rPr lang="en-US" sz="1100" dirty="0"/>
              <a:t>For Argyris and Schon (1978:2), learning involves the detection and correction of error.</a:t>
            </a:r>
            <a:br>
              <a:rPr lang="en-US" sz="1100" dirty="0"/>
            </a:br>
            <a:br>
              <a:rPr lang="en-US" sz="1100" b="1" dirty="0"/>
            </a:br>
            <a:r>
              <a:rPr lang="en-US" sz="1100" b="1" dirty="0"/>
              <a:t>Single-loop learning</a:t>
            </a:r>
            <a:r>
              <a:rPr lang="en-US" sz="1100" dirty="0"/>
              <a:t>.  Where something goes wrong, it is suggested, an initial port of call for many </a:t>
            </a:r>
            <a:br>
              <a:rPr lang="en-US" sz="1100" dirty="0"/>
            </a:br>
            <a:r>
              <a:rPr lang="en-US" sz="1100" dirty="0"/>
              <a:t>people is to look for another strategy that will address and work within the governing variables.  In </a:t>
            </a:r>
            <a:br>
              <a:rPr lang="en-US" sz="1100" dirty="0"/>
            </a:br>
            <a:r>
              <a:rPr lang="en-US" sz="1100" dirty="0"/>
              <a:t>other words, given or chosen goals are operationalized rather than questioned.  According to </a:t>
            </a:r>
            <a:br>
              <a:rPr lang="en-US" sz="1100" dirty="0"/>
            </a:br>
            <a:r>
              <a:rPr lang="en-US" sz="1100" dirty="0"/>
              <a:t>Argyris and Schon (1974), this is </a:t>
            </a:r>
            <a:r>
              <a:rPr lang="en-US" sz="1100" dirty="0">
                <a:hlinkClick r:id="rId2"/>
              </a:rPr>
              <a:t>single-loop learning</a:t>
            </a:r>
            <a:r>
              <a:rPr lang="en-US" sz="1100" dirty="0"/>
              <a:t>.  Single-loop learning seems to be present </a:t>
            </a:r>
            <a:br>
              <a:rPr lang="en-US" sz="1100" dirty="0"/>
            </a:br>
            <a:r>
              <a:rPr lang="en-US" sz="1100" dirty="0"/>
              <a:t>when goals, values, frameworks, and to a certain extent, strategies are taken for granted.  The </a:t>
            </a:r>
            <a:br>
              <a:rPr lang="en-US" sz="1100" dirty="0"/>
            </a:br>
            <a:r>
              <a:rPr lang="en-US" sz="1100" dirty="0"/>
              <a:t>emphasis is on 'techniques and making techniques more efficient'.  Any reflection is directed towards </a:t>
            </a:r>
            <a:br>
              <a:rPr lang="en-US" sz="1100" dirty="0"/>
            </a:br>
            <a:r>
              <a:rPr lang="en-US" sz="1100" dirty="0"/>
              <a:t>making the strategy more effective.  It involves following routines and some sort of preset plans - </a:t>
            </a:r>
            <a:br>
              <a:rPr lang="en-US" sz="1100" dirty="0"/>
            </a:br>
            <a:r>
              <a:rPr lang="en-US" sz="1100" dirty="0"/>
              <a:t>and is both less risky for the individual and organization, and affords greater control.</a:t>
            </a:r>
            <a:br>
              <a:rPr lang="en-US" sz="1100" dirty="0"/>
            </a:br>
            <a:br>
              <a:rPr lang="en-US" sz="1100" dirty="0"/>
            </a:br>
            <a:r>
              <a:rPr lang="en-US" sz="1100" b="1" dirty="0"/>
              <a:t>Double-loop learning</a:t>
            </a:r>
            <a:r>
              <a:rPr lang="en-US" sz="1100" dirty="0"/>
              <a:t>.  An alternative response is to question the governing variables themselves, </a:t>
            </a:r>
            <a:br>
              <a:rPr lang="en-US" sz="1100" dirty="0"/>
            </a:br>
            <a:r>
              <a:rPr lang="en-US" sz="1100" dirty="0"/>
              <a:t>to subject them to critical scrutiny.  This they describe as </a:t>
            </a:r>
            <a:r>
              <a:rPr lang="en-US" sz="1100" dirty="0">
                <a:hlinkClick r:id="rId3"/>
              </a:rPr>
              <a:t>double-loop learning</a:t>
            </a:r>
            <a:r>
              <a:rPr lang="en-US" sz="1100" dirty="0"/>
              <a:t>.  Such learning may </a:t>
            </a:r>
            <a:br>
              <a:rPr lang="en-US" sz="1100" dirty="0"/>
            </a:br>
            <a:r>
              <a:rPr lang="en-US" sz="1100" dirty="0"/>
              <a:t>then lead to an alteration in the governing variables, and thus a shift in the way strategies and </a:t>
            </a:r>
            <a:br>
              <a:rPr lang="en-US" sz="1100" dirty="0"/>
            </a:br>
            <a:r>
              <a:rPr lang="en-US" sz="1100" dirty="0"/>
              <a:t>consequences are framed.  It involves the questioning the role of framing and learning systems </a:t>
            </a:r>
            <a:br>
              <a:rPr lang="en-US" sz="1100" dirty="0"/>
            </a:br>
            <a:r>
              <a:rPr lang="en-US" sz="1100" dirty="0"/>
              <a:t>which underlie actual goals and strategies.  This is more creative and reflective, and involves </a:t>
            </a:r>
            <a:br>
              <a:rPr lang="en-US" sz="1100" dirty="0"/>
            </a:br>
            <a:r>
              <a:rPr lang="en-US" sz="1100" dirty="0"/>
              <a:t>consideration of the notions of the good.  Reflection here is more fundamental: the basic </a:t>
            </a:r>
            <a:br>
              <a:rPr lang="en-US" sz="1100" dirty="0"/>
            </a:br>
            <a:r>
              <a:rPr lang="en-US" sz="1100" dirty="0"/>
              <a:t>assumptions behind ideas or policies are confronted ... hypotheses are publicly tested ... processes </a:t>
            </a:r>
            <a:br>
              <a:rPr lang="en-US" sz="1100" dirty="0"/>
            </a:br>
            <a:r>
              <a:rPr lang="en-US" sz="1100" dirty="0"/>
              <a:t>are dis-conformable not self-seeking.  Thus, they came to explore the nature of organizational </a:t>
            </a:r>
            <a:br>
              <a:rPr lang="en-US" sz="1100" dirty="0"/>
            </a:br>
            <a:r>
              <a:rPr lang="en-US" sz="1100" dirty="0"/>
              <a:t>learning.</a:t>
            </a:r>
            <a:br>
              <a:rPr lang="en-US" sz="1100" dirty="0"/>
            </a:br>
            <a:br>
              <a:rPr lang="en-US" sz="1100" dirty="0"/>
            </a:br>
            <a:br>
              <a:rPr lang="en-US" sz="1100" dirty="0"/>
            </a:br>
            <a:endParaRPr lang="en-US" sz="1100" dirty="0"/>
          </a:p>
          <a:p>
            <a:pPr eaLnBrk="1" hangingPunct="1">
              <a:lnSpc>
                <a:spcPct val="80000"/>
              </a:lnSpc>
            </a:pPr>
            <a:br>
              <a:rPr lang="en-US" sz="1100" dirty="0"/>
            </a:br>
            <a:br>
              <a:rPr lang="en-US" sz="1100" dirty="0"/>
            </a:br>
            <a:endParaRPr lang="en-US" sz="1100" dirty="0"/>
          </a:p>
        </p:txBody>
      </p:sp>
      <p:sp>
        <p:nvSpPr>
          <p:cNvPr id="5" name="Content Placeholder 4"/>
          <p:cNvSpPr>
            <a:spLocks noGrp="1"/>
          </p:cNvSpPr>
          <p:nvPr>
            <p:ph sz="half" idx="2"/>
          </p:nvPr>
        </p:nvSpPr>
        <p:spPr/>
        <p:txBody>
          <a:bodyPr rtlCol="0">
            <a:normAutofit fontScale="47500" lnSpcReduction="20000"/>
          </a:bodyPr>
          <a:lstStyle/>
          <a:p>
            <a:pPr eaLnBrk="1" fontAlgn="auto" hangingPunct="1">
              <a:spcAft>
                <a:spcPts val="0"/>
              </a:spcAft>
              <a:buFont typeface="Arial" pitchFamily="34" charset="0"/>
              <a:buChar char="•"/>
              <a:defRPr/>
            </a:pPr>
            <a:r>
              <a:rPr lang="en-US" dirty="0"/>
              <a:t>The focus of much of Chris Argyris' intervention research has been to explore how organizations </a:t>
            </a:r>
            <a:br>
              <a:rPr lang="en-US" dirty="0"/>
            </a:br>
            <a:r>
              <a:rPr lang="en-US" dirty="0"/>
              <a:t>may increase their capacity for double-loop learning.  He argues that double-loop learning is </a:t>
            </a:r>
            <a:br>
              <a:rPr lang="en-US" dirty="0"/>
            </a:br>
            <a:r>
              <a:rPr lang="en-US" dirty="0"/>
              <a:t>necessary if practitioners and organizations are to make informed decisions in rapidly changing and </a:t>
            </a:r>
            <a:br>
              <a:rPr lang="en-US" dirty="0"/>
            </a:br>
            <a:r>
              <a:rPr lang="en-US" dirty="0"/>
              <a:t>often uncertain contexts (Argyris 1974; 1982; 1990).  As Edmondson and Moingeon (1999: 160) </a:t>
            </a:r>
            <a:br>
              <a:rPr lang="en-US" dirty="0"/>
            </a:br>
            <a:r>
              <a:rPr lang="en-US" dirty="0"/>
              <a:t>put it:</a:t>
            </a:r>
            <a:br>
              <a:rPr lang="en-US" dirty="0"/>
            </a:br>
            <a:br>
              <a:rPr lang="en-US" dirty="0"/>
            </a:br>
            <a:r>
              <a:rPr lang="en-US" i="1" dirty="0"/>
              <a:t>The underlying theory, supported by years of empirical research, is that the reasoning </a:t>
            </a:r>
            <a:br>
              <a:rPr lang="en-US" i="1" dirty="0"/>
            </a:br>
            <a:r>
              <a:rPr lang="en-US" i="1" dirty="0"/>
              <a:t>processes employed by individuals in organizations inhibit the exchange of relevant </a:t>
            </a:r>
            <a:br>
              <a:rPr lang="en-US" i="1" dirty="0"/>
            </a:br>
            <a:r>
              <a:rPr lang="en-US" i="1" dirty="0"/>
              <a:t>information (skilled unawareness and skilled incompetence) in ways that make double-loop </a:t>
            </a:r>
            <a:br>
              <a:rPr lang="en-US" i="1" dirty="0"/>
            </a:br>
            <a:r>
              <a:rPr lang="en-US" i="1" dirty="0"/>
              <a:t>learning difficult -and all but impossible in situations in which much is at stake.  This creates a </a:t>
            </a:r>
            <a:br>
              <a:rPr lang="en-US" i="1" dirty="0"/>
            </a:br>
            <a:r>
              <a:rPr lang="en-US" i="1" dirty="0"/>
              <a:t>dilemma as these are the very organizational situations in which much is at stake.  This creates </a:t>
            </a:r>
            <a:br>
              <a:rPr lang="en-US" i="1" dirty="0"/>
            </a:br>
            <a:r>
              <a:rPr lang="en-US" i="1" dirty="0"/>
              <a:t>a dilemma as these are the very organizational situations in which double-loop learning is most </a:t>
            </a:r>
            <a:br>
              <a:rPr lang="en-US" i="1" dirty="0"/>
            </a:br>
            <a:r>
              <a:rPr lang="en-US" i="1" dirty="0"/>
              <a:t>needed.</a:t>
            </a:r>
          </a:p>
          <a:p>
            <a:pPr lvl="1" eaLnBrk="1" fontAlgn="auto" hangingPunct="1">
              <a:spcAft>
                <a:spcPts val="0"/>
              </a:spcAft>
              <a:buFont typeface="Arial" pitchFamily="34" charset="0"/>
              <a:buChar char="–"/>
              <a:defRPr/>
            </a:pPr>
            <a:r>
              <a:rPr lang="en-US" i="1" dirty="0">
                <a:hlinkClick r:id="rId4"/>
              </a:rPr>
              <a:t>http://www.lopn.net/TheoryofAction.html</a:t>
            </a:r>
            <a:r>
              <a:rPr lang="en-US" i="1"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Other Tools Fit With </a:t>
            </a:r>
            <a:br>
              <a:rPr lang="en-US" dirty="0"/>
            </a:br>
            <a:r>
              <a:rPr lang="en-US" dirty="0"/>
              <a:t>Mental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752975"/>
            <a:ext cx="3429000" cy="21050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76400"/>
            <a:ext cx="3200400" cy="1600200"/>
          </a:xfrm>
          <a:prstGeom prst="rect">
            <a:avLst/>
          </a:prstGeom>
        </p:spPr>
      </p:pic>
      <p:sp>
        <p:nvSpPr>
          <p:cNvPr id="10" name="Curved Right Arrow 9"/>
          <p:cNvSpPr/>
          <p:nvPr/>
        </p:nvSpPr>
        <p:spPr>
          <a:xfrm>
            <a:off x="1219200" y="2514600"/>
            <a:ext cx="1066800" cy="27813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a:t>
            </a:r>
            <a:br>
              <a:rPr lang="en-US" dirty="0">
                <a:solidFill>
                  <a:schemeClr val="tx1"/>
                </a:solidFill>
              </a:rPr>
            </a:br>
            <a:r>
              <a:rPr lang="en-US" dirty="0">
                <a:solidFill>
                  <a:schemeClr val="tx1"/>
                </a:solidFill>
              </a:rPr>
              <a:t>You Should Request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914400"/>
            <a:ext cx="2527300" cy="1895475"/>
          </a:xfrm>
          <a:prstGeom prst="rect">
            <a:avLst/>
          </a:prstGeom>
        </p:spPr>
      </p:pic>
      <p:sp>
        <p:nvSpPr>
          <p:cNvPr id="11" name="Striped Right Arrow 10"/>
          <p:cNvSpPr/>
          <p:nvPr/>
        </p:nvSpPr>
        <p:spPr>
          <a:xfrm rot="18394778">
            <a:off x="6273694" y="3698533"/>
            <a:ext cx="2213517" cy="1556334"/>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a:solidFill>
                  <a:srgbClr val="FFFF00"/>
                </a:solidFill>
              </a:rPr>
              <a:t>Agreeing on What 'Done' Looks like</a:t>
            </a:r>
          </a:p>
        </p:txBody>
      </p:sp>
    </p:spTree>
    <p:extLst>
      <p:ext uri="{BB962C8B-B14F-4D97-AF65-F5344CB8AC3E}">
        <p14:creationId xmlns:p14="http://schemas.microsoft.com/office/powerpoint/2010/main" val="2035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ETS Success Six Connections</a:t>
            </a:r>
          </a:p>
        </p:txBody>
      </p:sp>
      <p:pic>
        <p:nvPicPr>
          <p:cNvPr id="7" name="Picture 6" descr="S6 Results Orientation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685" y="1524000"/>
            <a:ext cx="1828800" cy="1828800"/>
          </a:xfrm>
          <a:prstGeom prst="rect">
            <a:avLst/>
          </a:prstGeom>
          <a:noFill/>
          <a:ln>
            <a:noFill/>
          </a:ln>
        </p:spPr>
      </p:pic>
      <p:sp>
        <p:nvSpPr>
          <p:cNvPr id="8" name="Text Box 10"/>
          <p:cNvSpPr txBox="1">
            <a:spLocks noChangeArrowheads="1"/>
          </p:cNvSpPr>
          <p:nvPr/>
        </p:nvSpPr>
        <p:spPr bwMode="auto">
          <a:xfrm>
            <a:off x="3372485" y="1600200"/>
            <a:ext cx="4476115"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Results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Delivering on promises and commitments: how do you know what the promise really is? What is your theory and ‘map’ leading to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S6 Market Insight Service Orient Ic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85" y="3505200"/>
            <a:ext cx="1524000" cy="1341438"/>
          </a:xfrm>
          <a:prstGeom prst="rect">
            <a:avLst/>
          </a:prstGeom>
          <a:noFill/>
          <a:ln>
            <a:noFill/>
          </a:ln>
          <a:effectLst>
            <a:outerShdw dist="107763" dir="2700000" algn="ctr" rotWithShape="0">
              <a:srgbClr val="808080">
                <a:alpha val="50000"/>
              </a:srgbClr>
            </a:outerShdw>
          </a:effectLst>
        </p:spPr>
      </p:pic>
      <p:sp>
        <p:nvSpPr>
          <p:cNvPr id="10" name="Text Box 9"/>
          <p:cNvSpPr txBox="1">
            <a:spLocks noChangeArrowheads="1"/>
          </p:cNvSpPr>
          <p:nvPr/>
        </p:nvSpPr>
        <p:spPr bwMode="auto">
          <a:xfrm>
            <a:off x="2429510" y="3822382"/>
            <a:ext cx="4476115"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Market Insight and Service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latin typeface="Verdana" panose="020B0604030504040204" pitchFamily="34" charset="0"/>
                <a:ea typeface="Calibri" panose="020F0502020204030204" pitchFamily="34" charset="0"/>
                <a:cs typeface="Times New Roman" panose="02020603050405020304" pitchFamily="18" charset="0"/>
              </a:rPr>
              <a:t>U</a:t>
            </a:r>
            <a:r>
              <a:rPr lang="en-US" sz="1200" i="1" dirty="0">
                <a:effectLst/>
                <a:latin typeface="Verdana" panose="020B0604030504040204" pitchFamily="34" charset="0"/>
                <a:ea typeface="Calibri" panose="020F0502020204030204" pitchFamily="34" charset="0"/>
                <a:cs typeface="Times New Roman" panose="02020603050405020304" pitchFamily="18" charset="0"/>
              </a:rPr>
              <a:t>nderstanding the “problem to be solved</a:t>
            </a:r>
            <a:r>
              <a:rPr lang="en-US" sz="1200" i="1" dirty="0">
                <a:latin typeface="Verdana" panose="020B0604030504040204" pitchFamily="34" charset="0"/>
                <a:ea typeface="Calibri" panose="020F0502020204030204" pitchFamily="34" charset="0"/>
                <a:cs typeface="Times New Roman" panose="02020603050405020304" pitchFamily="18" charset="0"/>
              </a:rPr>
              <a:t>”: How do you know if others agree as to 'the problem’ and/or the way in which to reach a solution??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S6 Relationship People Skills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1280" y="5230810"/>
            <a:ext cx="976371" cy="1034145"/>
          </a:xfrm>
          <a:prstGeom prst="rect">
            <a:avLst/>
          </a:prstGeom>
          <a:noFill/>
          <a:ln>
            <a:noFill/>
          </a:ln>
        </p:spPr>
      </p:pic>
      <p:sp>
        <p:nvSpPr>
          <p:cNvPr id="12" name="Text Box 7"/>
          <p:cNvSpPr txBox="1">
            <a:spLocks noChangeArrowheads="1"/>
          </p:cNvSpPr>
          <p:nvPr/>
        </p:nvSpPr>
        <p:spPr bwMode="auto">
          <a:xfrm>
            <a:off x="3039427" y="4933409"/>
            <a:ext cx="4476115" cy="14157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Relationship Mastery/People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In building and sustaining relationships and </a:t>
            </a:r>
            <a:r>
              <a:rPr lang="en-US" sz="1200" i="1" dirty="0">
                <a:latin typeface="Verdana" panose="020B0604030504040204" pitchFamily="34" charset="0"/>
                <a:ea typeface="Calibri" panose="020F0502020204030204" pitchFamily="34" charset="0"/>
                <a:cs typeface="Times New Roman" panose="02020603050405020304" pitchFamily="18" charset="0"/>
              </a:rPr>
              <a:t>networks, we need to develop skills to allow us to work effectively with individuals, teams, and entire units. Being able to depict not only your own mental map but helping others to convey their ideas of how things will get done is very useful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S6 Learning Agility Ic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1" y="2711227"/>
            <a:ext cx="914400" cy="861901"/>
          </a:xfrm>
          <a:prstGeom prst="rect">
            <a:avLst/>
          </a:prstGeom>
          <a:noFill/>
          <a:ln>
            <a:noFill/>
          </a:ln>
        </p:spPr>
      </p:pic>
      <p:sp>
        <p:nvSpPr>
          <p:cNvPr id="14" name="Text Box 8"/>
          <p:cNvSpPr txBox="1">
            <a:spLocks noChangeArrowheads="1"/>
          </p:cNvSpPr>
          <p:nvPr/>
        </p:nvSpPr>
        <p:spPr bwMode="auto">
          <a:xfrm>
            <a:off x="4953001" y="2910483"/>
            <a:ext cx="4191000" cy="677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Learning Agility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The mental map can be the </a:t>
            </a:r>
            <a:r>
              <a:rPr lang="en-US" sz="1200" i="1" dirty="0">
                <a:latin typeface="Verdana" panose="020B0604030504040204" pitchFamily="34" charset="0"/>
                <a:ea typeface="Calibri" panose="020F0502020204030204" pitchFamily="34" charset="0"/>
                <a:cs typeface="Times New Roman" panose="02020603050405020304" pitchFamily="18" charset="0"/>
              </a:rPr>
              <a:t>reference point </a:t>
            </a:r>
            <a:r>
              <a:rPr lang="en-US" sz="1200" i="1" dirty="0">
                <a:effectLst/>
                <a:latin typeface="Verdana" panose="020B0604030504040204" pitchFamily="34" charset="0"/>
                <a:ea typeface="Calibri" panose="020F0502020204030204" pitchFamily="34" charset="0"/>
                <a:cs typeface="Times New Roman" panose="02020603050405020304" pitchFamily="18" charset="0"/>
              </a:rPr>
              <a:t>to determine what you have learned or experienced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14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2130425"/>
            <a:ext cx="7772400" cy="1470025"/>
          </a:xfrm>
        </p:spPr>
        <p:txBody>
          <a:bodyPr/>
          <a:lstStyle/>
          <a:p>
            <a:pPr eaLnBrk="1" hangingPunct="1"/>
            <a:r>
              <a:rPr lang="en-US" dirty="0"/>
              <a:t>Mental Maps &amp; </a:t>
            </a:r>
            <a:br>
              <a:rPr lang="en-US" dirty="0"/>
            </a:br>
            <a:r>
              <a:rPr lang="en-US" dirty="0"/>
              <a:t>Theories of Action</a:t>
            </a:r>
          </a:p>
        </p:txBody>
      </p:sp>
      <p:pic>
        <p:nvPicPr>
          <p:cNvPr id="2052" name="Picture 3" descr="theory-action2.gif"/>
          <p:cNvPicPr>
            <a:picLocks noChangeAspect="1"/>
          </p:cNvPicPr>
          <p:nvPr/>
        </p:nvPicPr>
        <p:blipFill>
          <a:blip r:embed="rId2" cstate="print"/>
          <a:srcRect/>
          <a:stretch>
            <a:fillRect/>
          </a:stretch>
        </p:blipFill>
        <p:spPr bwMode="auto">
          <a:xfrm>
            <a:off x="0" y="3886200"/>
            <a:ext cx="3400425" cy="2971800"/>
          </a:xfrm>
          <a:prstGeom prst="rect">
            <a:avLst/>
          </a:prstGeom>
          <a:noFill/>
          <a:ln w="9525">
            <a:noFill/>
            <a:miter lim="800000"/>
            <a:headEnd/>
            <a:tailEnd/>
          </a:ln>
        </p:spPr>
      </p:pic>
      <p:pic>
        <p:nvPicPr>
          <p:cNvPr id="2053" name="Content Placeholder 4" descr="ancientmap.jpg"/>
          <p:cNvPicPr>
            <a:picLocks noChangeAspect="1"/>
          </p:cNvPicPr>
          <p:nvPr/>
        </p:nvPicPr>
        <p:blipFill>
          <a:blip r:embed="rId3" cstate="print"/>
          <a:srcRect/>
          <a:stretch>
            <a:fillRect/>
          </a:stretch>
        </p:blipFill>
        <p:spPr bwMode="auto">
          <a:xfrm>
            <a:off x="6427788" y="-19050"/>
            <a:ext cx="2716212" cy="2305050"/>
          </a:xfrm>
          <a:prstGeom prst="rect">
            <a:avLst/>
          </a:prstGeom>
          <a:noFill/>
          <a:ln w="9525">
            <a:noFill/>
            <a:miter lim="800000"/>
            <a:headEnd/>
            <a:tailEnd/>
          </a:ln>
        </p:spPr>
      </p:pic>
      <p:sp>
        <p:nvSpPr>
          <p:cNvPr id="3" name="Subtitle 2"/>
          <p:cNvSpPr>
            <a:spLocks noGrp="1"/>
          </p:cNvSpPr>
          <p:nvPr>
            <p:ph type="subTitle" idx="1"/>
          </p:nvPr>
        </p:nvSpPr>
        <p:spPr>
          <a:xfrm>
            <a:off x="1600200" y="3886200"/>
            <a:ext cx="6400800" cy="1752600"/>
          </a:xfrm>
        </p:spPr>
        <p:txBody>
          <a:bodyPr rtlCol="0">
            <a:normAutofit/>
          </a:bodyPr>
          <a:lstStyle/>
          <a:p>
            <a:pPr eaLnBrk="1" fontAlgn="auto" hangingPunct="1">
              <a:spcAft>
                <a:spcPts val="0"/>
              </a:spcAft>
              <a:buFont typeface="Arial" pitchFamily="34" charset="0"/>
              <a:buNone/>
              <a:defRPr/>
            </a:pPr>
            <a:r>
              <a:rPr lang="en-US" dirty="0"/>
              <a:t>Based on Clear Leadership by </a:t>
            </a:r>
          </a:p>
          <a:p>
            <a:pPr eaLnBrk="1" fontAlgn="auto" hangingPunct="1">
              <a:spcAft>
                <a:spcPts val="0"/>
              </a:spcAft>
              <a:buFont typeface="Arial" pitchFamily="34" charset="0"/>
              <a:buNone/>
              <a:defRPr/>
            </a:pPr>
            <a:r>
              <a:rPr lang="en-US" dirty="0"/>
              <a:t>Gervase Bushe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j-font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4552CBF497842890C649EF662C355" ma:contentTypeVersion="0" ma:contentTypeDescription="Create a new document." ma:contentTypeScope="" ma:versionID="b373a1fac66068ede2163db34869c528">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DDC8E0-1DF6-4AE1-B7C9-1D9DDE1C6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84899F-6E5F-424C-B6E1-4A73FBA4644B}">
  <ds:schemaRefs>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A900A19-4D82-4BCC-8508-8B95962452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4823</TotalTime>
  <Words>5466</Words>
  <Application>Microsoft Office PowerPoint</Application>
  <PresentationFormat>On-screen Show (4:3)</PresentationFormat>
  <Paragraphs>422</Paragraphs>
  <Slides>63</Slides>
  <Notes>26</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Arial Narrow</vt:lpstr>
      <vt:lpstr>Calibri</vt:lpstr>
      <vt:lpstr>Tahoma</vt:lpstr>
      <vt:lpstr>Verdana</vt:lpstr>
      <vt:lpstr>Office Theme</vt:lpstr>
      <vt:lpstr>Ten Tools</vt:lpstr>
      <vt:lpstr>PowerPoint Presentation</vt:lpstr>
      <vt:lpstr>How do I…</vt:lpstr>
      <vt:lpstr>Session 6</vt:lpstr>
      <vt:lpstr>Ten Tools</vt:lpstr>
      <vt:lpstr>PowerPoint Presentation</vt:lpstr>
      <vt:lpstr>How Other Tools Fit With  Mental Maps</vt:lpstr>
      <vt:lpstr>ETS Success Six Connections</vt:lpstr>
      <vt:lpstr>Mental Maps &amp;  Theories of Action</vt:lpstr>
      <vt:lpstr>What Might You Gain From This Session?</vt:lpstr>
      <vt:lpstr>PowerPoint Presentation</vt:lpstr>
      <vt:lpstr>What is this map born from?</vt:lpstr>
      <vt:lpstr>What do we mean by ‘a theory’?</vt:lpstr>
      <vt:lpstr>What is a theory?</vt:lpstr>
      <vt:lpstr>What is a theory?</vt:lpstr>
      <vt:lpstr>What is a theory?</vt:lpstr>
      <vt:lpstr>Who has an example of a theory that we use at work?</vt:lpstr>
      <vt:lpstr>Drucker's Theory Of Business</vt:lpstr>
      <vt:lpstr>PowerPoint Presentation</vt:lpstr>
      <vt:lpstr>Competing Maps: How Are They Different?</vt:lpstr>
      <vt:lpstr>Different Mental Maps</vt:lpstr>
      <vt:lpstr>Drucker’s Four Specifications Of A Valid Theory Of Business</vt:lpstr>
      <vt:lpstr>Theory Matters For Organizations</vt:lpstr>
      <vt:lpstr>PowerPoint Presentation</vt:lpstr>
      <vt:lpstr>PowerPoint Presentation</vt:lpstr>
      <vt:lpstr>PowerPoint Presentation</vt:lpstr>
      <vt:lpstr>Theory of Action: how to act in situations in order to get what we desire</vt:lpstr>
      <vt:lpstr>So we walk around applying theories all day long…</vt:lpstr>
      <vt:lpstr>The difference between what we say and what we do</vt:lpstr>
      <vt:lpstr>Does Our Mental Map Show Espoused Theory Or Theory-in-use?</vt:lpstr>
      <vt:lpstr>Why would it be important to expose our theories to each other?</vt:lpstr>
      <vt:lpstr>Would it help to see how our theory compares to others?</vt:lpstr>
      <vt:lpstr>How do we show our theories to each other?</vt:lpstr>
      <vt:lpstr>Why Is Drawing A Mental Map Critical?</vt:lpstr>
      <vt:lpstr>A well ingrained map is the platform for our awareness and sense making</vt:lpstr>
      <vt:lpstr>All kinds of maps can help</vt:lpstr>
      <vt:lpstr>Every Time We Enter A New Situation We Begin Building A Map Of It.</vt:lpstr>
      <vt:lpstr>A Mental Map May Allow Us To See the Forest AND the Trees</vt:lpstr>
      <vt:lpstr>We should ‘talk the walk’</vt:lpstr>
      <vt:lpstr>Maps Can Be Useful or Harmful</vt:lpstr>
      <vt:lpstr>If I think my map is the reality I won't be interested in hearing about alternative maps</vt:lpstr>
      <vt:lpstr>Identifying With Your Maps</vt:lpstr>
      <vt:lpstr>Three Kinds of Maps</vt:lpstr>
      <vt:lpstr>The third map: cause and effect</vt:lpstr>
      <vt:lpstr>Cardwork…</vt:lpstr>
      <vt:lpstr>Cardwork</vt:lpstr>
      <vt:lpstr>Cardwork Features</vt:lpstr>
      <vt:lpstr>A Mental Map Is Like a Poem</vt:lpstr>
      <vt:lpstr>PowerPoint Presentation</vt:lpstr>
      <vt:lpstr>PowerPoint Presentation</vt:lpstr>
      <vt:lpstr>PowerPoint Presentation</vt:lpstr>
      <vt:lpstr>PowerPoint Presentation</vt:lpstr>
      <vt:lpstr>PowerPoint Presentation</vt:lpstr>
      <vt:lpstr>PowerPoint Presentation</vt:lpstr>
      <vt:lpstr>How might you use cardwork to expose and compare mental maps?</vt:lpstr>
      <vt:lpstr>What Will You Take Away  From Today?</vt:lpstr>
      <vt:lpstr>Appendix</vt:lpstr>
      <vt:lpstr>Action Research</vt:lpstr>
      <vt:lpstr>A Pam Map?</vt:lpstr>
      <vt:lpstr>Many names for the representations we build and hold and apply</vt:lpstr>
      <vt:lpstr>TOAs and MMs Cut Both Ways</vt:lpstr>
      <vt:lpstr>We may have multiple theories working</vt:lpstr>
      <vt:lpstr>Single and double-loop learning</vt:lpstr>
    </vt:vector>
  </TitlesOfParts>
  <Company>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SOE Manager</dc:creator>
  <cp:lastModifiedBy>T.J. Elliott</cp:lastModifiedBy>
  <cp:revision>270</cp:revision>
  <dcterms:created xsi:type="dcterms:W3CDTF">2011-05-09T14:34:57Z</dcterms:created>
  <dcterms:modified xsi:type="dcterms:W3CDTF">2023-01-19T23:02:35Z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0x01010037D4552CBF497842890C649EF662C355</vt:lpwstr>
  </property>
</Properties>
</file>