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5"/>
  </p:sldMasterIdLst>
  <p:notesMasterIdLst>
    <p:notesMasterId r:id="rId65"/>
  </p:notesMasterIdLst>
  <p:sldIdLst>
    <p:sldId id="273" r:id="rId6"/>
    <p:sldId id="504" r:id="rId7"/>
    <p:sldId id="542" r:id="rId8"/>
    <p:sldId id="559" r:id="rId9"/>
    <p:sldId id="560" r:id="rId10"/>
    <p:sldId id="561" r:id="rId11"/>
    <p:sldId id="562" r:id="rId12"/>
    <p:sldId id="563" r:id="rId13"/>
    <p:sldId id="552" r:id="rId14"/>
    <p:sldId id="553" r:id="rId15"/>
    <p:sldId id="554" r:id="rId16"/>
    <p:sldId id="564" r:id="rId17"/>
    <p:sldId id="507" r:id="rId18"/>
    <p:sldId id="506" r:id="rId19"/>
    <p:sldId id="523" r:id="rId20"/>
    <p:sldId id="547" r:id="rId21"/>
    <p:sldId id="567" r:id="rId22"/>
    <p:sldId id="549" r:id="rId23"/>
    <p:sldId id="519" r:id="rId24"/>
    <p:sldId id="521" r:id="rId25"/>
    <p:sldId id="520" r:id="rId26"/>
    <p:sldId id="543" r:id="rId27"/>
    <p:sldId id="566" r:id="rId28"/>
    <p:sldId id="508" r:id="rId29"/>
    <p:sldId id="551" r:id="rId30"/>
    <p:sldId id="541" r:id="rId31"/>
    <p:sldId id="522" r:id="rId32"/>
    <p:sldId id="540" r:id="rId33"/>
    <p:sldId id="546" r:id="rId34"/>
    <p:sldId id="510" r:id="rId35"/>
    <p:sldId id="518" r:id="rId36"/>
    <p:sldId id="511" r:id="rId37"/>
    <p:sldId id="512" r:id="rId38"/>
    <p:sldId id="515" r:id="rId39"/>
    <p:sldId id="517" r:id="rId40"/>
    <p:sldId id="539" r:id="rId41"/>
    <p:sldId id="538" r:id="rId42"/>
    <p:sldId id="568" r:id="rId43"/>
    <p:sldId id="524" r:id="rId44"/>
    <p:sldId id="544" r:id="rId45"/>
    <p:sldId id="530" r:id="rId46"/>
    <p:sldId id="531" r:id="rId47"/>
    <p:sldId id="555" r:id="rId48"/>
    <p:sldId id="513" r:id="rId49"/>
    <p:sldId id="514" r:id="rId50"/>
    <p:sldId id="548" r:id="rId51"/>
    <p:sldId id="525" r:id="rId52"/>
    <p:sldId id="526" r:id="rId53"/>
    <p:sldId id="527" r:id="rId54"/>
    <p:sldId id="528" r:id="rId55"/>
    <p:sldId id="529" r:id="rId56"/>
    <p:sldId id="532" r:id="rId57"/>
    <p:sldId id="533" r:id="rId58"/>
    <p:sldId id="534" r:id="rId59"/>
    <p:sldId id="535" r:id="rId60"/>
    <p:sldId id="550" r:id="rId61"/>
    <p:sldId id="565" r:id="rId62"/>
    <p:sldId id="556" r:id="rId63"/>
    <p:sldId id="516" r:id="rId6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6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image" Target="../media/image12.jpg"/><Relationship Id="rId4" Type="http://schemas.openxmlformats.org/officeDocument/2006/relationships/image" Target="../media/image19.jpg"/></Relationships>
</file>

<file path=ppt/diagrams/_rels/data3.xml.rels><?xml version="1.0" encoding="UTF-8" standalone="yes"?>
<Relationships xmlns="http://schemas.openxmlformats.org/package/2006/relationships"><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1CDDF-61F3-495C-AE3A-C606C4F0256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66C9839-56BE-491E-B757-A549E2148D17}">
      <dgm:prSet phldrT="[Text]"/>
      <dgm:spPr/>
      <dgm:t>
        <a:bodyPr/>
        <a:lstStyle/>
        <a:p>
          <a:r>
            <a:rPr lang="en-US"/>
            <a:t>Atom of Work</a:t>
          </a:r>
        </a:p>
      </dgm:t>
    </dgm:pt>
    <dgm:pt modelId="{1019A4D2-AF19-4BF8-9C97-F9C84630D3D8}" type="parTrans" cxnId="{E59D5C73-909E-4003-AD95-008B79483FFF}">
      <dgm:prSet/>
      <dgm:spPr/>
      <dgm:t>
        <a:bodyPr/>
        <a:lstStyle/>
        <a:p>
          <a:endParaRPr lang="en-US"/>
        </a:p>
      </dgm:t>
    </dgm:pt>
    <dgm:pt modelId="{4D945DA3-087A-4D81-A81C-CFFE32BF2A8A}" type="sibTrans" cxnId="{E59D5C73-909E-4003-AD95-008B79483FFF}">
      <dgm:prSet/>
      <dgm:spPr/>
      <dgm:t>
        <a:bodyPr/>
        <a:lstStyle/>
        <a:p>
          <a:endParaRPr lang="en-US"/>
        </a:p>
      </dgm:t>
    </dgm:pt>
    <dgm:pt modelId="{EEC1F5A5-8338-4A82-B97E-BABE32F0A294}">
      <dgm:prSet phldrT="[Text]"/>
      <dgm:spPr/>
      <dgm:t>
        <a:bodyPr/>
        <a:lstStyle/>
        <a:p>
          <a:r>
            <a:rPr lang="en-US"/>
            <a:t>Difficult Conversations</a:t>
          </a:r>
        </a:p>
      </dgm:t>
    </dgm:pt>
    <dgm:pt modelId="{87FEA603-A9A1-4CF3-8BFC-A7630C22E92F}" type="parTrans" cxnId="{9C3243FD-4652-46BE-8C3F-0AEC46595B7A}">
      <dgm:prSet/>
      <dgm:spPr/>
      <dgm:t>
        <a:bodyPr/>
        <a:lstStyle/>
        <a:p>
          <a:endParaRPr lang="en-US"/>
        </a:p>
      </dgm:t>
    </dgm:pt>
    <dgm:pt modelId="{2DF81D15-5A05-44DA-AEFB-300F6F4522C1}" type="sibTrans" cxnId="{9C3243FD-4652-46BE-8C3F-0AEC46595B7A}">
      <dgm:prSet/>
      <dgm:spPr/>
      <dgm:t>
        <a:bodyPr/>
        <a:lstStyle/>
        <a:p>
          <a:endParaRPr lang="en-US"/>
        </a:p>
      </dgm:t>
    </dgm:pt>
    <dgm:pt modelId="{CC99B235-207C-44E9-942C-E6BE7BD870AD}">
      <dgm:prSet phldrT="[Text]"/>
      <dgm:spPr/>
      <dgm:t>
        <a:bodyPr/>
        <a:lstStyle/>
        <a:p>
          <a:r>
            <a:rPr lang="en-US"/>
            <a:t>Advocacy vs. Inquiry</a:t>
          </a:r>
        </a:p>
      </dgm:t>
    </dgm:pt>
    <dgm:pt modelId="{56AAAB1B-68FF-4AD2-8B06-F09A1A775E19}" type="parTrans" cxnId="{DEB5F009-2F30-4734-98E9-80AA688CB012}">
      <dgm:prSet/>
      <dgm:spPr/>
      <dgm:t>
        <a:bodyPr/>
        <a:lstStyle/>
        <a:p>
          <a:endParaRPr lang="en-US"/>
        </a:p>
      </dgm:t>
    </dgm:pt>
    <dgm:pt modelId="{01159CBC-B673-4DDD-B742-AFE324D2E14C}" type="sibTrans" cxnId="{DEB5F009-2F30-4734-98E9-80AA688CB012}">
      <dgm:prSet/>
      <dgm:spPr/>
      <dgm:t>
        <a:bodyPr/>
        <a:lstStyle/>
        <a:p>
          <a:endParaRPr lang="en-US"/>
        </a:p>
      </dgm:t>
    </dgm:pt>
    <dgm:pt modelId="{F7F36E1A-3ED0-4285-8E25-8DBE9A032CA3}">
      <dgm:prSet/>
      <dgm:spPr/>
      <dgm:t>
        <a:bodyPr/>
        <a:lstStyle/>
        <a:p>
          <a:r>
            <a:rPr lang="en-US"/>
            <a:t>FeedForward/Johari Window</a:t>
          </a:r>
        </a:p>
      </dgm:t>
    </dgm:pt>
    <dgm:pt modelId="{70D2BFB3-BD0D-40EC-820D-3D6F55A6C514}" type="parTrans" cxnId="{4858951A-AF5E-45D2-AED4-77BAF6E0AC95}">
      <dgm:prSet/>
      <dgm:spPr/>
      <dgm:t>
        <a:bodyPr/>
        <a:lstStyle/>
        <a:p>
          <a:endParaRPr lang="en-US"/>
        </a:p>
      </dgm:t>
    </dgm:pt>
    <dgm:pt modelId="{FCF1E173-3D8B-4AE6-A00E-5A14DDE68CB6}" type="sibTrans" cxnId="{4858951A-AF5E-45D2-AED4-77BAF6E0AC95}">
      <dgm:prSet/>
      <dgm:spPr/>
      <dgm:t>
        <a:bodyPr/>
        <a:lstStyle/>
        <a:p>
          <a:endParaRPr lang="en-US"/>
        </a:p>
      </dgm:t>
    </dgm:pt>
    <dgm:pt modelId="{3D461B89-016A-4587-86F8-89E67C264B99}" type="pres">
      <dgm:prSet presAssocID="{7461CDDF-61F3-495C-AE3A-C606C4F0256E}" presName="Name0" presStyleCnt="0">
        <dgm:presLayoutVars>
          <dgm:chMax val="7"/>
          <dgm:chPref val="7"/>
          <dgm:dir/>
        </dgm:presLayoutVars>
      </dgm:prSet>
      <dgm:spPr/>
      <dgm:t>
        <a:bodyPr/>
        <a:lstStyle/>
        <a:p>
          <a:endParaRPr lang="en-US"/>
        </a:p>
      </dgm:t>
    </dgm:pt>
    <dgm:pt modelId="{FE360299-BBAA-4291-9D9F-AF91C95D6D81}" type="pres">
      <dgm:prSet presAssocID="{7461CDDF-61F3-495C-AE3A-C606C4F0256E}" presName="Name1" presStyleCnt="0"/>
      <dgm:spPr/>
    </dgm:pt>
    <dgm:pt modelId="{B3A5F5FE-8D57-448D-9165-F5D580AEA9FB}" type="pres">
      <dgm:prSet presAssocID="{7461CDDF-61F3-495C-AE3A-C606C4F0256E}" presName="cycle" presStyleCnt="0"/>
      <dgm:spPr/>
    </dgm:pt>
    <dgm:pt modelId="{ACC6F19C-20E8-4710-929D-EFF4B8DE3E6F}" type="pres">
      <dgm:prSet presAssocID="{7461CDDF-61F3-495C-AE3A-C606C4F0256E}" presName="srcNode" presStyleLbl="node1" presStyleIdx="0" presStyleCnt="4"/>
      <dgm:spPr/>
    </dgm:pt>
    <dgm:pt modelId="{E3893221-A25E-45EF-A660-7B6AD21AB70D}" type="pres">
      <dgm:prSet presAssocID="{7461CDDF-61F3-495C-AE3A-C606C4F0256E}" presName="conn" presStyleLbl="parChTrans1D2" presStyleIdx="0" presStyleCnt="1"/>
      <dgm:spPr/>
      <dgm:t>
        <a:bodyPr/>
        <a:lstStyle/>
        <a:p>
          <a:endParaRPr lang="en-US"/>
        </a:p>
      </dgm:t>
    </dgm:pt>
    <dgm:pt modelId="{238D8BCC-35F1-41EB-B161-B9C167F3C4BD}" type="pres">
      <dgm:prSet presAssocID="{7461CDDF-61F3-495C-AE3A-C606C4F0256E}" presName="extraNode" presStyleLbl="node1" presStyleIdx="0" presStyleCnt="4"/>
      <dgm:spPr/>
    </dgm:pt>
    <dgm:pt modelId="{73DB57E5-37F8-4233-BC82-98DFB8751ECA}" type="pres">
      <dgm:prSet presAssocID="{7461CDDF-61F3-495C-AE3A-C606C4F0256E}" presName="dstNode" presStyleLbl="node1" presStyleIdx="0" presStyleCnt="4"/>
      <dgm:spPr/>
    </dgm:pt>
    <dgm:pt modelId="{37DB6301-5940-4A41-A779-38D9CD95DCE8}" type="pres">
      <dgm:prSet presAssocID="{466C9839-56BE-491E-B757-A549E2148D17}" presName="text_1" presStyleLbl="node1" presStyleIdx="0" presStyleCnt="4">
        <dgm:presLayoutVars>
          <dgm:bulletEnabled val="1"/>
        </dgm:presLayoutVars>
      </dgm:prSet>
      <dgm:spPr/>
      <dgm:t>
        <a:bodyPr/>
        <a:lstStyle/>
        <a:p>
          <a:endParaRPr lang="en-US"/>
        </a:p>
      </dgm:t>
    </dgm:pt>
    <dgm:pt modelId="{942384A9-46CD-4F2D-8C22-05946B117504}" type="pres">
      <dgm:prSet presAssocID="{466C9839-56BE-491E-B757-A549E2148D17}" presName="accent_1" presStyleCnt="0"/>
      <dgm:spPr/>
    </dgm:pt>
    <dgm:pt modelId="{F622AD32-FAE8-477E-88F0-C28F5593381B}" type="pres">
      <dgm:prSet presAssocID="{466C9839-56BE-491E-B757-A549E2148D17}" presName="accentRepeatNode" presStyleLbl="solidFgAcc1" presStyleIdx="0" presStyleCnt="4"/>
      <dgm:spPr>
        <a:blipFill rotWithShape="0">
          <a:blip xmlns:r="http://schemas.openxmlformats.org/officeDocument/2006/relationships" r:embed="rId1"/>
          <a:stretch>
            <a:fillRect/>
          </a:stretch>
        </a:blipFill>
      </dgm:spPr>
    </dgm:pt>
    <dgm:pt modelId="{1AB49EF0-5E6E-4D27-9A52-CD1707F0C328}" type="pres">
      <dgm:prSet presAssocID="{EEC1F5A5-8338-4A82-B97E-BABE32F0A294}" presName="text_2" presStyleLbl="node1" presStyleIdx="1" presStyleCnt="4">
        <dgm:presLayoutVars>
          <dgm:bulletEnabled val="1"/>
        </dgm:presLayoutVars>
      </dgm:prSet>
      <dgm:spPr/>
      <dgm:t>
        <a:bodyPr/>
        <a:lstStyle/>
        <a:p>
          <a:endParaRPr lang="en-US"/>
        </a:p>
      </dgm:t>
    </dgm:pt>
    <dgm:pt modelId="{023CAF2B-4861-4719-A224-C1AED5871B98}" type="pres">
      <dgm:prSet presAssocID="{EEC1F5A5-8338-4A82-B97E-BABE32F0A294}" presName="accent_2" presStyleCnt="0"/>
      <dgm:spPr/>
    </dgm:pt>
    <dgm:pt modelId="{CC783B6B-1AE9-4AB4-91B9-5557EADAC8C0}" type="pres">
      <dgm:prSet presAssocID="{EEC1F5A5-8338-4A82-B97E-BABE32F0A294}" presName="accentRepeatNode" presStyleLbl="solidFgAcc1" presStyleIdx="1" presStyleCnt="4"/>
      <dgm:spPr>
        <a:blipFill rotWithShape="0">
          <a:blip xmlns:r="http://schemas.openxmlformats.org/officeDocument/2006/relationships" r:embed="rId2"/>
          <a:stretch>
            <a:fillRect/>
          </a:stretch>
        </a:blipFill>
      </dgm:spPr>
    </dgm:pt>
    <dgm:pt modelId="{6217D3DD-D559-4EC5-B0DF-24E65740A104}" type="pres">
      <dgm:prSet presAssocID="{CC99B235-207C-44E9-942C-E6BE7BD870AD}" presName="text_3" presStyleLbl="node1" presStyleIdx="2" presStyleCnt="4">
        <dgm:presLayoutVars>
          <dgm:bulletEnabled val="1"/>
        </dgm:presLayoutVars>
      </dgm:prSet>
      <dgm:spPr/>
      <dgm:t>
        <a:bodyPr/>
        <a:lstStyle/>
        <a:p>
          <a:endParaRPr lang="en-US"/>
        </a:p>
      </dgm:t>
    </dgm:pt>
    <dgm:pt modelId="{24951D30-CFE9-4485-91B1-07D6A4C43898}" type="pres">
      <dgm:prSet presAssocID="{CC99B235-207C-44E9-942C-E6BE7BD870AD}" presName="accent_3" presStyleCnt="0"/>
      <dgm:spPr/>
    </dgm:pt>
    <dgm:pt modelId="{4A1DB231-09BF-4318-9A28-D98BF3CA2F66}" type="pres">
      <dgm:prSet presAssocID="{CC99B235-207C-44E9-942C-E6BE7BD870AD}" presName="accentRepeatNode" presStyleLbl="solidFgAcc1" presStyleIdx="2" presStyleCnt="4"/>
      <dgm:spPr>
        <a:blipFill rotWithShape="0">
          <a:blip xmlns:r="http://schemas.openxmlformats.org/officeDocument/2006/relationships" r:embed="rId3"/>
          <a:stretch>
            <a:fillRect/>
          </a:stretch>
        </a:blipFill>
      </dgm:spPr>
    </dgm:pt>
    <dgm:pt modelId="{0FFFA7D7-7731-48CB-AD74-D4E4F9400C97}" type="pres">
      <dgm:prSet presAssocID="{F7F36E1A-3ED0-4285-8E25-8DBE9A032CA3}" presName="text_4" presStyleLbl="node1" presStyleIdx="3" presStyleCnt="4">
        <dgm:presLayoutVars>
          <dgm:bulletEnabled val="1"/>
        </dgm:presLayoutVars>
      </dgm:prSet>
      <dgm:spPr/>
      <dgm:t>
        <a:bodyPr/>
        <a:lstStyle/>
        <a:p>
          <a:endParaRPr lang="en-US"/>
        </a:p>
      </dgm:t>
    </dgm:pt>
    <dgm:pt modelId="{AB1D60BA-0CF0-45DB-B380-F72FF5933D52}" type="pres">
      <dgm:prSet presAssocID="{F7F36E1A-3ED0-4285-8E25-8DBE9A032CA3}" presName="accent_4" presStyleCnt="0"/>
      <dgm:spPr/>
    </dgm:pt>
    <dgm:pt modelId="{48FB6420-4D70-43D7-AE40-544414D11244}" type="pres">
      <dgm:prSet presAssocID="{F7F36E1A-3ED0-4285-8E25-8DBE9A032CA3}" presName="accentRepeatNode" presStyleLbl="solidFgAcc1" presStyleIdx="3" presStyleCnt="4"/>
      <dgm:spPr>
        <a:blipFill rotWithShape="0">
          <a:blip xmlns:r="http://schemas.openxmlformats.org/officeDocument/2006/relationships" r:embed="rId4"/>
          <a:stretch>
            <a:fillRect/>
          </a:stretch>
        </a:blipFill>
      </dgm:spPr>
    </dgm:pt>
  </dgm:ptLst>
  <dgm:cxnLst>
    <dgm:cxn modelId="{2D90FE59-CD71-48C0-A19C-069B2F33E6FB}" type="presOf" srcId="{CC99B235-207C-44E9-942C-E6BE7BD870AD}" destId="{6217D3DD-D559-4EC5-B0DF-24E65740A104}" srcOrd="0" destOrd="0" presId="urn:microsoft.com/office/officeart/2008/layout/VerticalCurvedList"/>
    <dgm:cxn modelId="{10F358FB-ED8A-4A92-BBDE-3DF762FA874D}" type="presOf" srcId="{7461CDDF-61F3-495C-AE3A-C606C4F0256E}" destId="{3D461B89-016A-4587-86F8-89E67C264B99}" srcOrd="0" destOrd="0" presId="urn:microsoft.com/office/officeart/2008/layout/VerticalCurvedList"/>
    <dgm:cxn modelId="{33F12FC7-28E1-489F-80F5-45D8B1124525}" type="presOf" srcId="{F7F36E1A-3ED0-4285-8E25-8DBE9A032CA3}" destId="{0FFFA7D7-7731-48CB-AD74-D4E4F9400C97}" srcOrd="0" destOrd="0" presId="urn:microsoft.com/office/officeart/2008/layout/VerticalCurvedList"/>
    <dgm:cxn modelId="{6F8ABAD0-679D-4176-AA06-E9EB027DE6A4}" type="presOf" srcId="{4D945DA3-087A-4D81-A81C-CFFE32BF2A8A}" destId="{E3893221-A25E-45EF-A660-7B6AD21AB70D}" srcOrd="0" destOrd="0" presId="urn:microsoft.com/office/officeart/2008/layout/VerticalCurvedList"/>
    <dgm:cxn modelId="{E59D5C73-909E-4003-AD95-008B79483FFF}" srcId="{7461CDDF-61F3-495C-AE3A-C606C4F0256E}" destId="{466C9839-56BE-491E-B757-A549E2148D17}" srcOrd="0" destOrd="0" parTransId="{1019A4D2-AF19-4BF8-9C97-F9C84630D3D8}" sibTransId="{4D945DA3-087A-4D81-A81C-CFFE32BF2A8A}"/>
    <dgm:cxn modelId="{9C3243FD-4652-46BE-8C3F-0AEC46595B7A}" srcId="{7461CDDF-61F3-495C-AE3A-C606C4F0256E}" destId="{EEC1F5A5-8338-4A82-B97E-BABE32F0A294}" srcOrd="1" destOrd="0" parTransId="{87FEA603-A9A1-4CF3-8BFC-A7630C22E92F}" sibTransId="{2DF81D15-5A05-44DA-AEFB-300F6F4522C1}"/>
    <dgm:cxn modelId="{4858951A-AF5E-45D2-AED4-77BAF6E0AC95}" srcId="{7461CDDF-61F3-495C-AE3A-C606C4F0256E}" destId="{F7F36E1A-3ED0-4285-8E25-8DBE9A032CA3}" srcOrd="3" destOrd="0" parTransId="{70D2BFB3-BD0D-40EC-820D-3D6F55A6C514}" sibTransId="{FCF1E173-3D8B-4AE6-A00E-5A14DDE68CB6}"/>
    <dgm:cxn modelId="{DEB5F009-2F30-4734-98E9-80AA688CB012}" srcId="{7461CDDF-61F3-495C-AE3A-C606C4F0256E}" destId="{CC99B235-207C-44E9-942C-E6BE7BD870AD}" srcOrd="2" destOrd="0" parTransId="{56AAAB1B-68FF-4AD2-8B06-F09A1A775E19}" sibTransId="{01159CBC-B673-4DDD-B742-AFE324D2E14C}"/>
    <dgm:cxn modelId="{5128F9C9-CB31-4EEB-821C-8B45EF63C607}" type="presOf" srcId="{466C9839-56BE-491E-B757-A549E2148D17}" destId="{37DB6301-5940-4A41-A779-38D9CD95DCE8}" srcOrd="0" destOrd="0" presId="urn:microsoft.com/office/officeart/2008/layout/VerticalCurvedList"/>
    <dgm:cxn modelId="{28994966-5CC5-43DA-B5B0-95B5E89D4B52}" type="presOf" srcId="{EEC1F5A5-8338-4A82-B97E-BABE32F0A294}" destId="{1AB49EF0-5E6E-4D27-9A52-CD1707F0C328}" srcOrd="0" destOrd="0" presId="urn:microsoft.com/office/officeart/2008/layout/VerticalCurvedList"/>
    <dgm:cxn modelId="{E9AB1831-B4D3-49F8-98E0-D73D58211793}" type="presParOf" srcId="{3D461B89-016A-4587-86F8-89E67C264B99}" destId="{FE360299-BBAA-4291-9D9F-AF91C95D6D81}" srcOrd="0" destOrd="0" presId="urn:microsoft.com/office/officeart/2008/layout/VerticalCurvedList"/>
    <dgm:cxn modelId="{D486618D-5907-41C7-B894-7CC5F77F5F3B}" type="presParOf" srcId="{FE360299-BBAA-4291-9D9F-AF91C95D6D81}" destId="{B3A5F5FE-8D57-448D-9165-F5D580AEA9FB}" srcOrd="0" destOrd="0" presId="urn:microsoft.com/office/officeart/2008/layout/VerticalCurvedList"/>
    <dgm:cxn modelId="{77D363C4-6765-46F0-9F9A-D3C9611BD496}" type="presParOf" srcId="{B3A5F5FE-8D57-448D-9165-F5D580AEA9FB}" destId="{ACC6F19C-20E8-4710-929D-EFF4B8DE3E6F}" srcOrd="0" destOrd="0" presId="urn:microsoft.com/office/officeart/2008/layout/VerticalCurvedList"/>
    <dgm:cxn modelId="{08048980-4B29-438F-B780-340232DDADC4}" type="presParOf" srcId="{B3A5F5FE-8D57-448D-9165-F5D580AEA9FB}" destId="{E3893221-A25E-45EF-A660-7B6AD21AB70D}" srcOrd="1" destOrd="0" presId="urn:microsoft.com/office/officeart/2008/layout/VerticalCurvedList"/>
    <dgm:cxn modelId="{0FCB47EE-C0BB-4496-918A-7F6670C4BF27}" type="presParOf" srcId="{B3A5F5FE-8D57-448D-9165-F5D580AEA9FB}" destId="{238D8BCC-35F1-41EB-B161-B9C167F3C4BD}" srcOrd="2" destOrd="0" presId="urn:microsoft.com/office/officeart/2008/layout/VerticalCurvedList"/>
    <dgm:cxn modelId="{97A963F9-EA30-498C-9C50-A182A37ACB58}" type="presParOf" srcId="{B3A5F5FE-8D57-448D-9165-F5D580AEA9FB}" destId="{73DB57E5-37F8-4233-BC82-98DFB8751ECA}" srcOrd="3" destOrd="0" presId="urn:microsoft.com/office/officeart/2008/layout/VerticalCurvedList"/>
    <dgm:cxn modelId="{A7AD9F3F-C0F4-424D-A00C-B855E729235F}" type="presParOf" srcId="{FE360299-BBAA-4291-9D9F-AF91C95D6D81}" destId="{37DB6301-5940-4A41-A779-38D9CD95DCE8}" srcOrd="1" destOrd="0" presId="urn:microsoft.com/office/officeart/2008/layout/VerticalCurvedList"/>
    <dgm:cxn modelId="{84F4D1C9-CBD7-4124-AE5E-AE055C0CFA24}" type="presParOf" srcId="{FE360299-BBAA-4291-9D9F-AF91C95D6D81}" destId="{942384A9-46CD-4F2D-8C22-05946B117504}" srcOrd="2" destOrd="0" presId="urn:microsoft.com/office/officeart/2008/layout/VerticalCurvedList"/>
    <dgm:cxn modelId="{B22DC5FE-05BC-4B97-9A73-25E2809A595E}" type="presParOf" srcId="{942384A9-46CD-4F2D-8C22-05946B117504}" destId="{F622AD32-FAE8-477E-88F0-C28F5593381B}" srcOrd="0" destOrd="0" presId="urn:microsoft.com/office/officeart/2008/layout/VerticalCurvedList"/>
    <dgm:cxn modelId="{AE5510DE-EC62-4A9A-887A-536522BE4019}" type="presParOf" srcId="{FE360299-BBAA-4291-9D9F-AF91C95D6D81}" destId="{1AB49EF0-5E6E-4D27-9A52-CD1707F0C328}" srcOrd="3" destOrd="0" presId="urn:microsoft.com/office/officeart/2008/layout/VerticalCurvedList"/>
    <dgm:cxn modelId="{8D1F995F-66F8-47F5-B013-826FF853E4CD}" type="presParOf" srcId="{FE360299-BBAA-4291-9D9F-AF91C95D6D81}" destId="{023CAF2B-4861-4719-A224-C1AED5871B98}" srcOrd="4" destOrd="0" presId="urn:microsoft.com/office/officeart/2008/layout/VerticalCurvedList"/>
    <dgm:cxn modelId="{05623E7C-A15F-40FE-BDE9-4E7DBFAAE544}" type="presParOf" srcId="{023CAF2B-4861-4719-A224-C1AED5871B98}" destId="{CC783B6B-1AE9-4AB4-91B9-5557EADAC8C0}" srcOrd="0" destOrd="0" presId="urn:microsoft.com/office/officeart/2008/layout/VerticalCurvedList"/>
    <dgm:cxn modelId="{93D566DE-0589-407F-B5FB-72B14F093DE1}" type="presParOf" srcId="{FE360299-BBAA-4291-9D9F-AF91C95D6D81}" destId="{6217D3DD-D559-4EC5-B0DF-24E65740A104}" srcOrd="5" destOrd="0" presId="urn:microsoft.com/office/officeart/2008/layout/VerticalCurvedList"/>
    <dgm:cxn modelId="{BBE9E169-05C0-4DA8-96FD-C7F57D960CE2}" type="presParOf" srcId="{FE360299-BBAA-4291-9D9F-AF91C95D6D81}" destId="{24951D30-CFE9-4485-91B1-07D6A4C43898}" srcOrd="6" destOrd="0" presId="urn:microsoft.com/office/officeart/2008/layout/VerticalCurvedList"/>
    <dgm:cxn modelId="{2C94D03C-A02F-4DE0-8C31-28D809C0C71E}" type="presParOf" srcId="{24951D30-CFE9-4485-91B1-07D6A4C43898}" destId="{4A1DB231-09BF-4318-9A28-D98BF3CA2F66}" srcOrd="0" destOrd="0" presId="urn:microsoft.com/office/officeart/2008/layout/VerticalCurvedList"/>
    <dgm:cxn modelId="{0A8BB3C5-7C11-4B2B-A038-7C27F22EDDE2}" type="presParOf" srcId="{FE360299-BBAA-4291-9D9F-AF91C95D6D81}" destId="{0FFFA7D7-7731-48CB-AD74-D4E4F9400C97}" srcOrd="7" destOrd="0" presId="urn:microsoft.com/office/officeart/2008/layout/VerticalCurvedList"/>
    <dgm:cxn modelId="{C8D8C444-0755-4688-8839-F36B2CF9CA39}" type="presParOf" srcId="{FE360299-BBAA-4291-9D9F-AF91C95D6D81}" destId="{AB1D60BA-0CF0-45DB-B380-F72FF5933D52}" srcOrd="8" destOrd="0" presId="urn:microsoft.com/office/officeart/2008/layout/VerticalCurvedList"/>
    <dgm:cxn modelId="{25E1ED06-09D9-4041-969F-2E68BB9F36CF}" type="presParOf" srcId="{AB1D60BA-0CF0-45DB-B380-F72FF5933D52}" destId="{48FB6420-4D70-43D7-AE40-544414D112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21AE9-9196-40BA-AF71-1C2CE003F02E}" type="doc">
      <dgm:prSet loTypeId="urn:microsoft.com/office/officeart/2005/8/layout/gear1" loCatId="cycle" qsTypeId="urn:microsoft.com/office/officeart/2005/8/quickstyle/simple1" qsCatId="simple" csTypeId="urn:microsoft.com/office/officeart/2005/8/colors/accent1_3" csCatId="accent1" phldr="1"/>
      <dgm:spPr/>
    </dgm:pt>
    <dgm:pt modelId="{F78080FE-4FCD-4F6B-A296-84EF3DDD1C1E}">
      <dgm:prSet phldrT="[Text]" custT="1"/>
      <dgm:spPr/>
      <dgm:t>
        <a:bodyPr/>
        <a:lstStyle/>
        <a:p>
          <a:r>
            <a:rPr lang="en-US" sz="2800"/>
            <a:t>Communication</a:t>
          </a:r>
        </a:p>
      </dgm:t>
    </dgm:pt>
    <dgm:pt modelId="{84DA7375-CC8D-42C1-BE4B-AFD4472B2561}" type="parTrans" cxnId="{E30C2FCC-7A43-4EA1-8937-82B9DFD7374E}">
      <dgm:prSet/>
      <dgm:spPr/>
      <dgm:t>
        <a:bodyPr/>
        <a:lstStyle/>
        <a:p>
          <a:endParaRPr lang="en-US" sz="3200"/>
        </a:p>
      </dgm:t>
    </dgm:pt>
    <dgm:pt modelId="{BB761885-087E-4E9A-BFD5-4F1C8D299871}" type="sibTrans" cxnId="{E30C2FCC-7A43-4EA1-8937-82B9DFD7374E}">
      <dgm:prSet/>
      <dgm:spPr/>
      <dgm:t>
        <a:bodyPr/>
        <a:lstStyle/>
        <a:p>
          <a:endParaRPr lang="en-US" sz="3200"/>
        </a:p>
      </dgm:t>
    </dgm:pt>
    <dgm:pt modelId="{F0CA9FBF-9467-4E33-9FE5-2711D1C8B0E5}">
      <dgm:prSet phldrT="[Text]" custT="1"/>
      <dgm:spPr/>
      <dgm:t>
        <a:bodyPr/>
        <a:lstStyle/>
        <a:p>
          <a:r>
            <a:rPr lang="en-US" sz="2800"/>
            <a:t>Action</a:t>
          </a:r>
        </a:p>
      </dgm:t>
    </dgm:pt>
    <dgm:pt modelId="{050D15F7-5F0C-49E6-BAEB-7548E4BA4099}" type="parTrans" cxnId="{CD5273C6-1600-4763-95E0-79CA80624A64}">
      <dgm:prSet/>
      <dgm:spPr/>
      <dgm:t>
        <a:bodyPr/>
        <a:lstStyle/>
        <a:p>
          <a:endParaRPr lang="en-US" sz="3200"/>
        </a:p>
      </dgm:t>
    </dgm:pt>
    <dgm:pt modelId="{FBD7D6E6-97FE-42E2-BF1E-B54B3215C130}" type="sibTrans" cxnId="{CD5273C6-1600-4763-95E0-79CA80624A64}">
      <dgm:prSet/>
      <dgm:spPr/>
      <dgm:t>
        <a:bodyPr/>
        <a:lstStyle/>
        <a:p>
          <a:endParaRPr lang="en-US" sz="3200"/>
        </a:p>
      </dgm:t>
    </dgm:pt>
    <dgm:pt modelId="{06B76FE5-8EC2-48F5-BCDA-A3DA2531D47A}">
      <dgm:prSet phldrT="[Text]" custT="1"/>
      <dgm:spPr/>
      <dgm:t>
        <a:bodyPr/>
        <a:lstStyle/>
        <a:p>
          <a:r>
            <a:rPr lang="en-US" sz="2800"/>
            <a:t>Reflection</a:t>
          </a:r>
        </a:p>
      </dgm:t>
    </dgm:pt>
    <dgm:pt modelId="{2DE31815-B187-4D1C-8842-6FD1279DF61E}" type="parTrans" cxnId="{551B00DB-4B11-447B-A7C0-9253218C5771}">
      <dgm:prSet/>
      <dgm:spPr/>
      <dgm:t>
        <a:bodyPr/>
        <a:lstStyle/>
        <a:p>
          <a:endParaRPr lang="en-US" sz="3200"/>
        </a:p>
      </dgm:t>
    </dgm:pt>
    <dgm:pt modelId="{CB806A07-D5C0-4F20-833C-3706BE311F7E}" type="sibTrans" cxnId="{551B00DB-4B11-447B-A7C0-9253218C5771}">
      <dgm:prSet/>
      <dgm:spPr/>
      <dgm:t>
        <a:bodyPr/>
        <a:lstStyle/>
        <a:p>
          <a:endParaRPr lang="en-US" sz="3200"/>
        </a:p>
      </dgm:t>
    </dgm:pt>
    <dgm:pt modelId="{B26141CA-F568-469D-A1B8-9E38CE4801B8}" type="pres">
      <dgm:prSet presAssocID="{A5D21AE9-9196-40BA-AF71-1C2CE003F02E}" presName="composite" presStyleCnt="0">
        <dgm:presLayoutVars>
          <dgm:chMax val="3"/>
          <dgm:animLvl val="lvl"/>
          <dgm:resizeHandles val="exact"/>
        </dgm:presLayoutVars>
      </dgm:prSet>
      <dgm:spPr/>
    </dgm:pt>
    <dgm:pt modelId="{FB4D76A2-E42A-4B85-862A-E3F25DBE5048}" type="pres">
      <dgm:prSet presAssocID="{F78080FE-4FCD-4F6B-A296-84EF3DDD1C1E}" presName="gear1" presStyleLbl="node1" presStyleIdx="0" presStyleCnt="3">
        <dgm:presLayoutVars>
          <dgm:chMax val="1"/>
          <dgm:bulletEnabled val="1"/>
        </dgm:presLayoutVars>
      </dgm:prSet>
      <dgm:spPr/>
      <dgm:t>
        <a:bodyPr/>
        <a:lstStyle/>
        <a:p>
          <a:endParaRPr lang="en-US"/>
        </a:p>
      </dgm:t>
    </dgm:pt>
    <dgm:pt modelId="{9779FF2D-46FE-4F94-8126-92694F1237FB}" type="pres">
      <dgm:prSet presAssocID="{F78080FE-4FCD-4F6B-A296-84EF3DDD1C1E}" presName="gear1srcNode" presStyleLbl="node1" presStyleIdx="0" presStyleCnt="3"/>
      <dgm:spPr/>
      <dgm:t>
        <a:bodyPr/>
        <a:lstStyle/>
        <a:p>
          <a:endParaRPr lang="en-US"/>
        </a:p>
      </dgm:t>
    </dgm:pt>
    <dgm:pt modelId="{DE91AD5B-164F-4F23-B4A7-6D833484B6F8}" type="pres">
      <dgm:prSet presAssocID="{F78080FE-4FCD-4F6B-A296-84EF3DDD1C1E}" presName="gear1dstNode" presStyleLbl="node1" presStyleIdx="0" presStyleCnt="3"/>
      <dgm:spPr/>
      <dgm:t>
        <a:bodyPr/>
        <a:lstStyle/>
        <a:p>
          <a:endParaRPr lang="en-US"/>
        </a:p>
      </dgm:t>
    </dgm:pt>
    <dgm:pt modelId="{21CDA836-7EC6-4C89-A303-EB149AD8EE3D}" type="pres">
      <dgm:prSet presAssocID="{F0CA9FBF-9467-4E33-9FE5-2711D1C8B0E5}" presName="gear2" presStyleLbl="node1" presStyleIdx="1" presStyleCnt="3">
        <dgm:presLayoutVars>
          <dgm:chMax val="1"/>
          <dgm:bulletEnabled val="1"/>
        </dgm:presLayoutVars>
      </dgm:prSet>
      <dgm:spPr/>
      <dgm:t>
        <a:bodyPr/>
        <a:lstStyle/>
        <a:p>
          <a:endParaRPr lang="en-US"/>
        </a:p>
      </dgm:t>
    </dgm:pt>
    <dgm:pt modelId="{8F72341D-7880-47FE-B3CD-31EBC09C4E12}" type="pres">
      <dgm:prSet presAssocID="{F0CA9FBF-9467-4E33-9FE5-2711D1C8B0E5}" presName="gear2srcNode" presStyleLbl="node1" presStyleIdx="1" presStyleCnt="3"/>
      <dgm:spPr/>
      <dgm:t>
        <a:bodyPr/>
        <a:lstStyle/>
        <a:p>
          <a:endParaRPr lang="en-US"/>
        </a:p>
      </dgm:t>
    </dgm:pt>
    <dgm:pt modelId="{462D6BD4-D851-4FF0-B6AE-2D40E7222098}" type="pres">
      <dgm:prSet presAssocID="{F0CA9FBF-9467-4E33-9FE5-2711D1C8B0E5}" presName="gear2dstNode" presStyleLbl="node1" presStyleIdx="1" presStyleCnt="3"/>
      <dgm:spPr/>
      <dgm:t>
        <a:bodyPr/>
        <a:lstStyle/>
        <a:p>
          <a:endParaRPr lang="en-US"/>
        </a:p>
      </dgm:t>
    </dgm:pt>
    <dgm:pt modelId="{57312B3C-C242-4910-AB4C-F98345093EB1}" type="pres">
      <dgm:prSet presAssocID="{06B76FE5-8EC2-48F5-BCDA-A3DA2531D47A}" presName="gear3" presStyleLbl="node1" presStyleIdx="2" presStyleCnt="3"/>
      <dgm:spPr/>
      <dgm:t>
        <a:bodyPr/>
        <a:lstStyle/>
        <a:p>
          <a:endParaRPr lang="en-US"/>
        </a:p>
      </dgm:t>
    </dgm:pt>
    <dgm:pt modelId="{5FD2E9E3-8141-41EB-A53E-3D9BEB5FA121}" type="pres">
      <dgm:prSet presAssocID="{06B76FE5-8EC2-48F5-BCDA-A3DA2531D47A}" presName="gear3tx" presStyleLbl="node1" presStyleIdx="2" presStyleCnt="3">
        <dgm:presLayoutVars>
          <dgm:chMax val="1"/>
          <dgm:bulletEnabled val="1"/>
        </dgm:presLayoutVars>
      </dgm:prSet>
      <dgm:spPr/>
      <dgm:t>
        <a:bodyPr/>
        <a:lstStyle/>
        <a:p>
          <a:endParaRPr lang="en-US"/>
        </a:p>
      </dgm:t>
    </dgm:pt>
    <dgm:pt modelId="{4D4D51BD-3396-4F11-ADD2-9DA8182F2E8F}" type="pres">
      <dgm:prSet presAssocID="{06B76FE5-8EC2-48F5-BCDA-A3DA2531D47A}" presName="gear3srcNode" presStyleLbl="node1" presStyleIdx="2" presStyleCnt="3"/>
      <dgm:spPr/>
      <dgm:t>
        <a:bodyPr/>
        <a:lstStyle/>
        <a:p>
          <a:endParaRPr lang="en-US"/>
        </a:p>
      </dgm:t>
    </dgm:pt>
    <dgm:pt modelId="{52B00397-BE11-46B8-AB89-06684244A048}" type="pres">
      <dgm:prSet presAssocID="{06B76FE5-8EC2-48F5-BCDA-A3DA2531D47A}" presName="gear3dstNode" presStyleLbl="node1" presStyleIdx="2" presStyleCnt="3"/>
      <dgm:spPr/>
      <dgm:t>
        <a:bodyPr/>
        <a:lstStyle/>
        <a:p>
          <a:endParaRPr lang="en-US"/>
        </a:p>
      </dgm:t>
    </dgm:pt>
    <dgm:pt modelId="{24B021B0-9570-4371-BB75-4214C9CE0EA4}" type="pres">
      <dgm:prSet presAssocID="{BB761885-087E-4E9A-BFD5-4F1C8D299871}" presName="connector1" presStyleLbl="sibTrans2D1" presStyleIdx="0" presStyleCnt="3"/>
      <dgm:spPr/>
      <dgm:t>
        <a:bodyPr/>
        <a:lstStyle/>
        <a:p>
          <a:endParaRPr lang="en-US"/>
        </a:p>
      </dgm:t>
    </dgm:pt>
    <dgm:pt modelId="{AE827204-81DC-4928-916F-D02F9E21EE4A}" type="pres">
      <dgm:prSet presAssocID="{FBD7D6E6-97FE-42E2-BF1E-B54B3215C130}" presName="connector2" presStyleLbl="sibTrans2D1" presStyleIdx="1" presStyleCnt="3"/>
      <dgm:spPr/>
      <dgm:t>
        <a:bodyPr/>
        <a:lstStyle/>
        <a:p>
          <a:endParaRPr lang="en-US"/>
        </a:p>
      </dgm:t>
    </dgm:pt>
    <dgm:pt modelId="{D2018BCF-1346-4698-B49F-EC1B3774D793}" type="pres">
      <dgm:prSet presAssocID="{CB806A07-D5C0-4F20-833C-3706BE311F7E}" presName="connector3" presStyleLbl="sibTrans2D1" presStyleIdx="2" presStyleCnt="3"/>
      <dgm:spPr/>
      <dgm:t>
        <a:bodyPr/>
        <a:lstStyle/>
        <a:p>
          <a:endParaRPr lang="en-US"/>
        </a:p>
      </dgm:t>
    </dgm:pt>
  </dgm:ptLst>
  <dgm:cxnLst>
    <dgm:cxn modelId="{C4856F0D-D41B-4A38-BC55-ABD2BFD71063}" type="presOf" srcId="{A5D21AE9-9196-40BA-AF71-1C2CE003F02E}" destId="{B26141CA-F568-469D-A1B8-9E38CE4801B8}" srcOrd="0" destOrd="0" presId="urn:microsoft.com/office/officeart/2005/8/layout/gear1"/>
    <dgm:cxn modelId="{17DE9A24-AC7A-4367-ACBC-D8AC623C7D82}" type="presOf" srcId="{F0CA9FBF-9467-4E33-9FE5-2711D1C8B0E5}" destId="{462D6BD4-D851-4FF0-B6AE-2D40E7222098}" srcOrd="2" destOrd="0" presId="urn:microsoft.com/office/officeart/2005/8/layout/gear1"/>
    <dgm:cxn modelId="{0BD7700E-F663-4597-AD28-73E633FABA91}" type="presOf" srcId="{F78080FE-4FCD-4F6B-A296-84EF3DDD1C1E}" destId="{DE91AD5B-164F-4F23-B4A7-6D833484B6F8}" srcOrd="2" destOrd="0" presId="urn:microsoft.com/office/officeart/2005/8/layout/gear1"/>
    <dgm:cxn modelId="{1F59AA41-4782-44ED-A5D0-805B1DBFEE4B}" type="presOf" srcId="{F0CA9FBF-9467-4E33-9FE5-2711D1C8B0E5}" destId="{21CDA836-7EC6-4C89-A303-EB149AD8EE3D}" srcOrd="0" destOrd="0" presId="urn:microsoft.com/office/officeart/2005/8/layout/gear1"/>
    <dgm:cxn modelId="{C17DC8A0-D239-4604-A1AF-FE0E846FB018}" type="presOf" srcId="{06B76FE5-8EC2-48F5-BCDA-A3DA2531D47A}" destId="{5FD2E9E3-8141-41EB-A53E-3D9BEB5FA121}" srcOrd="1" destOrd="0" presId="urn:microsoft.com/office/officeart/2005/8/layout/gear1"/>
    <dgm:cxn modelId="{020720BD-9BB7-408C-B8FD-2A1927E382DB}" type="presOf" srcId="{06B76FE5-8EC2-48F5-BCDA-A3DA2531D47A}" destId="{57312B3C-C242-4910-AB4C-F98345093EB1}" srcOrd="0" destOrd="0" presId="urn:microsoft.com/office/officeart/2005/8/layout/gear1"/>
    <dgm:cxn modelId="{0EE747C9-1AE4-4FFF-A442-B98F8CF64F3A}" type="presOf" srcId="{06B76FE5-8EC2-48F5-BCDA-A3DA2531D47A}" destId="{52B00397-BE11-46B8-AB89-06684244A048}" srcOrd="3" destOrd="0" presId="urn:microsoft.com/office/officeart/2005/8/layout/gear1"/>
    <dgm:cxn modelId="{C1E35786-18C2-4F6F-88A5-CD4B8D4DD36A}" type="presOf" srcId="{CB806A07-D5C0-4F20-833C-3706BE311F7E}" destId="{D2018BCF-1346-4698-B49F-EC1B3774D793}" srcOrd="0" destOrd="0" presId="urn:microsoft.com/office/officeart/2005/8/layout/gear1"/>
    <dgm:cxn modelId="{5AD21BD2-29EC-4174-8939-A05DEBA9B9A0}" type="presOf" srcId="{F0CA9FBF-9467-4E33-9FE5-2711D1C8B0E5}" destId="{8F72341D-7880-47FE-B3CD-31EBC09C4E12}" srcOrd="1" destOrd="0" presId="urn:microsoft.com/office/officeart/2005/8/layout/gear1"/>
    <dgm:cxn modelId="{84E9EEBD-5D2C-4C1E-A0D9-3ABC9E22D924}" type="presOf" srcId="{BB761885-087E-4E9A-BFD5-4F1C8D299871}" destId="{24B021B0-9570-4371-BB75-4214C9CE0EA4}" srcOrd="0" destOrd="0" presId="urn:microsoft.com/office/officeart/2005/8/layout/gear1"/>
    <dgm:cxn modelId="{E30C2FCC-7A43-4EA1-8937-82B9DFD7374E}" srcId="{A5D21AE9-9196-40BA-AF71-1C2CE003F02E}" destId="{F78080FE-4FCD-4F6B-A296-84EF3DDD1C1E}" srcOrd="0" destOrd="0" parTransId="{84DA7375-CC8D-42C1-BE4B-AFD4472B2561}" sibTransId="{BB761885-087E-4E9A-BFD5-4F1C8D299871}"/>
    <dgm:cxn modelId="{CD5273C6-1600-4763-95E0-79CA80624A64}" srcId="{A5D21AE9-9196-40BA-AF71-1C2CE003F02E}" destId="{F0CA9FBF-9467-4E33-9FE5-2711D1C8B0E5}" srcOrd="1" destOrd="0" parTransId="{050D15F7-5F0C-49E6-BAEB-7548E4BA4099}" sibTransId="{FBD7D6E6-97FE-42E2-BF1E-B54B3215C130}"/>
    <dgm:cxn modelId="{551B00DB-4B11-447B-A7C0-9253218C5771}" srcId="{A5D21AE9-9196-40BA-AF71-1C2CE003F02E}" destId="{06B76FE5-8EC2-48F5-BCDA-A3DA2531D47A}" srcOrd="2" destOrd="0" parTransId="{2DE31815-B187-4D1C-8842-6FD1279DF61E}" sibTransId="{CB806A07-D5C0-4F20-833C-3706BE311F7E}"/>
    <dgm:cxn modelId="{D11793BF-F392-4B40-8999-E9B540BA0B1B}" type="presOf" srcId="{06B76FE5-8EC2-48F5-BCDA-A3DA2531D47A}" destId="{4D4D51BD-3396-4F11-ADD2-9DA8182F2E8F}" srcOrd="2" destOrd="0" presId="urn:microsoft.com/office/officeart/2005/8/layout/gear1"/>
    <dgm:cxn modelId="{AF194C48-D99C-49B1-B64B-FA04A7A5CD74}" type="presOf" srcId="{FBD7D6E6-97FE-42E2-BF1E-B54B3215C130}" destId="{AE827204-81DC-4928-916F-D02F9E21EE4A}" srcOrd="0" destOrd="0" presId="urn:microsoft.com/office/officeart/2005/8/layout/gear1"/>
    <dgm:cxn modelId="{901F86AF-6A53-419B-8AE1-CBFC2DB34DCE}" type="presOf" srcId="{F78080FE-4FCD-4F6B-A296-84EF3DDD1C1E}" destId="{9779FF2D-46FE-4F94-8126-92694F1237FB}" srcOrd="1" destOrd="0" presId="urn:microsoft.com/office/officeart/2005/8/layout/gear1"/>
    <dgm:cxn modelId="{8BB48E73-4BA1-43DD-9C21-7784980FB185}" type="presOf" srcId="{F78080FE-4FCD-4F6B-A296-84EF3DDD1C1E}" destId="{FB4D76A2-E42A-4B85-862A-E3F25DBE5048}" srcOrd="0" destOrd="0" presId="urn:microsoft.com/office/officeart/2005/8/layout/gear1"/>
    <dgm:cxn modelId="{7F021A75-6AFC-4098-AC8B-71CD89AAFF11}" type="presParOf" srcId="{B26141CA-F568-469D-A1B8-9E38CE4801B8}" destId="{FB4D76A2-E42A-4B85-862A-E3F25DBE5048}" srcOrd="0" destOrd="0" presId="urn:microsoft.com/office/officeart/2005/8/layout/gear1"/>
    <dgm:cxn modelId="{09F1CADC-24C6-4970-A399-BAA7E97CACF9}" type="presParOf" srcId="{B26141CA-F568-469D-A1B8-9E38CE4801B8}" destId="{9779FF2D-46FE-4F94-8126-92694F1237FB}" srcOrd="1" destOrd="0" presId="urn:microsoft.com/office/officeart/2005/8/layout/gear1"/>
    <dgm:cxn modelId="{DE2BC51D-5437-44CD-8389-B07F046C91E9}" type="presParOf" srcId="{B26141CA-F568-469D-A1B8-9E38CE4801B8}" destId="{DE91AD5B-164F-4F23-B4A7-6D833484B6F8}" srcOrd="2" destOrd="0" presId="urn:microsoft.com/office/officeart/2005/8/layout/gear1"/>
    <dgm:cxn modelId="{065478C2-89F8-4014-AFCF-3FEDC3D71188}" type="presParOf" srcId="{B26141CA-F568-469D-A1B8-9E38CE4801B8}" destId="{21CDA836-7EC6-4C89-A303-EB149AD8EE3D}" srcOrd="3" destOrd="0" presId="urn:microsoft.com/office/officeart/2005/8/layout/gear1"/>
    <dgm:cxn modelId="{98EEFC04-6394-4F5A-8828-D8C029F34711}" type="presParOf" srcId="{B26141CA-F568-469D-A1B8-9E38CE4801B8}" destId="{8F72341D-7880-47FE-B3CD-31EBC09C4E12}" srcOrd="4" destOrd="0" presId="urn:microsoft.com/office/officeart/2005/8/layout/gear1"/>
    <dgm:cxn modelId="{D46A68C6-E17F-49DF-BBFD-4DAEAEFF29A6}" type="presParOf" srcId="{B26141CA-F568-469D-A1B8-9E38CE4801B8}" destId="{462D6BD4-D851-4FF0-B6AE-2D40E7222098}" srcOrd="5" destOrd="0" presId="urn:microsoft.com/office/officeart/2005/8/layout/gear1"/>
    <dgm:cxn modelId="{8E5EFAA8-6C6A-486D-AD00-F35D982A0286}" type="presParOf" srcId="{B26141CA-F568-469D-A1B8-9E38CE4801B8}" destId="{57312B3C-C242-4910-AB4C-F98345093EB1}" srcOrd="6" destOrd="0" presId="urn:microsoft.com/office/officeart/2005/8/layout/gear1"/>
    <dgm:cxn modelId="{2F0DEB0E-66BD-4401-A41D-F0FE576CCA2D}" type="presParOf" srcId="{B26141CA-F568-469D-A1B8-9E38CE4801B8}" destId="{5FD2E9E3-8141-41EB-A53E-3D9BEB5FA121}" srcOrd="7" destOrd="0" presId="urn:microsoft.com/office/officeart/2005/8/layout/gear1"/>
    <dgm:cxn modelId="{6E9609EC-F2B2-4B88-A967-0EE4EA32FE10}" type="presParOf" srcId="{B26141CA-F568-469D-A1B8-9E38CE4801B8}" destId="{4D4D51BD-3396-4F11-ADD2-9DA8182F2E8F}" srcOrd="8" destOrd="0" presId="urn:microsoft.com/office/officeart/2005/8/layout/gear1"/>
    <dgm:cxn modelId="{FB07BF20-3F11-4856-8E6B-F287DE3CAD9B}" type="presParOf" srcId="{B26141CA-F568-469D-A1B8-9E38CE4801B8}" destId="{52B00397-BE11-46B8-AB89-06684244A048}" srcOrd="9" destOrd="0" presId="urn:microsoft.com/office/officeart/2005/8/layout/gear1"/>
    <dgm:cxn modelId="{A068DD21-2CFA-477C-A69B-D0F153C32766}" type="presParOf" srcId="{B26141CA-F568-469D-A1B8-9E38CE4801B8}" destId="{24B021B0-9570-4371-BB75-4214C9CE0EA4}" srcOrd="10" destOrd="0" presId="urn:microsoft.com/office/officeart/2005/8/layout/gear1"/>
    <dgm:cxn modelId="{45E0B80C-F75B-43FC-914C-4B420821381E}" type="presParOf" srcId="{B26141CA-F568-469D-A1B8-9E38CE4801B8}" destId="{AE827204-81DC-4928-916F-D02F9E21EE4A}" srcOrd="11" destOrd="0" presId="urn:microsoft.com/office/officeart/2005/8/layout/gear1"/>
    <dgm:cxn modelId="{D4812928-C1FB-4478-8C38-994D14FD32DC}" type="presParOf" srcId="{B26141CA-F568-469D-A1B8-9E38CE4801B8}" destId="{D2018BCF-1346-4698-B49F-EC1B3774D79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57A7E8-EB8A-4CCD-8B4B-D47A743672C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16A9A70-353F-4AB6-B282-EC3DA85C69E4}">
      <dgm:prSet phldrT="[Text]"/>
      <dgm:spPr>
        <a:solidFill>
          <a:schemeClr val="tx1"/>
        </a:solidFill>
      </dgm:spPr>
      <dgm:t>
        <a:bodyPr/>
        <a:lstStyle/>
        <a:p>
          <a:r>
            <a:rPr lang="en-US" b="1">
              <a:solidFill>
                <a:srgbClr val="FFFF00"/>
              </a:solidFill>
            </a:rPr>
            <a:t>FeedForward</a:t>
          </a:r>
        </a:p>
      </dgm:t>
    </dgm:pt>
    <dgm:pt modelId="{065E8AD0-F92A-409B-8350-B8A1F8C31238}" type="parTrans" cxnId="{BE24B096-333C-4B57-87D7-34D8CD5D174B}">
      <dgm:prSet/>
      <dgm:spPr/>
      <dgm:t>
        <a:bodyPr/>
        <a:lstStyle/>
        <a:p>
          <a:endParaRPr lang="en-US"/>
        </a:p>
      </dgm:t>
    </dgm:pt>
    <dgm:pt modelId="{5013580F-F06A-44EF-90BC-628B4E9778BC}" type="sibTrans" cxnId="{BE24B096-333C-4B57-87D7-34D8CD5D174B}">
      <dgm:prSet/>
      <dgm:spPr/>
      <dgm:t>
        <a:bodyPr/>
        <a:lstStyle/>
        <a:p>
          <a:endParaRPr lang="en-US"/>
        </a:p>
      </dgm:t>
    </dgm:pt>
    <dgm:pt modelId="{6CEFC2A4-0431-4378-A2FC-249D447AB1B2}">
      <dgm:prSet phldrT="[Text]"/>
      <dgm:spPr/>
      <dgm:t>
        <a:bodyPr/>
        <a:lstStyle/>
        <a:p>
          <a:r>
            <a:rPr lang="en-US"/>
            <a:t>Envision Future</a:t>
          </a:r>
        </a:p>
      </dgm:t>
    </dgm:pt>
    <dgm:pt modelId="{453EF6EF-F1F6-4F46-BA57-D68494B8554A}" type="parTrans" cxnId="{156A74E0-AF34-4606-87B9-3DA01565F1CA}">
      <dgm:prSet/>
      <dgm:spPr/>
      <dgm:t>
        <a:bodyPr/>
        <a:lstStyle/>
        <a:p>
          <a:endParaRPr lang="en-US"/>
        </a:p>
      </dgm:t>
    </dgm:pt>
    <dgm:pt modelId="{9CBAC1A1-B35C-49B6-AAA8-612EE4A25C5E}" type="sibTrans" cxnId="{156A74E0-AF34-4606-87B9-3DA01565F1CA}">
      <dgm:prSet/>
      <dgm:spPr/>
      <dgm:t>
        <a:bodyPr/>
        <a:lstStyle/>
        <a:p>
          <a:endParaRPr lang="en-US"/>
        </a:p>
      </dgm:t>
    </dgm:pt>
    <dgm:pt modelId="{5C7E67BE-E97A-4D51-8F5B-E5B7EAAFEFAD}">
      <dgm:prSet phldrT="[Text]"/>
      <dgm:spPr/>
      <dgm:t>
        <a:bodyPr/>
        <a:lstStyle/>
        <a:p>
          <a:r>
            <a:rPr lang="en-US"/>
            <a:t>Solicit opinions</a:t>
          </a:r>
        </a:p>
      </dgm:t>
    </dgm:pt>
    <dgm:pt modelId="{78B66C97-4ACC-4B44-B7C8-DF51B150140D}" type="parTrans" cxnId="{F7DA0A28-2E6E-436A-8B7B-76EEF34BCF83}">
      <dgm:prSet/>
      <dgm:spPr/>
      <dgm:t>
        <a:bodyPr/>
        <a:lstStyle/>
        <a:p>
          <a:endParaRPr lang="en-US"/>
        </a:p>
      </dgm:t>
    </dgm:pt>
    <dgm:pt modelId="{DE2DCBB7-3255-4F15-8ABE-BEA3CDCC57BE}" type="sibTrans" cxnId="{F7DA0A28-2E6E-436A-8B7B-76EEF34BCF83}">
      <dgm:prSet/>
      <dgm:spPr/>
      <dgm:t>
        <a:bodyPr/>
        <a:lstStyle/>
        <a:p>
          <a:endParaRPr lang="en-US"/>
        </a:p>
      </dgm:t>
    </dgm:pt>
    <dgm:pt modelId="{F2D344AC-3D21-46D0-B104-3FF6AB268C3C}">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a:t>Johari Window</a:t>
          </a:r>
        </a:p>
      </dgm:t>
    </dgm:pt>
    <dgm:pt modelId="{098B2F39-63EF-4CF4-B320-1AB316D84780}" type="parTrans" cxnId="{AD192BAE-71E5-4A84-BAC8-7E4543BDDE53}">
      <dgm:prSet/>
      <dgm:spPr/>
      <dgm:t>
        <a:bodyPr/>
        <a:lstStyle/>
        <a:p>
          <a:endParaRPr lang="en-US"/>
        </a:p>
      </dgm:t>
    </dgm:pt>
    <dgm:pt modelId="{FDB080B5-1978-4C18-8699-3E7E8BD2CDB8}" type="sibTrans" cxnId="{AD192BAE-71E5-4A84-BAC8-7E4543BDDE53}">
      <dgm:prSet/>
      <dgm:spPr/>
      <dgm:t>
        <a:bodyPr/>
        <a:lstStyle/>
        <a:p>
          <a:endParaRPr lang="en-US"/>
        </a:p>
      </dgm:t>
    </dgm:pt>
    <dgm:pt modelId="{888ADC6E-5013-42CF-B862-BB3B270C8598}">
      <dgm:prSet phldrT="[Text]"/>
      <dgm:spPr/>
      <dgm:t>
        <a:bodyPr/>
        <a:lstStyle/>
        <a:p>
          <a:r>
            <a:rPr lang="en-US"/>
            <a:t>Blind Spot</a:t>
          </a:r>
        </a:p>
      </dgm:t>
    </dgm:pt>
    <dgm:pt modelId="{64BAFFFB-E1B1-4602-8FDD-416657DB8BE0}" type="parTrans" cxnId="{789BFD5A-938E-4727-AEC4-425BB669AC57}">
      <dgm:prSet/>
      <dgm:spPr/>
      <dgm:t>
        <a:bodyPr/>
        <a:lstStyle/>
        <a:p>
          <a:endParaRPr lang="en-US"/>
        </a:p>
      </dgm:t>
    </dgm:pt>
    <dgm:pt modelId="{91CECB84-2955-40F3-B39A-8498716919A1}" type="sibTrans" cxnId="{789BFD5A-938E-4727-AEC4-425BB669AC57}">
      <dgm:prSet/>
      <dgm:spPr/>
      <dgm:t>
        <a:bodyPr/>
        <a:lstStyle/>
        <a:p>
          <a:endParaRPr lang="en-US"/>
        </a:p>
      </dgm:t>
    </dgm:pt>
    <dgm:pt modelId="{360B6B4B-03FF-492D-B318-F9A5E227580E}">
      <dgm:prSet phldrT="[Text]"/>
      <dgm:spPr/>
      <dgm:t>
        <a:bodyPr/>
        <a:lstStyle/>
        <a:p>
          <a:r>
            <a:rPr lang="en-US"/>
            <a:t>Arena</a:t>
          </a:r>
        </a:p>
      </dgm:t>
    </dgm:pt>
    <dgm:pt modelId="{F3DBB021-0AC5-441B-9D04-A303F282CF53}" type="parTrans" cxnId="{2BD0DD7C-BBE3-4016-B0D9-CA9CF068E22F}">
      <dgm:prSet/>
      <dgm:spPr/>
      <dgm:t>
        <a:bodyPr/>
        <a:lstStyle/>
        <a:p>
          <a:endParaRPr lang="en-US"/>
        </a:p>
      </dgm:t>
    </dgm:pt>
    <dgm:pt modelId="{A66926BC-8DF1-4308-8393-A0EB974CA9AB}" type="sibTrans" cxnId="{2BD0DD7C-BBE3-4016-B0D9-CA9CF068E22F}">
      <dgm:prSet/>
      <dgm:spPr/>
      <dgm:t>
        <a:bodyPr/>
        <a:lstStyle/>
        <a:p>
          <a:endParaRPr lang="en-US"/>
        </a:p>
      </dgm:t>
    </dgm:pt>
    <dgm:pt modelId="{359529FB-BD55-499D-81C8-B4FB00ED96BE}">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a:t>4 Cylinder Model</a:t>
          </a:r>
        </a:p>
      </dgm:t>
    </dgm:pt>
    <dgm:pt modelId="{B9394EBE-A516-4E43-8E6A-BE55123BAA64}" type="parTrans" cxnId="{B6660EC2-1BAC-4F97-98FD-E22C8F19540E}">
      <dgm:prSet/>
      <dgm:spPr/>
      <dgm:t>
        <a:bodyPr/>
        <a:lstStyle/>
        <a:p>
          <a:endParaRPr lang="en-US"/>
        </a:p>
      </dgm:t>
    </dgm:pt>
    <dgm:pt modelId="{A031FA37-0EDF-4FA3-B98B-FCB71AE93911}" type="sibTrans" cxnId="{B6660EC2-1BAC-4F97-98FD-E22C8F19540E}">
      <dgm:prSet/>
      <dgm:spPr/>
      <dgm:t>
        <a:bodyPr/>
        <a:lstStyle/>
        <a:p>
          <a:endParaRPr lang="en-US"/>
        </a:p>
      </dgm:t>
    </dgm:pt>
    <dgm:pt modelId="{B9CB87A6-8799-49EB-8A79-14213F508617}">
      <dgm:prSet phldrT="[Text]"/>
      <dgm:spPr/>
      <dgm:t>
        <a:bodyPr/>
        <a:lstStyle/>
        <a:p>
          <a:r>
            <a:rPr lang="en-US"/>
            <a:t>Give vs. solicit</a:t>
          </a:r>
        </a:p>
      </dgm:t>
    </dgm:pt>
    <dgm:pt modelId="{B16D6658-2D47-44DC-97DF-E3CA119C1436}" type="parTrans" cxnId="{16485037-149D-48A1-819E-22E98F97013D}">
      <dgm:prSet/>
      <dgm:spPr/>
      <dgm:t>
        <a:bodyPr/>
        <a:lstStyle/>
        <a:p>
          <a:endParaRPr lang="en-US"/>
        </a:p>
      </dgm:t>
    </dgm:pt>
    <dgm:pt modelId="{4ABF6A77-21B7-469F-A50F-07946D626B08}" type="sibTrans" cxnId="{16485037-149D-48A1-819E-22E98F97013D}">
      <dgm:prSet/>
      <dgm:spPr/>
      <dgm:t>
        <a:bodyPr/>
        <a:lstStyle/>
        <a:p>
          <a:endParaRPr lang="en-US"/>
        </a:p>
      </dgm:t>
    </dgm:pt>
    <dgm:pt modelId="{3C83D34C-C40A-4E06-A580-974DDE4FF28C}">
      <dgm:prSet phldrT="[Text]"/>
      <dgm:spPr/>
      <dgm:t>
        <a:bodyPr/>
        <a:lstStyle/>
        <a:p>
          <a:r>
            <a:rPr lang="en-US"/>
            <a:t>Facilitate vs. self-disclose</a:t>
          </a:r>
        </a:p>
      </dgm:t>
    </dgm:pt>
    <dgm:pt modelId="{89922A1E-2C04-4FE7-B790-ECC4F3742AE5}" type="parTrans" cxnId="{530B9279-E29E-499C-8BC4-89A4EAC9F429}">
      <dgm:prSet/>
      <dgm:spPr/>
      <dgm:t>
        <a:bodyPr/>
        <a:lstStyle/>
        <a:p>
          <a:endParaRPr lang="en-US"/>
        </a:p>
      </dgm:t>
    </dgm:pt>
    <dgm:pt modelId="{6179C09B-AE3E-4BA9-B66F-8EA24F341E7E}" type="sibTrans" cxnId="{530B9279-E29E-499C-8BC4-89A4EAC9F429}">
      <dgm:prSet/>
      <dgm:spPr/>
      <dgm:t>
        <a:bodyPr/>
        <a:lstStyle/>
        <a:p>
          <a:endParaRPr lang="en-US"/>
        </a:p>
      </dgm:t>
    </dgm:pt>
    <dgm:pt modelId="{FBBA5436-28BB-4BDD-81C1-F75A845314A3}" type="pres">
      <dgm:prSet presAssocID="{8D57A7E8-EB8A-4CCD-8B4B-D47A743672C2}" presName="composite" presStyleCnt="0">
        <dgm:presLayoutVars>
          <dgm:chMax val="5"/>
          <dgm:dir/>
          <dgm:animLvl val="ctr"/>
          <dgm:resizeHandles val="exact"/>
        </dgm:presLayoutVars>
      </dgm:prSet>
      <dgm:spPr/>
      <dgm:t>
        <a:bodyPr/>
        <a:lstStyle/>
        <a:p>
          <a:endParaRPr lang="en-US"/>
        </a:p>
      </dgm:t>
    </dgm:pt>
    <dgm:pt modelId="{555239B1-D921-4F38-86C8-ED36FE4487FE}" type="pres">
      <dgm:prSet presAssocID="{8D57A7E8-EB8A-4CCD-8B4B-D47A743672C2}" presName="cycle" presStyleCnt="0"/>
      <dgm:spPr/>
    </dgm:pt>
    <dgm:pt modelId="{7795C3EA-C4A1-4C33-8133-29A46EDCDBF2}" type="pres">
      <dgm:prSet presAssocID="{8D57A7E8-EB8A-4CCD-8B4B-D47A743672C2}" presName="centerShape" presStyleCnt="0"/>
      <dgm:spPr/>
    </dgm:pt>
    <dgm:pt modelId="{32DA3FB8-7592-41BC-A90C-89625B6E302A}" type="pres">
      <dgm:prSet presAssocID="{8D57A7E8-EB8A-4CCD-8B4B-D47A743672C2}" presName="connSite" presStyleLbl="node1" presStyleIdx="0" presStyleCnt="4"/>
      <dgm:spPr/>
    </dgm:pt>
    <dgm:pt modelId="{3447844C-CB15-4B16-BD9E-B7E462E5C844}" type="pres">
      <dgm:prSet presAssocID="{8D57A7E8-EB8A-4CCD-8B4B-D47A743672C2}" presName="visible" presStyleLbl="node1" presStyleIdx="0" presStyleCnt="4" custScaleX="123385" custScaleY="130341"/>
      <dgm:spPr>
        <a:blipFill rotWithShape="0">
          <a:blip xmlns:r="http://schemas.openxmlformats.org/officeDocument/2006/relationships" r:embed="rId1"/>
          <a:stretch>
            <a:fillRect/>
          </a:stretch>
        </a:blipFill>
      </dgm:spPr>
    </dgm:pt>
    <dgm:pt modelId="{13B66B2F-55D3-4650-8DA9-9AEBC12D534C}" type="pres">
      <dgm:prSet presAssocID="{065E8AD0-F92A-409B-8350-B8A1F8C31238}" presName="Name25" presStyleLbl="parChTrans1D1" presStyleIdx="0" presStyleCnt="3"/>
      <dgm:spPr/>
      <dgm:t>
        <a:bodyPr/>
        <a:lstStyle/>
        <a:p>
          <a:endParaRPr lang="en-US"/>
        </a:p>
      </dgm:t>
    </dgm:pt>
    <dgm:pt modelId="{174CE7F6-DE20-4BFD-940E-5F11F246643E}" type="pres">
      <dgm:prSet presAssocID="{616A9A70-353F-4AB6-B282-EC3DA85C69E4}" presName="node" presStyleCnt="0"/>
      <dgm:spPr/>
    </dgm:pt>
    <dgm:pt modelId="{859B4388-1430-43C3-B3F3-E559DFA0643C}" type="pres">
      <dgm:prSet presAssocID="{616A9A70-353F-4AB6-B282-EC3DA85C69E4}" presName="parentNode" presStyleLbl="node1" presStyleIdx="1" presStyleCnt="4">
        <dgm:presLayoutVars>
          <dgm:chMax val="1"/>
          <dgm:bulletEnabled val="1"/>
        </dgm:presLayoutVars>
      </dgm:prSet>
      <dgm:spPr/>
      <dgm:t>
        <a:bodyPr/>
        <a:lstStyle/>
        <a:p>
          <a:endParaRPr lang="en-US"/>
        </a:p>
      </dgm:t>
    </dgm:pt>
    <dgm:pt modelId="{C527BC80-0607-491B-8908-ADB665544372}" type="pres">
      <dgm:prSet presAssocID="{616A9A70-353F-4AB6-B282-EC3DA85C69E4}" presName="childNode" presStyleLbl="revTx" presStyleIdx="0" presStyleCnt="3">
        <dgm:presLayoutVars>
          <dgm:bulletEnabled val="1"/>
        </dgm:presLayoutVars>
      </dgm:prSet>
      <dgm:spPr/>
      <dgm:t>
        <a:bodyPr/>
        <a:lstStyle/>
        <a:p>
          <a:endParaRPr lang="en-US"/>
        </a:p>
      </dgm:t>
    </dgm:pt>
    <dgm:pt modelId="{F79152F3-8D74-46AD-967E-DFC811AE3B50}" type="pres">
      <dgm:prSet presAssocID="{098B2F39-63EF-4CF4-B320-1AB316D84780}" presName="Name25" presStyleLbl="parChTrans1D1" presStyleIdx="1" presStyleCnt="3"/>
      <dgm:spPr/>
      <dgm:t>
        <a:bodyPr/>
        <a:lstStyle/>
        <a:p>
          <a:endParaRPr lang="en-US"/>
        </a:p>
      </dgm:t>
    </dgm:pt>
    <dgm:pt modelId="{8F925A42-30A2-4A8B-A3D3-BCFAB1AA4D40}" type="pres">
      <dgm:prSet presAssocID="{F2D344AC-3D21-46D0-B104-3FF6AB268C3C}" presName="node" presStyleCnt="0"/>
      <dgm:spPr/>
    </dgm:pt>
    <dgm:pt modelId="{77FC8A16-96FC-408E-B8CF-92E3FC51D610}" type="pres">
      <dgm:prSet presAssocID="{F2D344AC-3D21-46D0-B104-3FF6AB268C3C}" presName="parentNode" presStyleLbl="node1" presStyleIdx="2" presStyleCnt="4">
        <dgm:presLayoutVars>
          <dgm:chMax val="1"/>
          <dgm:bulletEnabled val="1"/>
        </dgm:presLayoutVars>
      </dgm:prSet>
      <dgm:spPr/>
      <dgm:t>
        <a:bodyPr/>
        <a:lstStyle/>
        <a:p>
          <a:endParaRPr lang="en-US"/>
        </a:p>
      </dgm:t>
    </dgm:pt>
    <dgm:pt modelId="{9CC1C6A8-D3C6-4C2C-A922-9715A96094CD}" type="pres">
      <dgm:prSet presAssocID="{F2D344AC-3D21-46D0-B104-3FF6AB268C3C}" presName="childNode" presStyleLbl="revTx" presStyleIdx="1" presStyleCnt="3">
        <dgm:presLayoutVars>
          <dgm:bulletEnabled val="1"/>
        </dgm:presLayoutVars>
      </dgm:prSet>
      <dgm:spPr/>
      <dgm:t>
        <a:bodyPr/>
        <a:lstStyle/>
        <a:p>
          <a:endParaRPr lang="en-US"/>
        </a:p>
      </dgm:t>
    </dgm:pt>
    <dgm:pt modelId="{D7AEBC00-90FD-4CA9-9922-354A9F4C306B}" type="pres">
      <dgm:prSet presAssocID="{B9394EBE-A516-4E43-8E6A-BE55123BAA64}" presName="Name25" presStyleLbl="parChTrans1D1" presStyleIdx="2" presStyleCnt="3"/>
      <dgm:spPr/>
      <dgm:t>
        <a:bodyPr/>
        <a:lstStyle/>
        <a:p>
          <a:endParaRPr lang="en-US"/>
        </a:p>
      </dgm:t>
    </dgm:pt>
    <dgm:pt modelId="{93CC38EC-CD3E-4492-B3CA-F8D70F2830CA}" type="pres">
      <dgm:prSet presAssocID="{359529FB-BD55-499D-81C8-B4FB00ED96BE}" presName="node" presStyleCnt="0"/>
      <dgm:spPr/>
    </dgm:pt>
    <dgm:pt modelId="{878647B2-3ED7-4048-BB37-3538DB660A31}" type="pres">
      <dgm:prSet presAssocID="{359529FB-BD55-499D-81C8-B4FB00ED96BE}" presName="parentNode" presStyleLbl="node1" presStyleIdx="3" presStyleCnt="4">
        <dgm:presLayoutVars>
          <dgm:chMax val="1"/>
          <dgm:bulletEnabled val="1"/>
        </dgm:presLayoutVars>
      </dgm:prSet>
      <dgm:spPr/>
      <dgm:t>
        <a:bodyPr/>
        <a:lstStyle/>
        <a:p>
          <a:endParaRPr lang="en-US"/>
        </a:p>
      </dgm:t>
    </dgm:pt>
    <dgm:pt modelId="{1C6B1273-CF55-40C5-840A-61001A5CCF90}" type="pres">
      <dgm:prSet presAssocID="{359529FB-BD55-499D-81C8-B4FB00ED96BE}" presName="childNode" presStyleLbl="revTx" presStyleIdx="2" presStyleCnt="3">
        <dgm:presLayoutVars>
          <dgm:bulletEnabled val="1"/>
        </dgm:presLayoutVars>
      </dgm:prSet>
      <dgm:spPr/>
      <dgm:t>
        <a:bodyPr/>
        <a:lstStyle/>
        <a:p>
          <a:endParaRPr lang="en-US"/>
        </a:p>
      </dgm:t>
    </dgm:pt>
  </dgm:ptLst>
  <dgm:cxnLst>
    <dgm:cxn modelId="{0828FD99-A1A2-4E21-98A1-F1634F84206E}" type="presOf" srcId="{616A9A70-353F-4AB6-B282-EC3DA85C69E4}" destId="{859B4388-1430-43C3-B3F3-E559DFA0643C}" srcOrd="0" destOrd="0" presId="urn:microsoft.com/office/officeart/2005/8/layout/radial2"/>
    <dgm:cxn modelId="{C1066C95-CC1B-464C-93EF-A288B8952B9C}" type="presOf" srcId="{098B2F39-63EF-4CF4-B320-1AB316D84780}" destId="{F79152F3-8D74-46AD-967E-DFC811AE3B50}" srcOrd="0" destOrd="0" presId="urn:microsoft.com/office/officeart/2005/8/layout/radial2"/>
    <dgm:cxn modelId="{16485037-149D-48A1-819E-22E98F97013D}" srcId="{359529FB-BD55-499D-81C8-B4FB00ED96BE}" destId="{B9CB87A6-8799-49EB-8A79-14213F508617}" srcOrd="0" destOrd="0" parTransId="{B16D6658-2D47-44DC-97DF-E3CA119C1436}" sibTransId="{4ABF6A77-21B7-469F-A50F-07946D626B08}"/>
    <dgm:cxn modelId="{D62D8C39-1273-4A8A-B2A2-D59163EBBACB}" type="presOf" srcId="{F2D344AC-3D21-46D0-B104-3FF6AB268C3C}" destId="{77FC8A16-96FC-408E-B8CF-92E3FC51D610}" srcOrd="0" destOrd="0" presId="urn:microsoft.com/office/officeart/2005/8/layout/radial2"/>
    <dgm:cxn modelId="{AD192BAE-71E5-4A84-BAC8-7E4543BDDE53}" srcId="{8D57A7E8-EB8A-4CCD-8B4B-D47A743672C2}" destId="{F2D344AC-3D21-46D0-B104-3FF6AB268C3C}" srcOrd="1" destOrd="0" parTransId="{098B2F39-63EF-4CF4-B320-1AB316D84780}" sibTransId="{FDB080B5-1978-4C18-8699-3E7E8BD2CDB8}"/>
    <dgm:cxn modelId="{6148009C-836E-4C42-B215-AD4FB1334C32}" type="presOf" srcId="{8D57A7E8-EB8A-4CCD-8B4B-D47A743672C2}" destId="{FBBA5436-28BB-4BDD-81C1-F75A845314A3}" srcOrd="0" destOrd="0" presId="urn:microsoft.com/office/officeart/2005/8/layout/radial2"/>
    <dgm:cxn modelId="{BE24B096-333C-4B57-87D7-34D8CD5D174B}" srcId="{8D57A7E8-EB8A-4CCD-8B4B-D47A743672C2}" destId="{616A9A70-353F-4AB6-B282-EC3DA85C69E4}" srcOrd="0" destOrd="0" parTransId="{065E8AD0-F92A-409B-8350-B8A1F8C31238}" sibTransId="{5013580F-F06A-44EF-90BC-628B4E9778BC}"/>
    <dgm:cxn modelId="{3D8F3047-8199-4145-8871-6CDCCEE23DA3}" type="presOf" srcId="{359529FB-BD55-499D-81C8-B4FB00ED96BE}" destId="{878647B2-3ED7-4048-BB37-3538DB660A31}" srcOrd="0" destOrd="0" presId="urn:microsoft.com/office/officeart/2005/8/layout/radial2"/>
    <dgm:cxn modelId="{789BFD5A-938E-4727-AEC4-425BB669AC57}" srcId="{F2D344AC-3D21-46D0-B104-3FF6AB268C3C}" destId="{888ADC6E-5013-42CF-B862-BB3B270C8598}" srcOrd="0" destOrd="0" parTransId="{64BAFFFB-E1B1-4602-8FDD-416657DB8BE0}" sibTransId="{91CECB84-2955-40F3-B39A-8498716919A1}"/>
    <dgm:cxn modelId="{B6660EC2-1BAC-4F97-98FD-E22C8F19540E}" srcId="{8D57A7E8-EB8A-4CCD-8B4B-D47A743672C2}" destId="{359529FB-BD55-499D-81C8-B4FB00ED96BE}" srcOrd="2" destOrd="0" parTransId="{B9394EBE-A516-4E43-8E6A-BE55123BAA64}" sibTransId="{A031FA37-0EDF-4FA3-B98B-FCB71AE93911}"/>
    <dgm:cxn modelId="{530B9279-E29E-499C-8BC4-89A4EAC9F429}" srcId="{359529FB-BD55-499D-81C8-B4FB00ED96BE}" destId="{3C83D34C-C40A-4E06-A580-974DDE4FF28C}" srcOrd="1" destOrd="0" parTransId="{89922A1E-2C04-4FE7-B790-ECC4F3742AE5}" sibTransId="{6179C09B-AE3E-4BA9-B66F-8EA24F341E7E}"/>
    <dgm:cxn modelId="{EBB5CD02-8137-4579-9948-4B2279ED1008}" type="presOf" srcId="{6CEFC2A4-0431-4378-A2FC-249D447AB1B2}" destId="{C527BC80-0607-491B-8908-ADB665544372}" srcOrd="0" destOrd="0" presId="urn:microsoft.com/office/officeart/2005/8/layout/radial2"/>
    <dgm:cxn modelId="{46A60162-E24D-4460-878C-DFC8C5FE73E6}" type="presOf" srcId="{B9394EBE-A516-4E43-8E6A-BE55123BAA64}" destId="{D7AEBC00-90FD-4CA9-9922-354A9F4C306B}" srcOrd="0" destOrd="0" presId="urn:microsoft.com/office/officeart/2005/8/layout/radial2"/>
    <dgm:cxn modelId="{263FE1E6-809F-4D48-84D3-D1C3EE1DF037}" type="presOf" srcId="{3C83D34C-C40A-4E06-A580-974DDE4FF28C}" destId="{1C6B1273-CF55-40C5-840A-61001A5CCF90}" srcOrd="0" destOrd="1" presId="urn:microsoft.com/office/officeart/2005/8/layout/radial2"/>
    <dgm:cxn modelId="{545FA387-57E3-470C-9B6F-978F7CE0DA7E}" type="presOf" srcId="{888ADC6E-5013-42CF-B862-BB3B270C8598}" destId="{9CC1C6A8-D3C6-4C2C-A922-9715A96094CD}" srcOrd="0" destOrd="0" presId="urn:microsoft.com/office/officeart/2005/8/layout/radial2"/>
    <dgm:cxn modelId="{156A74E0-AF34-4606-87B9-3DA01565F1CA}" srcId="{616A9A70-353F-4AB6-B282-EC3DA85C69E4}" destId="{6CEFC2A4-0431-4378-A2FC-249D447AB1B2}" srcOrd="0" destOrd="0" parTransId="{453EF6EF-F1F6-4F46-BA57-D68494B8554A}" sibTransId="{9CBAC1A1-B35C-49B6-AAA8-612EE4A25C5E}"/>
    <dgm:cxn modelId="{ECDA0216-71D8-4D8E-860D-97497BC99B01}" type="presOf" srcId="{B9CB87A6-8799-49EB-8A79-14213F508617}" destId="{1C6B1273-CF55-40C5-840A-61001A5CCF90}" srcOrd="0" destOrd="0" presId="urn:microsoft.com/office/officeart/2005/8/layout/radial2"/>
    <dgm:cxn modelId="{F7DA0A28-2E6E-436A-8B7B-76EEF34BCF83}" srcId="{616A9A70-353F-4AB6-B282-EC3DA85C69E4}" destId="{5C7E67BE-E97A-4D51-8F5B-E5B7EAAFEFAD}" srcOrd="1" destOrd="0" parTransId="{78B66C97-4ACC-4B44-B7C8-DF51B150140D}" sibTransId="{DE2DCBB7-3255-4F15-8ABE-BEA3CDCC57BE}"/>
    <dgm:cxn modelId="{BFF952B1-F06C-4AEE-A216-6AFBE2204835}" type="presOf" srcId="{5C7E67BE-E97A-4D51-8F5B-E5B7EAAFEFAD}" destId="{C527BC80-0607-491B-8908-ADB665544372}" srcOrd="0" destOrd="1" presId="urn:microsoft.com/office/officeart/2005/8/layout/radial2"/>
    <dgm:cxn modelId="{960FB046-81FC-4FDE-A8B3-AE50D7D13619}" type="presOf" srcId="{360B6B4B-03FF-492D-B318-F9A5E227580E}" destId="{9CC1C6A8-D3C6-4C2C-A922-9715A96094CD}" srcOrd="0" destOrd="1" presId="urn:microsoft.com/office/officeart/2005/8/layout/radial2"/>
    <dgm:cxn modelId="{2BD0DD7C-BBE3-4016-B0D9-CA9CF068E22F}" srcId="{F2D344AC-3D21-46D0-B104-3FF6AB268C3C}" destId="{360B6B4B-03FF-492D-B318-F9A5E227580E}" srcOrd="1" destOrd="0" parTransId="{F3DBB021-0AC5-441B-9D04-A303F282CF53}" sibTransId="{A66926BC-8DF1-4308-8393-A0EB974CA9AB}"/>
    <dgm:cxn modelId="{FA3F2B9C-FBC2-4F0B-A9C0-4320D2B824F1}" type="presOf" srcId="{065E8AD0-F92A-409B-8350-B8A1F8C31238}" destId="{13B66B2F-55D3-4650-8DA9-9AEBC12D534C}" srcOrd="0" destOrd="0" presId="urn:microsoft.com/office/officeart/2005/8/layout/radial2"/>
    <dgm:cxn modelId="{79D0B625-755A-4F93-B9A2-4442FE86C0C5}" type="presParOf" srcId="{FBBA5436-28BB-4BDD-81C1-F75A845314A3}" destId="{555239B1-D921-4F38-86C8-ED36FE4487FE}" srcOrd="0" destOrd="0" presId="urn:microsoft.com/office/officeart/2005/8/layout/radial2"/>
    <dgm:cxn modelId="{68A70136-4184-4049-AE9E-94A33FEE03B7}" type="presParOf" srcId="{555239B1-D921-4F38-86C8-ED36FE4487FE}" destId="{7795C3EA-C4A1-4C33-8133-29A46EDCDBF2}" srcOrd="0" destOrd="0" presId="urn:microsoft.com/office/officeart/2005/8/layout/radial2"/>
    <dgm:cxn modelId="{FF29FEC4-9340-40C0-A17C-AC1051232394}" type="presParOf" srcId="{7795C3EA-C4A1-4C33-8133-29A46EDCDBF2}" destId="{32DA3FB8-7592-41BC-A90C-89625B6E302A}" srcOrd="0" destOrd="0" presId="urn:microsoft.com/office/officeart/2005/8/layout/radial2"/>
    <dgm:cxn modelId="{BFA5A37A-8C67-4511-A305-2C61D7AFB671}" type="presParOf" srcId="{7795C3EA-C4A1-4C33-8133-29A46EDCDBF2}" destId="{3447844C-CB15-4B16-BD9E-B7E462E5C844}" srcOrd="1" destOrd="0" presId="urn:microsoft.com/office/officeart/2005/8/layout/radial2"/>
    <dgm:cxn modelId="{FAE758B1-EEE9-4CB1-B735-1BE1BD2A330D}" type="presParOf" srcId="{555239B1-D921-4F38-86C8-ED36FE4487FE}" destId="{13B66B2F-55D3-4650-8DA9-9AEBC12D534C}" srcOrd="1" destOrd="0" presId="urn:microsoft.com/office/officeart/2005/8/layout/radial2"/>
    <dgm:cxn modelId="{F24FEBC8-A737-4553-A985-9567C94FE46E}" type="presParOf" srcId="{555239B1-D921-4F38-86C8-ED36FE4487FE}" destId="{174CE7F6-DE20-4BFD-940E-5F11F246643E}" srcOrd="2" destOrd="0" presId="urn:microsoft.com/office/officeart/2005/8/layout/radial2"/>
    <dgm:cxn modelId="{AFFBCDC3-3CA2-42F1-AB5D-094C46EB5A8E}" type="presParOf" srcId="{174CE7F6-DE20-4BFD-940E-5F11F246643E}" destId="{859B4388-1430-43C3-B3F3-E559DFA0643C}" srcOrd="0" destOrd="0" presId="urn:microsoft.com/office/officeart/2005/8/layout/radial2"/>
    <dgm:cxn modelId="{2C54AC37-8967-400E-A27C-8C9633F570B2}" type="presParOf" srcId="{174CE7F6-DE20-4BFD-940E-5F11F246643E}" destId="{C527BC80-0607-491B-8908-ADB665544372}" srcOrd="1" destOrd="0" presId="urn:microsoft.com/office/officeart/2005/8/layout/radial2"/>
    <dgm:cxn modelId="{8DFB9BC7-7FFB-4DCA-AADD-A11F19675134}" type="presParOf" srcId="{555239B1-D921-4F38-86C8-ED36FE4487FE}" destId="{F79152F3-8D74-46AD-967E-DFC811AE3B50}" srcOrd="3" destOrd="0" presId="urn:microsoft.com/office/officeart/2005/8/layout/radial2"/>
    <dgm:cxn modelId="{97C2FFF8-2774-4287-8F7C-9D182FCD4F9E}" type="presParOf" srcId="{555239B1-D921-4F38-86C8-ED36FE4487FE}" destId="{8F925A42-30A2-4A8B-A3D3-BCFAB1AA4D40}" srcOrd="4" destOrd="0" presId="urn:microsoft.com/office/officeart/2005/8/layout/radial2"/>
    <dgm:cxn modelId="{CABCEAA2-DF1E-42A8-A7B5-10A1AC120E00}" type="presParOf" srcId="{8F925A42-30A2-4A8B-A3D3-BCFAB1AA4D40}" destId="{77FC8A16-96FC-408E-B8CF-92E3FC51D610}" srcOrd="0" destOrd="0" presId="urn:microsoft.com/office/officeart/2005/8/layout/radial2"/>
    <dgm:cxn modelId="{1B2675C0-5910-4642-9885-17068D502BA3}" type="presParOf" srcId="{8F925A42-30A2-4A8B-A3D3-BCFAB1AA4D40}" destId="{9CC1C6A8-D3C6-4C2C-A922-9715A96094CD}" srcOrd="1" destOrd="0" presId="urn:microsoft.com/office/officeart/2005/8/layout/radial2"/>
    <dgm:cxn modelId="{DD796597-07ED-4033-AC3D-BAC20607AB5E}" type="presParOf" srcId="{555239B1-D921-4F38-86C8-ED36FE4487FE}" destId="{D7AEBC00-90FD-4CA9-9922-354A9F4C306B}" srcOrd="5" destOrd="0" presId="urn:microsoft.com/office/officeart/2005/8/layout/radial2"/>
    <dgm:cxn modelId="{111E24C3-B393-4B81-8724-105C00533918}" type="presParOf" srcId="{555239B1-D921-4F38-86C8-ED36FE4487FE}" destId="{93CC38EC-CD3E-4492-B3CA-F8D70F2830CA}" srcOrd="6" destOrd="0" presId="urn:microsoft.com/office/officeart/2005/8/layout/radial2"/>
    <dgm:cxn modelId="{7EE3EB89-8D52-4000-8C28-693120DA3B86}" type="presParOf" srcId="{93CC38EC-CD3E-4492-B3CA-F8D70F2830CA}" destId="{878647B2-3ED7-4048-BB37-3538DB660A31}" srcOrd="0" destOrd="0" presId="urn:microsoft.com/office/officeart/2005/8/layout/radial2"/>
    <dgm:cxn modelId="{64129902-FA80-4337-94B3-2D972A55120D}" type="presParOf" srcId="{93CC38EC-CD3E-4492-B3CA-F8D70F2830CA}" destId="{1C6B1273-CF55-40C5-840A-61001A5CCF9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2029D4-3580-424E-A36D-63E563B84099}" type="doc">
      <dgm:prSet loTypeId="urn:microsoft.com/office/officeart/2005/8/layout/radial6" loCatId="cycle" qsTypeId="urn:microsoft.com/office/officeart/2005/8/quickstyle/3d5" qsCatId="3D" csTypeId="urn:microsoft.com/office/officeart/2005/8/colors/accent1_2" csCatId="accent1" phldr="1"/>
      <dgm:spPr/>
      <dgm:t>
        <a:bodyPr/>
        <a:lstStyle/>
        <a:p>
          <a:endParaRPr lang="en-US"/>
        </a:p>
      </dgm:t>
    </dgm:pt>
    <dgm:pt modelId="{89F12DEB-E4D8-4DAC-8D8D-3EDEEE7C9672}">
      <dgm:prSet phldrT="[Text]"/>
      <dgm:spPr/>
      <dgm:t>
        <a:bodyPr/>
        <a:lstStyle/>
        <a:p>
          <a:r>
            <a:rPr lang="en-US"/>
            <a:t>12</a:t>
          </a:r>
          <a:r>
            <a:rPr lang="en-US" baseline="30000"/>
            <a:t>th</a:t>
          </a:r>
          <a:r>
            <a:rPr lang="en-US"/>
            <a:t> Reason</a:t>
          </a:r>
        </a:p>
      </dgm:t>
    </dgm:pt>
    <dgm:pt modelId="{E4138BF7-4674-4E4C-893A-C0EA79ABF424}" type="parTrans" cxnId="{11D4D19A-22F1-452D-A212-E8A497F4AAD4}">
      <dgm:prSet/>
      <dgm:spPr/>
      <dgm:t>
        <a:bodyPr/>
        <a:lstStyle/>
        <a:p>
          <a:endParaRPr lang="en-US"/>
        </a:p>
      </dgm:t>
    </dgm:pt>
    <dgm:pt modelId="{E0349C79-255D-4731-A324-FDFF6BF83EFE}" type="sibTrans" cxnId="{11D4D19A-22F1-452D-A212-E8A497F4AAD4}">
      <dgm:prSet/>
      <dgm:spPr/>
      <dgm:t>
        <a:bodyPr/>
        <a:lstStyle/>
        <a:p>
          <a:endParaRPr lang="en-US"/>
        </a:p>
      </dgm:t>
    </dgm:pt>
    <dgm:pt modelId="{060A86F5-5EAA-481B-A423-937E32D77EE2}">
      <dgm:prSet phldrT="[Text]"/>
      <dgm:spPr/>
      <dgm:t>
        <a:bodyPr/>
        <a:lstStyle/>
        <a:p>
          <a:r>
            <a:rPr lang="en-US"/>
            <a:t>Fire</a:t>
          </a:r>
        </a:p>
      </dgm:t>
    </dgm:pt>
    <dgm:pt modelId="{448D5DA5-E77C-48BA-96EA-0BD54306CA7F}" type="parTrans" cxnId="{390EAD5B-5641-43FE-ACFF-BAF2AC322687}">
      <dgm:prSet/>
      <dgm:spPr/>
      <dgm:t>
        <a:bodyPr/>
        <a:lstStyle/>
        <a:p>
          <a:endParaRPr lang="en-US"/>
        </a:p>
      </dgm:t>
    </dgm:pt>
    <dgm:pt modelId="{13A2C234-4753-466E-A47C-4CFB1CC4EB1F}" type="sibTrans" cxnId="{390EAD5B-5641-43FE-ACFF-BAF2AC322687}">
      <dgm:prSet/>
      <dgm:spPr/>
      <dgm:t>
        <a:bodyPr/>
        <a:lstStyle/>
        <a:p>
          <a:endParaRPr lang="en-US"/>
        </a:p>
      </dgm:t>
    </dgm:pt>
    <dgm:pt modelId="{F5088222-4BCE-4B83-828F-5856D766A789}">
      <dgm:prSet phldrT="[Text]"/>
      <dgm:spPr/>
      <dgm:t>
        <a:bodyPr/>
        <a:lstStyle/>
        <a:p>
          <a:r>
            <a:rPr lang="en-US"/>
            <a:t>on</a:t>
          </a:r>
        </a:p>
      </dgm:t>
    </dgm:pt>
    <dgm:pt modelId="{14BD860E-BE1E-4489-AAEF-631633EC4BCA}" type="parTrans" cxnId="{0BBC1CF9-AED6-44D0-8CF1-8DAE92CEC1DA}">
      <dgm:prSet/>
      <dgm:spPr/>
      <dgm:t>
        <a:bodyPr/>
        <a:lstStyle/>
        <a:p>
          <a:endParaRPr lang="en-US"/>
        </a:p>
      </dgm:t>
    </dgm:pt>
    <dgm:pt modelId="{188ABAC4-BABB-4662-BB77-EB6390E6EF2F}" type="sibTrans" cxnId="{0BBC1CF9-AED6-44D0-8CF1-8DAE92CEC1DA}">
      <dgm:prSet/>
      <dgm:spPr/>
      <dgm:t>
        <a:bodyPr/>
        <a:lstStyle/>
        <a:p>
          <a:endParaRPr lang="en-US"/>
        </a:p>
      </dgm:t>
    </dgm:pt>
    <dgm:pt modelId="{89DEA73B-467F-494C-9299-E11847B9944A}">
      <dgm:prSet phldrT="[Text]"/>
      <dgm:spPr/>
      <dgm:t>
        <a:bodyPr/>
        <a:lstStyle/>
        <a:p>
          <a:r>
            <a:rPr lang="en-US"/>
            <a:t>4</a:t>
          </a:r>
        </a:p>
      </dgm:t>
    </dgm:pt>
    <dgm:pt modelId="{4E101F8F-87C7-4596-9AC3-9C4F7F7C0512}" type="parTrans" cxnId="{41FEA840-523E-4ADB-8EE2-18C8201E9A0D}">
      <dgm:prSet/>
      <dgm:spPr/>
      <dgm:t>
        <a:bodyPr/>
        <a:lstStyle/>
        <a:p>
          <a:endParaRPr lang="en-US"/>
        </a:p>
      </dgm:t>
    </dgm:pt>
    <dgm:pt modelId="{B6D8D37C-646A-4F62-8912-E82C11F7BB2A}" type="sibTrans" cxnId="{41FEA840-523E-4ADB-8EE2-18C8201E9A0D}">
      <dgm:prSet/>
      <dgm:spPr/>
      <dgm:t>
        <a:bodyPr/>
        <a:lstStyle/>
        <a:p>
          <a:endParaRPr lang="en-US"/>
        </a:p>
      </dgm:t>
    </dgm:pt>
    <dgm:pt modelId="{8B4FE26E-5885-45E2-9A96-608F8BB8489A}">
      <dgm:prSet phldrT="[Text]"/>
      <dgm:spPr/>
      <dgm:t>
        <a:bodyPr/>
        <a:lstStyle/>
        <a:p>
          <a:r>
            <a:rPr lang="en-US"/>
            <a:t>Cylinders</a:t>
          </a:r>
        </a:p>
      </dgm:t>
    </dgm:pt>
    <dgm:pt modelId="{2F22C771-DF68-415B-BAA5-E2E0C96C26F4}" type="parTrans" cxnId="{300A15FF-83F0-4802-B11C-D00DC8FE4A27}">
      <dgm:prSet/>
      <dgm:spPr/>
      <dgm:t>
        <a:bodyPr/>
        <a:lstStyle/>
        <a:p>
          <a:endParaRPr lang="en-US"/>
        </a:p>
      </dgm:t>
    </dgm:pt>
    <dgm:pt modelId="{94F6B259-A83F-4593-99FE-7A2CD35C5CF9}" type="sibTrans" cxnId="{300A15FF-83F0-4802-B11C-D00DC8FE4A27}">
      <dgm:prSet/>
      <dgm:spPr/>
      <dgm:t>
        <a:bodyPr/>
        <a:lstStyle/>
        <a:p>
          <a:endParaRPr lang="en-US"/>
        </a:p>
      </dgm:t>
    </dgm:pt>
    <dgm:pt modelId="{3214E545-2220-40E7-BAAC-393C8BBF3F94}" type="pres">
      <dgm:prSet presAssocID="{4C2029D4-3580-424E-A36D-63E563B84099}" presName="Name0" presStyleCnt="0">
        <dgm:presLayoutVars>
          <dgm:chMax val="1"/>
          <dgm:dir/>
          <dgm:animLvl val="ctr"/>
          <dgm:resizeHandles val="exact"/>
        </dgm:presLayoutVars>
      </dgm:prSet>
      <dgm:spPr/>
      <dgm:t>
        <a:bodyPr/>
        <a:lstStyle/>
        <a:p>
          <a:endParaRPr lang="en-US"/>
        </a:p>
      </dgm:t>
    </dgm:pt>
    <dgm:pt modelId="{B8B3A052-F396-4781-B762-E2F97ED30B56}" type="pres">
      <dgm:prSet presAssocID="{89F12DEB-E4D8-4DAC-8D8D-3EDEEE7C9672}" presName="centerShape" presStyleLbl="node0" presStyleIdx="0" presStyleCnt="1"/>
      <dgm:spPr/>
      <dgm:t>
        <a:bodyPr/>
        <a:lstStyle/>
        <a:p>
          <a:endParaRPr lang="en-US"/>
        </a:p>
      </dgm:t>
    </dgm:pt>
    <dgm:pt modelId="{60AB0BD6-2FB4-4E9F-B260-2D58B722482C}" type="pres">
      <dgm:prSet presAssocID="{060A86F5-5EAA-481B-A423-937E32D77EE2}" presName="node" presStyleLbl="node1" presStyleIdx="0" presStyleCnt="4">
        <dgm:presLayoutVars>
          <dgm:bulletEnabled val="1"/>
        </dgm:presLayoutVars>
      </dgm:prSet>
      <dgm:spPr/>
      <dgm:t>
        <a:bodyPr/>
        <a:lstStyle/>
        <a:p>
          <a:endParaRPr lang="en-US"/>
        </a:p>
      </dgm:t>
    </dgm:pt>
    <dgm:pt modelId="{2028E685-8B11-4C67-A55E-6904C090B2B1}" type="pres">
      <dgm:prSet presAssocID="{060A86F5-5EAA-481B-A423-937E32D77EE2}" presName="dummy" presStyleCnt="0"/>
      <dgm:spPr/>
    </dgm:pt>
    <dgm:pt modelId="{72AA7F18-C5E4-4715-AD1E-30A4932D79B0}" type="pres">
      <dgm:prSet presAssocID="{13A2C234-4753-466E-A47C-4CFB1CC4EB1F}" presName="sibTrans" presStyleLbl="sibTrans2D1" presStyleIdx="0" presStyleCnt="4"/>
      <dgm:spPr/>
      <dgm:t>
        <a:bodyPr/>
        <a:lstStyle/>
        <a:p>
          <a:endParaRPr lang="en-US"/>
        </a:p>
      </dgm:t>
    </dgm:pt>
    <dgm:pt modelId="{AC5D8604-B002-4148-83DF-E1BF8369D556}" type="pres">
      <dgm:prSet presAssocID="{F5088222-4BCE-4B83-828F-5856D766A789}" presName="node" presStyleLbl="node1" presStyleIdx="1" presStyleCnt="4">
        <dgm:presLayoutVars>
          <dgm:bulletEnabled val="1"/>
        </dgm:presLayoutVars>
      </dgm:prSet>
      <dgm:spPr/>
      <dgm:t>
        <a:bodyPr/>
        <a:lstStyle/>
        <a:p>
          <a:endParaRPr lang="en-US"/>
        </a:p>
      </dgm:t>
    </dgm:pt>
    <dgm:pt modelId="{A508AF71-8CEB-40F7-B200-148978A9E615}" type="pres">
      <dgm:prSet presAssocID="{F5088222-4BCE-4B83-828F-5856D766A789}" presName="dummy" presStyleCnt="0"/>
      <dgm:spPr/>
    </dgm:pt>
    <dgm:pt modelId="{B1C5F4B3-05D1-4E7E-A115-479275D3F441}" type="pres">
      <dgm:prSet presAssocID="{188ABAC4-BABB-4662-BB77-EB6390E6EF2F}" presName="sibTrans" presStyleLbl="sibTrans2D1" presStyleIdx="1" presStyleCnt="4"/>
      <dgm:spPr/>
      <dgm:t>
        <a:bodyPr/>
        <a:lstStyle/>
        <a:p>
          <a:endParaRPr lang="en-US"/>
        </a:p>
      </dgm:t>
    </dgm:pt>
    <dgm:pt modelId="{2E48417C-76E1-46CB-96C3-75EB8A145FF0}" type="pres">
      <dgm:prSet presAssocID="{89DEA73B-467F-494C-9299-E11847B9944A}" presName="node" presStyleLbl="node1" presStyleIdx="2" presStyleCnt="4">
        <dgm:presLayoutVars>
          <dgm:bulletEnabled val="1"/>
        </dgm:presLayoutVars>
      </dgm:prSet>
      <dgm:spPr/>
      <dgm:t>
        <a:bodyPr/>
        <a:lstStyle/>
        <a:p>
          <a:endParaRPr lang="en-US"/>
        </a:p>
      </dgm:t>
    </dgm:pt>
    <dgm:pt modelId="{BD54FD0C-C39C-463F-84B2-F784F111E8B3}" type="pres">
      <dgm:prSet presAssocID="{89DEA73B-467F-494C-9299-E11847B9944A}" presName="dummy" presStyleCnt="0"/>
      <dgm:spPr/>
    </dgm:pt>
    <dgm:pt modelId="{8822E0A1-866C-4C16-8A19-07D70E308EFB}" type="pres">
      <dgm:prSet presAssocID="{B6D8D37C-646A-4F62-8912-E82C11F7BB2A}" presName="sibTrans" presStyleLbl="sibTrans2D1" presStyleIdx="2" presStyleCnt="4"/>
      <dgm:spPr/>
      <dgm:t>
        <a:bodyPr/>
        <a:lstStyle/>
        <a:p>
          <a:endParaRPr lang="en-US"/>
        </a:p>
      </dgm:t>
    </dgm:pt>
    <dgm:pt modelId="{7BAC9029-DEB7-4E1D-9FE3-67D1E9550E7C}" type="pres">
      <dgm:prSet presAssocID="{8B4FE26E-5885-45E2-9A96-608F8BB8489A}" presName="node" presStyleLbl="node1" presStyleIdx="3" presStyleCnt="4">
        <dgm:presLayoutVars>
          <dgm:bulletEnabled val="1"/>
        </dgm:presLayoutVars>
      </dgm:prSet>
      <dgm:spPr/>
      <dgm:t>
        <a:bodyPr/>
        <a:lstStyle/>
        <a:p>
          <a:endParaRPr lang="en-US"/>
        </a:p>
      </dgm:t>
    </dgm:pt>
    <dgm:pt modelId="{B1A9E430-1F2D-4078-8022-6E718949A76D}" type="pres">
      <dgm:prSet presAssocID="{8B4FE26E-5885-45E2-9A96-608F8BB8489A}" presName="dummy" presStyleCnt="0"/>
      <dgm:spPr/>
    </dgm:pt>
    <dgm:pt modelId="{2099B763-1935-4FFE-AAF8-3B7ECCB576DF}" type="pres">
      <dgm:prSet presAssocID="{94F6B259-A83F-4593-99FE-7A2CD35C5CF9}" presName="sibTrans" presStyleLbl="sibTrans2D1" presStyleIdx="3" presStyleCnt="4"/>
      <dgm:spPr/>
      <dgm:t>
        <a:bodyPr/>
        <a:lstStyle/>
        <a:p>
          <a:endParaRPr lang="en-US"/>
        </a:p>
      </dgm:t>
    </dgm:pt>
  </dgm:ptLst>
  <dgm:cxnLst>
    <dgm:cxn modelId="{CC4053AB-D414-445C-BB1A-98038A1A8CE7}" type="presOf" srcId="{89DEA73B-467F-494C-9299-E11847B9944A}" destId="{2E48417C-76E1-46CB-96C3-75EB8A145FF0}" srcOrd="0" destOrd="0" presId="urn:microsoft.com/office/officeart/2005/8/layout/radial6"/>
    <dgm:cxn modelId="{41FEA840-523E-4ADB-8EE2-18C8201E9A0D}" srcId="{89F12DEB-E4D8-4DAC-8D8D-3EDEEE7C9672}" destId="{89DEA73B-467F-494C-9299-E11847B9944A}" srcOrd="2" destOrd="0" parTransId="{4E101F8F-87C7-4596-9AC3-9C4F7F7C0512}" sibTransId="{B6D8D37C-646A-4F62-8912-E82C11F7BB2A}"/>
    <dgm:cxn modelId="{D990E3A4-E289-4A58-8216-DA660D2D5199}" type="presOf" srcId="{13A2C234-4753-466E-A47C-4CFB1CC4EB1F}" destId="{72AA7F18-C5E4-4715-AD1E-30A4932D79B0}" srcOrd="0" destOrd="0" presId="urn:microsoft.com/office/officeart/2005/8/layout/radial6"/>
    <dgm:cxn modelId="{11D4D19A-22F1-452D-A212-E8A497F4AAD4}" srcId="{4C2029D4-3580-424E-A36D-63E563B84099}" destId="{89F12DEB-E4D8-4DAC-8D8D-3EDEEE7C9672}" srcOrd="0" destOrd="0" parTransId="{E4138BF7-4674-4E4C-893A-C0EA79ABF424}" sibTransId="{E0349C79-255D-4731-A324-FDFF6BF83EFE}"/>
    <dgm:cxn modelId="{4B2944F6-F320-4DA1-94E5-CE3201A497E8}" type="presOf" srcId="{F5088222-4BCE-4B83-828F-5856D766A789}" destId="{AC5D8604-B002-4148-83DF-E1BF8369D556}" srcOrd="0" destOrd="0" presId="urn:microsoft.com/office/officeart/2005/8/layout/radial6"/>
    <dgm:cxn modelId="{AFABCA96-1CCF-4C0A-86DF-8B7316C83FBC}" type="presOf" srcId="{94F6B259-A83F-4593-99FE-7A2CD35C5CF9}" destId="{2099B763-1935-4FFE-AAF8-3B7ECCB576DF}" srcOrd="0" destOrd="0" presId="urn:microsoft.com/office/officeart/2005/8/layout/radial6"/>
    <dgm:cxn modelId="{B5ED1B12-D21C-412A-8042-A32BF772629F}" type="presOf" srcId="{89F12DEB-E4D8-4DAC-8D8D-3EDEEE7C9672}" destId="{B8B3A052-F396-4781-B762-E2F97ED30B56}" srcOrd="0" destOrd="0" presId="urn:microsoft.com/office/officeart/2005/8/layout/radial6"/>
    <dgm:cxn modelId="{BEE9316E-E0BF-4E99-988B-A9BBB52951B8}" type="presOf" srcId="{4C2029D4-3580-424E-A36D-63E563B84099}" destId="{3214E545-2220-40E7-BAAC-393C8BBF3F94}" srcOrd="0" destOrd="0" presId="urn:microsoft.com/office/officeart/2005/8/layout/radial6"/>
    <dgm:cxn modelId="{EAF37586-FA77-4466-B27A-EF608FFEE35B}" type="presOf" srcId="{188ABAC4-BABB-4662-BB77-EB6390E6EF2F}" destId="{B1C5F4B3-05D1-4E7E-A115-479275D3F441}" srcOrd="0" destOrd="0" presId="urn:microsoft.com/office/officeart/2005/8/layout/radial6"/>
    <dgm:cxn modelId="{390EAD5B-5641-43FE-ACFF-BAF2AC322687}" srcId="{89F12DEB-E4D8-4DAC-8D8D-3EDEEE7C9672}" destId="{060A86F5-5EAA-481B-A423-937E32D77EE2}" srcOrd="0" destOrd="0" parTransId="{448D5DA5-E77C-48BA-96EA-0BD54306CA7F}" sibTransId="{13A2C234-4753-466E-A47C-4CFB1CC4EB1F}"/>
    <dgm:cxn modelId="{1F4678F2-6B6C-4779-A5D5-14D57530AB3E}" type="presOf" srcId="{8B4FE26E-5885-45E2-9A96-608F8BB8489A}" destId="{7BAC9029-DEB7-4E1D-9FE3-67D1E9550E7C}" srcOrd="0" destOrd="0" presId="urn:microsoft.com/office/officeart/2005/8/layout/radial6"/>
    <dgm:cxn modelId="{1CA2865F-8225-4869-967B-895272465A8B}" type="presOf" srcId="{B6D8D37C-646A-4F62-8912-E82C11F7BB2A}" destId="{8822E0A1-866C-4C16-8A19-07D70E308EFB}" srcOrd="0" destOrd="0" presId="urn:microsoft.com/office/officeart/2005/8/layout/radial6"/>
    <dgm:cxn modelId="{0361A4DA-F227-403D-BDF0-5BE232860C4D}" type="presOf" srcId="{060A86F5-5EAA-481B-A423-937E32D77EE2}" destId="{60AB0BD6-2FB4-4E9F-B260-2D58B722482C}" srcOrd="0" destOrd="0" presId="urn:microsoft.com/office/officeart/2005/8/layout/radial6"/>
    <dgm:cxn modelId="{0BBC1CF9-AED6-44D0-8CF1-8DAE92CEC1DA}" srcId="{89F12DEB-E4D8-4DAC-8D8D-3EDEEE7C9672}" destId="{F5088222-4BCE-4B83-828F-5856D766A789}" srcOrd="1" destOrd="0" parTransId="{14BD860E-BE1E-4489-AAEF-631633EC4BCA}" sibTransId="{188ABAC4-BABB-4662-BB77-EB6390E6EF2F}"/>
    <dgm:cxn modelId="{300A15FF-83F0-4802-B11C-D00DC8FE4A27}" srcId="{89F12DEB-E4D8-4DAC-8D8D-3EDEEE7C9672}" destId="{8B4FE26E-5885-45E2-9A96-608F8BB8489A}" srcOrd="3" destOrd="0" parTransId="{2F22C771-DF68-415B-BAA5-E2E0C96C26F4}" sibTransId="{94F6B259-A83F-4593-99FE-7A2CD35C5CF9}"/>
    <dgm:cxn modelId="{7A58AE2A-1C7A-4A9C-9894-C41A0997049C}" type="presParOf" srcId="{3214E545-2220-40E7-BAAC-393C8BBF3F94}" destId="{B8B3A052-F396-4781-B762-E2F97ED30B56}" srcOrd="0" destOrd="0" presId="urn:microsoft.com/office/officeart/2005/8/layout/radial6"/>
    <dgm:cxn modelId="{180E357B-621C-4D17-BF7B-EA79DA04E71B}" type="presParOf" srcId="{3214E545-2220-40E7-BAAC-393C8BBF3F94}" destId="{60AB0BD6-2FB4-4E9F-B260-2D58B722482C}" srcOrd="1" destOrd="0" presId="urn:microsoft.com/office/officeart/2005/8/layout/radial6"/>
    <dgm:cxn modelId="{78DC4E05-4BE4-431A-A430-5F73E20AE255}" type="presParOf" srcId="{3214E545-2220-40E7-BAAC-393C8BBF3F94}" destId="{2028E685-8B11-4C67-A55E-6904C090B2B1}" srcOrd="2" destOrd="0" presId="urn:microsoft.com/office/officeart/2005/8/layout/radial6"/>
    <dgm:cxn modelId="{2C80D240-65AF-490F-9F40-9C45F1C054A8}" type="presParOf" srcId="{3214E545-2220-40E7-BAAC-393C8BBF3F94}" destId="{72AA7F18-C5E4-4715-AD1E-30A4932D79B0}" srcOrd="3" destOrd="0" presId="urn:microsoft.com/office/officeart/2005/8/layout/radial6"/>
    <dgm:cxn modelId="{E4631BB2-4C7E-45DE-8F60-96312B4C6720}" type="presParOf" srcId="{3214E545-2220-40E7-BAAC-393C8BBF3F94}" destId="{AC5D8604-B002-4148-83DF-E1BF8369D556}" srcOrd="4" destOrd="0" presId="urn:microsoft.com/office/officeart/2005/8/layout/radial6"/>
    <dgm:cxn modelId="{1B4A6D4C-3961-44E6-9B32-5F509FC15462}" type="presParOf" srcId="{3214E545-2220-40E7-BAAC-393C8BBF3F94}" destId="{A508AF71-8CEB-40F7-B200-148978A9E615}" srcOrd="5" destOrd="0" presId="urn:microsoft.com/office/officeart/2005/8/layout/radial6"/>
    <dgm:cxn modelId="{D3BB5D87-DA56-4BB0-BB67-33D9C4EFC51F}" type="presParOf" srcId="{3214E545-2220-40E7-BAAC-393C8BBF3F94}" destId="{B1C5F4B3-05D1-4E7E-A115-479275D3F441}" srcOrd="6" destOrd="0" presId="urn:microsoft.com/office/officeart/2005/8/layout/radial6"/>
    <dgm:cxn modelId="{C0230437-4D6C-4C2E-A460-1E9A6122AF20}" type="presParOf" srcId="{3214E545-2220-40E7-BAAC-393C8BBF3F94}" destId="{2E48417C-76E1-46CB-96C3-75EB8A145FF0}" srcOrd="7" destOrd="0" presId="urn:microsoft.com/office/officeart/2005/8/layout/radial6"/>
    <dgm:cxn modelId="{51E913B8-1DE7-402D-A26F-FF40E65F0589}" type="presParOf" srcId="{3214E545-2220-40E7-BAAC-393C8BBF3F94}" destId="{BD54FD0C-C39C-463F-84B2-F784F111E8B3}" srcOrd="8" destOrd="0" presId="urn:microsoft.com/office/officeart/2005/8/layout/radial6"/>
    <dgm:cxn modelId="{C2C63BD0-1FCF-413C-93E6-997B6C8E88EE}" type="presParOf" srcId="{3214E545-2220-40E7-BAAC-393C8BBF3F94}" destId="{8822E0A1-866C-4C16-8A19-07D70E308EFB}" srcOrd="9" destOrd="0" presId="urn:microsoft.com/office/officeart/2005/8/layout/radial6"/>
    <dgm:cxn modelId="{97639EDF-78F3-439B-BE56-8C16CF7EE10C}" type="presParOf" srcId="{3214E545-2220-40E7-BAAC-393C8BBF3F94}" destId="{7BAC9029-DEB7-4E1D-9FE3-67D1E9550E7C}" srcOrd="10" destOrd="0" presId="urn:microsoft.com/office/officeart/2005/8/layout/radial6"/>
    <dgm:cxn modelId="{B15738D1-ED10-4918-87A6-CA79D943BF36}" type="presParOf" srcId="{3214E545-2220-40E7-BAAC-393C8BBF3F94}" destId="{B1A9E430-1F2D-4078-8022-6E718949A76D}" srcOrd="11" destOrd="0" presId="urn:microsoft.com/office/officeart/2005/8/layout/radial6"/>
    <dgm:cxn modelId="{29E32A1E-C6C1-47F8-B6F9-EFAF33A179DB}" type="presParOf" srcId="{3214E545-2220-40E7-BAAC-393C8BBF3F94}" destId="{2099B763-1935-4FFE-AAF8-3B7ECCB576D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7266E6-D9FA-4A6C-8F6D-9AE668498F59}" type="datetimeFigureOut">
              <a:rPr lang="en-US" smtClean="0"/>
              <a:pPr/>
              <a:t>1/11/2019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CB53F9-58F3-4BBF-B4A6-47CC66C89BE6}" type="slidenum">
              <a:rPr lang="en-US" smtClean="0"/>
              <a:pPr/>
              <a:t>‹#›</a:t>
            </a:fld>
            <a:endParaRPr lang="en-US"/>
          </a:p>
        </p:txBody>
      </p:sp>
    </p:spTree>
    <p:extLst>
      <p:ext uri="{BB962C8B-B14F-4D97-AF65-F5344CB8AC3E}">
        <p14:creationId xmlns:p14="http://schemas.microsoft.com/office/powerpoint/2010/main" val="35512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10 tools are a set of ways of looking at the world in situations so as to be more effective. All of us at work are confronted with questions – if we bothered to be aware and we care about being successful – that need answers. And those answers must</a:t>
            </a:r>
            <a:r>
              <a:rPr lang="en-US" baseline="0"/>
              <a:t> be more than mere prescriptions; those answers must contain within them the means by which we can make things different. The 10 tools are way for us to know more clearly what to do, to get things done more efficiently and more effectively with less breakdowns, to improve and strengthen our relationships that are critical to the success of any individual in any enterprise, to allow us to do capital C. change management, to lead teams to produce their objectives, and to solve problems.</a:t>
            </a:r>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a:t>
            </a:fld>
            <a:endParaRPr lang="en-US"/>
          </a:p>
        </p:txBody>
      </p:sp>
    </p:spTree>
    <p:extLst>
      <p:ext uri="{BB962C8B-B14F-4D97-AF65-F5344CB8AC3E}">
        <p14:creationId xmlns:p14="http://schemas.microsoft.com/office/powerpoint/2010/main" val="181297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HANDOUT</a:t>
            </a:r>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28</a:t>
            </a:fld>
            <a:endParaRPr lang="en-US"/>
          </a:p>
        </p:txBody>
      </p:sp>
    </p:spTree>
    <p:extLst>
      <p:ext uri="{BB962C8B-B14F-4D97-AF65-F5344CB8AC3E}">
        <p14:creationId xmlns:p14="http://schemas.microsoft.com/office/powerpoint/2010/main" val="86002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effectLst/>
                <a:latin typeface="+mn-lt"/>
                <a:ea typeface="+mn-ea"/>
                <a:cs typeface="+mn-cs"/>
              </a:rPr>
              <a:t>HANDOUT</a:t>
            </a:r>
            <a:endParaRPr lang="en-US"/>
          </a:p>
          <a:p>
            <a:r>
              <a:rPr lang="en-US"/>
              <a:t>Newstrom and Pierce, Windows Into Organizations, page 143</a:t>
            </a:r>
          </a:p>
        </p:txBody>
      </p:sp>
      <p:sp>
        <p:nvSpPr>
          <p:cNvPr id="4" name="Slide Number Placeholder 3"/>
          <p:cNvSpPr>
            <a:spLocks noGrp="1"/>
          </p:cNvSpPr>
          <p:nvPr>
            <p:ph type="sldNum" sz="quarter" idx="10"/>
          </p:nvPr>
        </p:nvSpPr>
        <p:spPr/>
        <p:txBody>
          <a:bodyPr/>
          <a:lstStyle/>
          <a:p>
            <a:fld id="{02CB53F9-58F3-4BBF-B4A6-47CC66C89BE6}" type="slidenum">
              <a:rPr lang="en-US" smtClean="0"/>
              <a:pPr/>
              <a:t>30</a:t>
            </a:fld>
            <a:endParaRPr lang="en-US"/>
          </a:p>
        </p:txBody>
      </p:sp>
    </p:spTree>
    <p:extLst>
      <p:ext uri="{BB962C8B-B14F-4D97-AF65-F5344CB8AC3E}">
        <p14:creationId xmlns:p14="http://schemas.microsoft.com/office/powerpoint/2010/main" val="65251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HANDOUT</a:t>
            </a:r>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35</a:t>
            </a:fld>
            <a:endParaRPr lang="en-US"/>
          </a:p>
        </p:txBody>
      </p:sp>
    </p:spTree>
    <p:extLst>
      <p:ext uri="{BB962C8B-B14F-4D97-AF65-F5344CB8AC3E}">
        <p14:creationId xmlns:p14="http://schemas.microsoft.com/office/powerpoint/2010/main" val="145382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Everyone is in a fair</a:t>
            </a:r>
          </a:p>
          <a:p>
            <a:endParaRPr lang="en-US"/>
          </a:p>
          <a:p>
            <a:r>
              <a:rPr lang="en-US"/>
              <a:t>You learn as much as you can and then you flip and you help as much as you can</a:t>
            </a:r>
          </a:p>
          <a:p>
            <a:endParaRPr lang="en-US"/>
          </a:p>
          <a:p>
            <a:r>
              <a:rPr lang="en-US"/>
              <a:t>Whoever has the most dialogues wins a prize; in 15 minutes you can have 7 or 8 dialogues.</a:t>
            </a:r>
          </a:p>
          <a:p>
            <a:endParaRPr lang="en-US"/>
          </a:p>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39</a:t>
            </a:fld>
            <a:endParaRPr lang="en-US"/>
          </a:p>
        </p:txBody>
      </p:sp>
    </p:spTree>
    <p:extLst>
      <p:ext uri="{BB962C8B-B14F-4D97-AF65-F5344CB8AC3E}">
        <p14:creationId xmlns:p14="http://schemas.microsoft.com/office/powerpoint/2010/main" val="86123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232D0-2C34-4934-A9C0-3AD0ECB25B2E}" type="slidenum">
              <a:rPr lang="en-US"/>
              <a:pPr/>
              <a:t>48</a:t>
            </a:fld>
            <a:endParaRPr lang="en-US"/>
          </a:p>
        </p:txBody>
      </p:sp>
      <p:sp>
        <p:nvSpPr>
          <p:cNvPr id="29698" name="Rectangle 2"/>
          <p:cNvSpPr>
            <a:spLocks noGrp="1" noRot="1" noChangeAspect="1" noChangeArrowheads="1" noTextEdit="1"/>
          </p:cNvSpPr>
          <p:nvPr>
            <p:ph type="sldImg"/>
          </p:nvPr>
        </p:nvSpPr>
        <p:spPr>
          <a:xfrm>
            <a:off x="1181100" y="695325"/>
            <a:ext cx="4649788" cy="3487738"/>
          </a:xfrm>
          <a:ln w="12700" cap="flat">
            <a:solidFill>
              <a:schemeClr val="tx1"/>
            </a:solidFill>
          </a:ln>
        </p:spPr>
      </p:sp>
      <p:sp>
        <p:nvSpPr>
          <p:cNvPr id="29699" name="Rectangle 3"/>
          <p:cNvSpPr>
            <a:spLocks noGrp="1" noChangeArrowheads="1"/>
          </p:cNvSpPr>
          <p:nvPr>
            <p:ph type="body" idx="1"/>
          </p:nvPr>
        </p:nvSpPr>
        <p:spPr>
          <a:xfrm>
            <a:off x="934720" y="4414177"/>
            <a:ext cx="5140960" cy="4184993"/>
          </a:xfrm>
          <a:ln/>
        </p:spPr>
        <p:txBody>
          <a:bodyPr lIns="93824" tIns="46913" rIns="93824" bIns="46913"/>
          <a:lstStyle/>
          <a:p>
            <a:endParaRPr lang="en-US"/>
          </a:p>
        </p:txBody>
      </p:sp>
    </p:spTree>
    <p:extLst>
      <p:ext uri="{BB962C8B-B14F-4D97-AF65-F5344CB8AC3E}">
        <p14:creationId xmlns:p14="http://schemas.microsoft.com/office/powerpoint/2010/main" val="2491857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DDE55-BEE9-4AF3-9CEA-B073A7CF5870}" type="slidenum">
              <a:rPr lang="en-US"/>
              <a:pPr/>
              <a:t>50</a:t>
            </a:fld>
            <a:endParaRPr lang="en-US"/>
          </a:p>
        </p:txBody>
      </p:sp>
      <p:sp>
        <p:nvSpPr>
          <p:cNvPr id="32770" name="Rectangle 2"/>
          <p:cNvSpPr>
            <a:spLocks noGrp="1" noRot="1" noChangeAspect="1" noChangeArrowheads="1" noTextEdit="1"/>
          </p:cNvSpPr>
          <p:nvPr>
            <p:ph type="sldImg"/>
          </p:nvPr>
        </p:nvSpPr>
        <p:spPr>
          <a:xfrm>
            <a:off x="1181100" y="695325"/>
            <a:ext cx="4649788" cy="3487738"/>
          </a:xfrm>
          <a:ln w="12700" cap="flat">
            <a:solidFill>
              <a:schemeClr val="tx1"/>
            </a:solidFill>
          </a:ln>
        </p:spPr>
      </p:sp>
      <p:sp>
        <p:nvSpPr>
          <p:cNvPr id="32771" name="Rectangle 3"/>
          <p:cNvSpPr>
            <a:spLocks noGrp="1" noChangeArrowheads="1"/>
          </p:cNvSpPr>
          <p:nvPr>
            <p:ph type="body" idx="1"/>
          </p:nvPr>
        </p:nvSpPr>
        <p:spPr>
          <a:xfrm>
            <a:off x="934720" y="4414177"/>
            <a:ext cx="5140960" cy="4184993"/>
          </a:xfrm>
          <a:ln/>
        </p:spPr>
        <p:txBody>
          <a:bodyPr lIns="93824" tIns="46913" rIns="93824" bIns="46913"/>
          <a:lstStyle/>
          <a:p>
            <a:endParaRPr lang="en-US"/>
          </a:p>
        </p:txBody>
      </p:sp>
    </p:spTree>
    <p:extLst>
      <p:ext uri="{BB962C8B-B14F-4D97-AF65-F5344CB8AC3E}">
        <p14:creationId xmlns:p14="http://schemas.microsoft.com/office/powerpoint/2010/main" val="210795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453F9-2A92-4559-8041-87A66786B6C9}" type="slidenum">
              <a:rPr lang="en-US"/>
              <a:pPr/>
              <a:t>52</a:t>
            </a:fld>
            <a:endParaRPr lang="en-US"/>
          </a:p>
        </p:txBody>
      </p:sp>
      <p:sp>
        <p:nvSpPr>
          <p:cNvPr id="35842" name="Rectangle 2"/>
          <p:cNvSpPr>
            <a:spLocks noGrp="1" noRot="1" noChangeAspect="1" noChangeArrowheads="1" noTextEdit="1"/>
          </p:cNvSpPr>
          <p:nvPr>
            <p:ph type="sldImg"/>
          </p:nvPr>
        </p:nvSpPr>
        <p:spPr>
          <a:xfrm>
            <a:off x="1181100" y="695325"/>
            <a:ext cx="4649788" cy="3487738"/>
          </a:xfrm>
          <a:ln w="12700" cap="flat">
            <a:solidFill>
              <a:schemeClr val="tx1"/>
            </a:solidFill>
          </a:ln>
        </p:spPr>
      </p:sp>
      <p:sp>
        <p:nvSpPr>
          <p:cNvPr id="35843" name="Rectangle 3"/>
          <p:cNvSpPr>
            <a:spLocks noGrp="1" noChangeArrowheads="1"/>
          </p:cNvSpPr>
          <p:nvPr>
            <p:ph type="body" idx="1"/>
          </p:nvPr>
        </p:nvSpPr>
        <p:spPr>
          <a:xfrm>
            <a:off x="934720" y="4414177"/>
            <a:ext cx="5140960" cy="4184993"/>
          </a:xfrm>
          <a:ln/>
        </p:spPr>
        <p:txBody>
          <a:bodyPr lIns="93824" tIns="46913" rIns="93824" bIns="46913"/>
          <a:lstStyle/>
          <a:p>
            <a:endParaRPr lang="en-US"/>
          </a:p>
        </p:txBody>
      </p:sp>
    </p:spTree>
    <p:extLst>
      <p:ext uri="{BB962C8B-B14F-4D97-AF65-F5344CB8AC3E}">
        <p14:creationId xmlns:p14="http://schemas.microsoft.com/office/powerpoint/2010/main" val="97631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2E75B-49AF-4680-919F-B13F007008A1}" type="slidenum">
              <a:rPr lang="en-US"/>
              <a:pPr/>
              <a:t>53</a:t>
            </a:fld>
            <a:endParaRPr lang="en-US"/>
          </a:p>
        </p:txBody>
      </p:sp>
      <p:sp>
        <p:nvSpPr>
          <p:cNvPr id="37890" name="Rectangle 2"/>
          <p:cNvSpPr>
            <a:spLocks noGrp="1" noRot="1" noChangeAspect="1" noChangeArrowheads="1" noTextEdit="1"/>
          </p:cNvSpPr>
          <p:nvPr>
            <p:ph type="sldImg"/>
          </p:nvPr>
        </p:nvSpPr>
        <p:spPr>
          <a:xfrm>
            <a:off x="1181100" y="695325"/>
            <a:ext cx="4649788" cy="3487738"/>
          </a:xfrm>
          <a:ln w="12700" cap="flat">
            <a:solidFill>
              <a:schemeClr val="tx1"/>
            </a:solidFill>
          </a:ln>
        </p:spPr>
      </p:sp>
      <p:sp>
        <p:nvSpPr>
          <p:cNvPr id="37891" name="Rectangle 3"/>
          <p:cNvSpPr>
            <a:spLocks noGrp="1" noChangeArrowheads="1"/>
          </p:cNvSpPr>
          <p:nvPr>
            <p:ph type="body" idx="1"/>
          </p:nvPr>
        </p:nvSpPr>
        <p:spPr>
          <a:xfrm>
            <a:off x="934720" y="4414177"/>
            <a:ext cx="5140960" cy="4184993"/>
          </a:xfrm>
          <a:ln/>
        </p:spPr>
        <p:txBody>
          <a:bodyPr lIns="93824" tIns="46913" rIns="93824" bIns="46913"/>
          <a:lstStyle/>
          <a:p>
            <a:endParaRPr lang="en-US"/>
          </a:p>
        </p:txBody>
      </p:sp>
    </p:spTree>
    <p:extLst>
      <p:ext uri="{BB962C8B-B14F-4D97-AF65-F5344CB8AC3E}">
        <p14:creationId xmlns:p14="http://schemas.microsoft.com/office/powerpoint/2010/main" val="4249973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EF64E-E3B3-4D41-A9E3-C8D003E6DA2F}" type="slidenum">
              <a:rPr lang="en-US"/>
              <a:pPr/>
              <a:t>54</a:t>
            </a:fld>
            <a:endParaRPr lang="en-US"/>
          </a:p>
        </p:txBody>
      </p:sp>
      <p:sp>
        <p:nvSpPr>
          <p:cNvPr id="39938" name="Rectangle 2"/>
          <p:cNvSpPr>
            <a:spLocks noGrp="1" noRot="1" noChangeAspect="1" noChangeArrowheads="1" noTextEdit="1"/>
          </p:cNvSpPr>
          <p:nvPr>
            <p:ph type="sldImg"/>
          </p:nvPr>
        </p:nvSpPr>
        <p:spPr>
          <a:xfrm>
            <a:off x="1181100" y="695325"/>
            <a:ext cx="4649788" cy="3487738"/>
          </a:xfrm>
          <a:ln w="12700" cap="flat">
            <a:solidFill>
              <a:schemeClr val="tx1"/>
            </a:solidFill>
          </a:ln>
        </p:spPr>
      </p:sp>
      <p:sp>
        <p:nvSpPr>
          <p:cNvPr id="39939" name="Rectangle 3"/>
          <p:cNvSpPr>
            <a:spLocks noGrp="1" noChangeArrowheads="1"/>
          </p:cNvSpPr>
          <p:nvPr>
            <p:ph type="body" idx="1"/>
          </p:nvPr>
        </p:nvSpPr>
        <p:spPr>
          <a:xfrm>
            <a:off x="934720" y="4414177"/>
            <a:ext cx="5140960" cy="4184993"/>
          </a:xfrm>
          <a:ln/>
        </p:spPr>
        <p:txBody>
          <a:bodyPr lIns="93824" tIns="46913" rIns="93824" bIns="46913"/>
          <a:lstStyle/>
          <a:p>
            <a:endParaRPr lang="en-US"/>
          </a:p>
        </p:txBody>
      </p:sp>
    </p:spTree>
    <p:extLst>
      <p:ext uri="{BB962C8B-B14F-4D97-AF65-F5344CB8AC3E}">
        <p14:creationId xmlns:p14="http://schemas.microsoft.com/office/powerpoint/2010/main" val="310865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EF64E-E3B3-4D41-A9E3-C8D003E6DA2F}" type="slidenum">
              <a:rPr lang="en-US"/>
              <a:pPr/>
              <a:t>55</a:t>
            </a:fld>
            <a:endParaRPr lang="en-US"/>
          </a:p>
        </p:txBody>
      </p:sp>
      <p:sp>
        <p:nvSpPr>
          <p:cNvPr id="39938" name="Rectangle 2"/>
          <p:cNvSpPr>
            <a:spLocks noGrp="1" noRot="1" noChangeAspect="1" noChangeArrowheads="1" noTextEdit="1"/>
          </p:cNvSpPr>
          <p:nvPr>
            <p:ph type="sldImg"/>
          </p:nvPr>
        </p:nvSpPr>
        <p:spPr>
          <a:xfrm>
            <a:off x="1181100" y="695325"/>
            <a:ext cx="4649788" cy="3487738"/>
          </a:xfrm>
          <a:ln w="12700" cap="flat">
            <a:solidFill>
              <a:schemeClr val="tx1"/>
            </a:solidFill>
          </a:ln>
        </p:spPr>
      </p:sp>
      <p:sp>
        <p:nvSpPr>
          <p:cNvPr id="39939" name="Rectangle 3"/>
          <p:cNvSpPr>
            <a:spLocks noGrp="1" noChangeArrowheads="1"/>
          </p:cNvSpPr>
          <p:nvPr>
            <p:ph type="body" idx="1"/>
          </p:nvPr>
        </p:nvSpPr>
        <p:spPr>
          <a:xfrm>
            <a:off x="934720" y="4414177"/>
            <a:ext cx="5140960" cy="4184993"/>
          </a:xfrm>
          <a:ln/>
        </p:spPr>
        <p:txBody>
          <a:bodyPr lIns="93824" tIns="46913" rIns="93824" bIns="46913"/>
          <a:lstStyle/>
          <a:p>
            <a:endParaRPr lang="en-US"/>
          </a:p>
        </p:txBody>
      </p:sp>
    </p:spTree>
    <p:extLst>
      <p:ext uri="{BB962C8B-B14F-4D97-AF65-F5344CB8AC3E}">
        <p14:creationId xmlns:p14="http://schemas.microsoft.com/office/powerpoint/2010/main" val="428246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5</a:t>
            </a:fld>
            <a:endParaRPr lang="en-US"/>
          </a:p>
        </p:txBody>
      </p:sp>
    </p:spTree>
    <p:extLst>
      <p:ext uri="{BB962C8B-B14F-4D97-AF65-F5344CB8AC3E}">
        <p14:creationId xmlns:p14="http://schemas.microsoft.com/office/powerpoint/2010/main" val="3710422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453F9-2A92-4559-8041-87A66786B6C9}" type="slidenum">
              <a:rPr lang="en-US"/>
              <a:pPr/>
              <a:t>56</a:t>
            </a:fld>
            <a:endParaRPr lang="en-US"/>
          </a:p>
        </p:txBody>
      </p:sp>
      <p:sp>
        <p:nvSpPr>
          <p:cNvPr id="35842" name="Rectangle 2"/>
          <p:cNvSpPr>
            <a:spLocks noGrp="1" noRot="1" noChangeAspect="1" noChangeArrowheads="1" noTextEdit="1"/>
          </p:cNvSpPr>
          <p:nvPr>
            <p:ph type="sldImg"/>
          </p:nvPr>
        </p:nvSpPr>
        <p:spPr>
          <a:xfrm>
            <a:off x="1181100" y="695325"/>
            <a:ext cx="4649788" cy="3487738"/>
          </a:xfrm>
          <a:ln w="12700" cap="flat">
            <a:solidFill>
              <a:schemeClr val="tx1"/>
            </a:solidFill>
          </a:ln>
        </p:spPr>
      </p:sp>
      <p:sp>
        <p:nvSpPr>
          <p:cNvPr id="35843" name="Rectangle 3"/>
          <p:cNvSpPr>
            <a:spLocks noGrp="1" noChangeArrowheads="1"/>
          </p:cNvSpPr>
          <p:nvPr>
            <p:ph type="body" idx="1"/>
          </p:nvPr>
        </p:nvSpPr>
        <p:spPr>
          <a:xfrm>
            <a:off x="934720" y="4414177"/>
            <a:ext cx="5140960" cy="4184993"/>
          </a:xfrm>
          <a:ln/>
        </p:spPr>
        <p:txBody>
          <a:bodyPr lIns="93824" tIns="46913" rIns="93824" bIns="46913"/>
          <a:lstStyle/>
          <a:p>
            <a:endParaRPr lang="en-US"/>
          </a:p>
        </p:txBody>
      </p:sp>
    </p:spTree>
    <p:extLst>
      <p:ext uri="{BB962C8B-B14F-4D97-AF65-F5344CB8AC3E}">
        <p14:creationId xmlns:p14="http://schemas.microsoft.com/office/powerpoint/2010/main" val="1293820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a:t>8. Feedforward can cover almost all of the same “material” as feedback. Imagine that you have just made a terrible presentation in front of the executive committee. Your manager is in the room. Rather than make you “relive” this humiliating experience, your manager might help you prepare for future presentations by giving you suggestions for the future. These suggestions can be very specific and still delivered in a positive way. In this way your manager can “cover the same points” without feeling embarrassed and without making you feel even more humiliated.</a:t>
            </a:r>
          </a:p>
          <a:p>
            <a:pPr lvl="0"/>
            <a:r>
              <a:rPr lang="en-US"/>
              <a:t>9. Feedforward tends to be much faster and more efficient than feedback. An excellent technique for giving ideas to successful people is to say, “Here are four ideas for the future. Please accept these in the positive spirit that they are given. If you can only use two of the ideas, you are still two ahead. Just ignore what doesn’t make sense for you.” With this approach almost no time gets wasted on judging the quality of the ideas or “proving that the ideas are wrong”. This “debate” time is usually negative; it can take up a lot of time, and it is often not very productive. By eliminating judgment of the ideas, the process becomes much more positive for the sender, as well as the receiver. Successful people tend to have a high need for self-determination and will tend to accept ideas that they “buy” while rejecting ideas that feel “forced” upon them.</a:t>
            </a:r>
          </a:p>
          <a:p>
            <a:pPr lvl="0"/>
            <a:r>
              <a:rPr lang="en-US"/>
              <a:t>10. Feedforward can be a useful tool to apply with managers, peers, and team members. Rightly or wrongly, feedback is associated with judgment. This can lead to very negative – or even career-limiting – unintended consequences when applied to managers or peers. Feedforward does not imply superiority of judgment. It is more focused on being a helpful “fellow traveler” than an “expert”. As such it can be easier to hear from a person who is not in a position of power or authority. An excellent team building exercise is to have each team member ask, “How can I better help our team in the future?” and listen to feedforward from fellow team members (in one-on-one dialogues.) </a:t>
            </a:r>
          </a:p>
          <a:p>
            <a:pPr lvl="0"/>
            <a:r>
              <a:rPr lang="en-US"/>
              <a:t>11. People tend to listen more attentively to feedforward than feedback. One participant is the feedforward exercise noted, “I think that I listened more effectively in this exercise than I ever do at work!” When asked why, he responded, “Normally, when others are speaking, I am so busy composing a reply that will make sure that I sound smart – that I am not fully listening to what the other person is saying I am just composing my response. In feedforward the only reply that I am allowed to make is ‘thank you’. Since I don’t have to worry about composing a clever reply – I can focus all of my energy on listening to the other person!”</a:t>
            </a:r>
            <a:br>
              <a:rPr lang="en-US"/>
            </a:br>
            <a:r>
              <a:rPr lang="en-US"/>
              <a:t/>
            </a:r>
            <a:br>
              <a:rPr lang="en-US"/>
            </a:br>
            <a:endParaRPr lang="en-US"/>
          </a:p>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57</a:t>
            </a:fld>
            <a:endParaRPr lang="en-US"/>
          </a:p>
        </p:txBody>
      </p:sp>
    </p:spTree>
    <p:extLst>
      <p:ext uri="{BB962C8B-B14F-4D97-AF65-F5344CB8AC3E}">
        <p14:creationId xmlns:p14="http://schemas.microsoft.com/office/powerpoint/2010/main" val="30241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6</a:t>
            </a:fld>
            <a:endParaRPr lang="en-US"/>
          </a:p>
        </p:txBody>
      </p:sp>
    </p:spTree>
    <p:extLst>
      <p:ext uri="{BB962C8B-B14F-4D97-AF65-F5344CB8AC3E}">
        <p14:creationId xmlns:p14="http://schemas.microsoft.com/office/powerpoint/2010/main" val="10903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a:solidFill>
                  <a:schemeClr val="tx1"/>
                </a:solidFill>
                <a:effectLst/>
                <a:latin typeface="+mn-lt"/>
                <a:ea typeface="+mn-ea"/>
                <a:cs typeface="+mn-cs"/>
              </a:rPr>
              <a:t>HANDOUT</a:t>
            </a:r>
            <a:endParaRPr lang="en-US"/>
          </a:p>
          <a:p>
            <a:pPr lvl="0"/>
            <a:r>
              <a:rPr lang="en-US"/>
              <a:t>1. We can change the future. We can’t change the past. Feedforward helps people envision and focus on a positive future, not a failed past. Athletes are often trained using feedforward. Racecar drivers are taught to, “Look at the road ahead, not at the wall.” Basketball players are taught to envision the ball going in the hoop and to imagine the perfect shot. By giving people ideas on how they can be even more successful (as opposed to visualizing a failed past), we can increase their chances of achieving this success in the future.</a:t>
            </a:r>
          </a:p>
          <a:p>
            <a:pPr lvl="0"/>
            <a:r>
              <a:rPr lang="en-US"/>
              <a:t>2. It can be more productive to help people learn to be “right,” than prove they were “wrong.” Negative feedback often becomes an exercise in “let me prove you were wrong.” This tends to produce defensiveness on the part of the receiver and discomfort on the part of the sender. Even constructively delivered feedback is often seen as negative as it necessarily involves a discussion of mistakes, shortfalls, and problems. Feedforward, on the other hand, is almost always seen as positive because it focuses on solutions – not problems.</a:t>
            </a:r>
          </a:p>
          <a:p>
            <a:pPr lvl="0"/>
            <a:r>
              <a:rPr lang="en-US"/>
              <a:t>3. Feedforward is especially suited to successful people. Successful people like getting ideas that are aimed at helping them achieve their goals. They tend to resist negative judgment. We all tend to accept feedback that is consistent with the way we see ourselves. We also tend to reject or deny feedback that is inconsistent with the way we see ourselves. Successful people tend to have a very positive self-image. I have observed many successful executives respond to (and even enjoy) feedforward. I am not sure that these same people would have had such a positive reaction to feedback. </a:t>
            </a:r>
          </a:p>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19</a:t>
            </a:fld>
            <a:endParaRPr lang="en-US"/>
          </a:p>
        </p:txBody>
      </p:sp>
    </p:spTree>
    <p:extLst>
      <p:ext uri="{BB962C8B-B14F-4D97-AF65-F5344CB8AC3E}">
        <p14:creationId xmlns:p14="http://schemas.microsoft.com/office/powerpoint/2010/main" val="951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b="1" kern="1200">
                <a:solidFill>
                  <a:schemeClr val="tx1"/>
                </a:solidFill>
                <a:effectLst/>
                <a:latin typeface="+mn-lt"/>
                <a:ea typeface="+mn-ea"/>
                <a:cs typeface="+mn-cs"/>
              </a:rPr>
              <a:t>HANDOUT</a:t>
            </a:r>
            <a:endParaRPr lang="en-US"/>
          </a:p>
          <a:p>
            <a:pPr lvl="0"/>
            <a:endParaRPr lang="en-US"/>
          </a:p>
          <a:p>
            <a:pPr lvl="0"/>
            <a:r>
              <a:rPr lang="en-US"/>
              <a:t>4. Feedforward can come from anyone who knows about the task. It does not require personal experience with the individual. One very common positive reaction to the previously described exercise is that participants are amazed by how much they can learn from people that they don’t know! For example, if you want to be a better listener, almost any fellow leader can give you ideas on how you can improve. They don’t have to know you. Feedback requires knowing about the person. Feedforward just requires having good ideas for achieving the task.</a:t>
            </a:r>
          </a:p>
          <a:p>
            <a:pPr lvl="0"/>
            <a:r>
              <a:rPr lang="en-US"/>
              <a:t>5. People do not take feedforward as personally as feedback. In theory, constructive feedback is supposed to “focus on the performance, not the person”. In practice, almost all feedback is taken personally (no matter how it is delivered). Successful people’s sense of identity is highly connected with their work. The more successful people are, the more this tends to be true. It is hard to give a dedicated professional feedback that is not taken personally. Feedforward cannot involve a personal critique, since it is discussing something that has not yet happened! Positive suggestions tend to be seen as objective advice – personal critiques are often viewed as personal attacks.</a:t>
            </a:r>
          </a:p>
          <a:p>
            <a:pPr lvl="0"/>
            <a:r>
              <a:rPr lang="en-US"/>
              <a:t>6. Feedback can reinforce personal stereotyping and negative self-fulfilling prophecies. Feedforward can reinforce the possibility of change. Feedback can reinforce the feeling of failure. How many of us have been “helped” by a spouse, significant other, or friend, who seems to have a near-photographic memory of our previous “sins” that they share with us in order to point out the history of our shortcomings. Negative feedback can be used to reinforce the message, “this is just the way you are”. Feedforward is based on the assumption that the receiver of suggestions can make positive changes in the future.</a:t>
            </a:r>
          </a:p>
          <a:p>
            <a:pPr lvl="0"/>
            <a:r>
              <a:rPr lang="en-US"/>
              <a:t>7. Face it! Most of us hate getting negative feedback, and we don’t like to give it. I have reviewed summary 360 degree feedback reports for over 50 companies. The items, “provides developmental feedback in a timely manner” and “encourages and accepts constructive criticism” both always score near the bottom on co-worker satisfaction with leaders. Traditional training does not seem to make a great deal of difference. If leaders got better at providing feedback every time the performance appraisal forms were “improved”, most should be perfect by now! Leaders are not very good at giving or receiving negative feedback. It is unlikely that this will change in the near future.</a:t>
            </a:r>
          </a:p>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20</a:t>
            </a:fld>
            <a:endParaRPr lang="en-US"/>
          </a:p>
        </p:txBody>
      </p:sp>
    </p:spTree>
    <p:extLst>
      <p:ext uri="{BB962C8B-B14F-4D97-AF65-F5344CB8AC3E}">
        <p14:creationId xmlns:p14="http://schemas.microsoft.com/office/powerpoint/2010/main" val="212300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200" b="1" kern="1200">
                <a:solidFill>
                  <a:schemeClr val="tx1"/>
                </a:solidFill>
                <a:effectLst/>
                <a:latin typeface="+mn-lt"/>
                <a:ea typeface="+mn-ea"/>
                <a:cs typeface="+mn-cs"/>
              </a:rPr>
              <a:t>HANDOUT</a:t>
            </a:r>
            <a:endParaRPr lang="en-US"/>
          </a:p>
          <a:p>
            <a:pPr lvl="0"/>
            <a:endParaRPr lang="en-US"/>
          </a:p>
          <a:p>
            <a:pPr lvl="0"/>
            <a:r>
              <a:rPr lang="en-US"/>
              <a:t>8. Feedforward can cover almost all of the same “material” as feedback. Imagine that you have just made a terrible presentation in front of the executive committee. Your manager is in the room. Rather than make you “relive” this humiliating experience, your manager might help you prepare for future presentations by giving you suggestions for the future. These suggestions can be very specific and still delivered in a positive way. In this way your manager can “cover the same points” without feeling embarrassed and without making you feel even more humiliated.</a:t>
            </a:r>
          </a:p>
          <a:p>
            <a:pPr lvl="0"/>
            <a:r>
              <a:rPr lang="en-US"/>
              <a:t>9. Feedforward tends to be much faster and more efficient than feedback. An excellent technique for giving ideas to successful people is to say, “Here are four ideas for the future. Please accept these in the positive spirit that they are given. If you can only use two of the ideas, you are still two ahead. Just ignore what doesn’t make sense for you.” With this approach almost no time gets wasted on judging the quality of the ideas or “proving that the ideas are wrong”. This “debate” time is usually negative; it can take up a lot of time, and it is often not very productive. By eliminating judgment of the ideas, the process becomes much more positive for the sender, as well as the receiver. Successful people tend to have a high need for self-determination and will tend to accept ideas that they “buy” while rejecting ideas that feel “forced” upon them.</a:t>
            </a:r>
          </a:p>
          <a:p>
            <a:pPr lvl="0"/>
            <a:r>
              <a:rPr lang="en-US"/>
              <a:t>10. Feedforward can be a useful tool to apply with managers, peers, and team members. Rightly or wrongly, feedback is associated with judgment. This can lead to very negative – or even career-limiting – unintended consequences when applied to managers or peers. Feedforward does not imply superiority of judgment. It is more focused on being a helpful “fellow traveler” than an “expert”. As such it can be easier to hear from a person who is not in a position of power or authority. An excellent team building exercise is to have each team member ask, “How can I better help our team in the future?” and listen to feedforward from fellow team members (in one-on-one dialogues.) </a:t>
            </a:r>
          </a:p>
          <a:p>
            <a:pPr lvl="0"/>
            <a:r>
              <a:rPr lang="en-US"/>
              <a:t>11. People tend to listen more attentively to feedforward than feedback. One participant is the feedforward exercise noted, “I think that I listened more effectively in this exercise than I ever do at work!” When asked why, he responded, “Normally, when others are speaking, I am so busy composing a reply that will make sure that I sound smart – that I am not fully listening to what the other person is saying I am just composing my response. In feedforward the only reply that I am allowed to make is ‘thank you’. Since I don’t have to worry about composing a clever reply – I can focus all of my energy on listening to the other person!”</a:t>
            </a:r>
            <a:br>
              <a:rPr lang="en-US"/>
            </a:br>
            <a:r>
              <a:rPr lang="en-US"/>
              <a:t/>
            </a:r>
            <a:br>
              <a:rPr lang="en-US"/>
            </a:br>
            <a:endParaRPr lang="en-US"/>
          </a:p>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21</a:t>
            </a:fld>
            <a:endParaRPr lang="en-US"/>
          </a:p>
        </p:txBody>
      </p:sp>
    </p:spTree>
    <p:extLst>
      <p:ext uri="{BB962C8B-B14F-4D97-AF65-F5344CB8AC3E}">
        <p14:creationId xmlns:p14="http://schemas.microsoft.com/office/powerpoint/2010/main" val="197446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effectLst/>
                <a:latin typeface="+mn-lt"/>
                <a:ea typeface="+mn-ea"/>
                <a:cs typeface="+mn-cs"/>
              </a:rPr>
              <a:t>HANDOUT</a:t>
            </a:r>
            <a:endParaRPr lang="en-US"/>
          </a:p>
          <a:p>
            <a:endParaRPr lang="en-US"/>
          </a:p>
          <a:p>
            <a:r>
              <a:rPr lang="en-US"/>
              <a:t>\\sharepoint.etslan.org@ssl\DavWWWRoot\sws\sws\Leadership\SWS_leadership_work\ten-tools-stuff\Marshall Goldsmith Library.mht </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22</a:t>
            </a:fld>
            <a:endParaRPr lang="en-US"/>
          </a:p>
        </p:txBody>
      </p:sp>
    </p:spTree>
    <p:extLst>
      <p:ext uri="{BB962C8B-B14F-4D97-AF65-F5344CB8AC3E}">
        <p14:creationId xmlns:p14="http://schemas.microsoft.com/office/powerpoint/2010/main" val="415106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HANDOUT</a:t>
            </a:r>
          </a:p>
          <a:p>
            <a:endParaRPr lang="en-US"/>
          </a:p>
          <a:p>
            <a:r>
              <a:rPr lang="en-US"/>
              <a:t>\\sharepoint.etslan.org@ssl\DavWWWRoot\sws\sws\Leadership\SWS_leadership_work\ten-tools-stuff\Marshall Goldsmith Library.mht </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24</a:t>
            </a:fld>
            <a:endParaRPr lang="en-US"/>
          </a:p>
        </p:txBody>
      </p:sp>
    </p:spTree>
    <p:extLst>
      <p:ext uri="{BB962C8B-B14F-4D97-AF65-F5344CB8AC3E}">
        <p14:creationId xmlns:p14="http://schemas.microsoft.com/office/powerpoint/2010/main" val="175398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effectLst/>
                <a:latin typeface="+mn-lt"/>
                <a:ea typeface="+mn-ea"/>
                <a:cs typeface="+mn-cs"/>
              </a:rPr>
              <a:t>HANDOUT</a:t>
            </a:r>
            <a:endParaRPr lang="en-US"/>
          </a:p>
          <a:p>
            <a:r>
              <a:rPr lang="en-US"/>
              <a:t>http://kevan.org/johari</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27</a:t>
            </a:fld>
            <a:endParaRPr lang="en-US"/>
          </a:p>
        </p:txBody>
      </p:sp>
    </p:spTree>
    <p:extLst>
      <p:ext uri="{BB962C8B-B14F-4D97-AF65-F5344CB8AC3E}">
        <p14:creationId xmlns:p14="http://schemas.microsoft.com/office/powerpoint/2010/main" val="178341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325544" y="4928702"/>
            <a:ext cx="609600" cy="517524"/>
          </a:xfrm>
        </p:spPr>
        <p:txBody>
          <a:bodyPr/>
          <a:lstStyle/>
          <a:p>
            <a:fld id="{2010B72F-0AC3-43B8-8B81-E656BD46C2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897CC-456B-41E1-A0E8-74472BE2F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386D1-5217-4695-B19B-4D1DAB6712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460A324F-72D5-4F19-8007-EB2E8A20872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231C73C-B70B-4941-ABB4-AA6F467B23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EF179-8BEC-470B-9C7B-563D386012F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44A25-3B2C-48C0-B319-58D0663DBC9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427810CB-ED63-4923-A81C-9B8F26CD77E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2F0D8-27D6-48D5-A8DC-04CA49C7E6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88B4269E-0FFA-4346-9F18-0BD510FB630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4B469063-D8B9-41FA-BAE4-80CD591FA7A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E2DD1C-282A-48A7-98CF-7D08403FE3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tube.com/watch?v=tFX74GIxca4"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feature=endscreen&amp;v=EAvv4xvjTl4&amp;NR=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Ten Tools</a:t>
            </a:r>
          </a:p>
        </p:txBody>
      </p:sp>
      <p:sp>
        <p:nvSpPr>
          <p:cNvPr id="7" name="Subtitle 6"/>
          <p:cNvSpPr>
            <a:spLocks noGrp="1"/>
          </p:cNvSpPr>
          <p:nvPr>
            <p:ph type="subTitle" idx="1"/>
          </p:nvPr>
        </p:nvSpPr>
        <p:spPr/>
        <p:txBody>
          <a:bodyPr/>
          <a:lstStyle/>
          <a:p>
            <a:r>
              <a:rPr lang="en-US"/>
              <a:t>A collection of organizational and individual methods to aid effectiveness</a:t>
            </a:r>
          </a:p>
        </p:txBody>
      </p:sp>
      <p:pic>
        <p:nvPicPr>
          <p:cNvPr id="6146" name="Picture 2" descr="C:\Users\tjelliott\AppData\Local\Microsoft\Windows\Temporary Internet Files\Content.IE5\GQ1C05YS\MP900386678[1].jpg"/>
          <p:cNvPicPr>
            <a:picLocks noChangeAspect="1" noChangeArrowheads="1"/>
          </p:cNvPicPr>
          <p:nvPr/>
        </p:nvPicPr>
        <p:blipFill>
          <a:blip r:embed="rId2" cstate="print"/>
          <a:srcRect/>
          <a:stretch>
            <a:fillRect/>
          </a:stretch>
        </p:blipFill>
        <p:spPr bwMode="auto">
          <a:xfrm>
            <a:off x="7543800" y="304800"/>
            <a:ext cx="1187866" cy="847344"/>
          </a:xfrm>
          <a:prstGeom prst="rect">
            <a:avLst/>
          </a:prstGeom>
          <a:noFill/>
        </p:spPr>
      </p:pic>
      <p:pic>
        <p:nvPicPr>
          <p:cNvPr id="6148" name="Picture 4" descr="C:\Users\tjelliott\AppData\Local\Microsoft\Windows\Temporary Internet Files\Content.IE5\05J679F2\MP900386644[1].jpg"/>
          <p:cNvPicPr>
            <a:picLocks noChangeAspect="1" noChangeArrowheads="1"/>
          </p:cNvPicPr>
          <p:nvPr/>
        </p:nvPicPr>
        <p:blipFill>
          <a:blip r:embed="rId3" cstate="print"/>
          <a:srcRect/>
          <a:stretch>
            <a:fillRect/>
          </a:stretch>
        </p:blipFill>
        <p:spPr bwMode="auto">
          <a:xfrm>
            <a:off x="2057400" y="1676400"/>
            <a:ext cx="924052" cy="1295400"/>
          </a:xfrm>
          <a:prstGeom prst="rect">
            <a:avLst/>
          </a:prstGeom>
          <a:noFill/>
        </p:spPr>
      </p:pic>
      <p:pic>
        <p:nvPicPr>
          <p:cNvPr id="6150" name="Picture 6" descr="C:\Users\tjelliott\AppData\Local\Microsoft\Windows\Temporary Internet Files\Content.IE5\YRXMNQWK\MP900444275[1].jpg"/>
          <p:cNvPicPr>
            <a:picLocks noChangeAspect="1" noChangeArrowheads="1"/>
          </p:cNvPicPr>
          <p:nvPr/>
        </p:nvPicPr>
        <p:blipFill>
          <a:blip r:embed="rId4" cstate="print"/>
          <a:srcRect/>
          <a:stretch>
            <a:fillRect/>
          </a:stretch>
        </p:blipFill>
        <p:spPr bwMode="auto">
          <a:xfrm>
            <a:off x="1752600" y="0"/>
            <a:ext cx="1034374" cy="1219200"/>
          </a:xfrm>
          <a:prstGeom prst="rect">
            <a:avLst/>
          </a:prstGeom>
          <a:noFill/>
        </p:spPr>
      </p:pic>
      <p:pic>
        <p:nvPicPr>
          <p:cNvPr id="13" name="Picture 12" descr="sextant.jpg"/>
          <p:cNvPicPr>
            <a:picLocks noChangeAspect="1"/>
          </p:cNvPicPr>
          <p:nvPr/>
        </p:nvPicPr>
        <p:blipFill>
          <a:blip r:embed="rId5" cstate="print"/>
          <a:stretch>
            <a:fillRect/>
          </a:stretch>
        </p:blipFill>
        <p:spPr>
          <a:xfrm>
            <a:off x="7010400" y="3200400"/>
            <a:ext cx="1524000" cy="1203960"/>
          </a:xfrm>
          <a:prstGeom prst="rect">
            <a:avLst/>
          </a:prstGeom>
        </p:spPr>
      </p:pic>
      <p:pic>
        <p:nvPicPr>
          <p:cNvPr id="6152" name="Picture 8" descr="Plier wrench"/>
          <p:cNvPicPr>
            <a:picLocks noChangeAspect="1" noChangeArrowheads="1"/>
          </p:cNvPicPr>
          <p:nvPr/>
        </p:nvPicPr>
        <p:blipFill>
          <a:blip r:embed="rId6" cstate="print"/>
          <a:srcRect/>
          <a:stretch>
            <a:fillRect/>
          </a:stretch>
        </p:blipFill>
        <p:spPr bwMode="auto">
          <a:xfrm>
            <a:off x="2362200" y="3429000"/>
            <a:ext cx="628650" cy="952500"/>
          </a:xfrm>
          <a:prstGeom prst="rect">
            <a:avLst/>
          </a:prstGeom>
          <a:noFill/>
        </p:spPr>
      </p:pic>
      <p:pic>
        <p:nvPicPr>
          <p:cNvPr id="15" name="Picture 14" descr="mortar-pestle.jpg"/>
          <p:cNvPicPr>
            <a:picLocks noChangeAspect="1"/>
          </p:cNvPicPr>
          <p:nvPr/>
        </p:nvPicPr>
        <p:blipFill>
          <a:blip r:embed="rId7" cstate="print"/>
          <a:stretch>
            <a:fillRect/>
          </a:stretch>
        </p:blipFill>
        <p:spPr>
          <a:xfrm>
            <a:off x="4419600" y="228600"/>
            <a:ext cx="1351446" cy="1136904"/>
          </a:xfrm>
          <a:prstGeom prst="rect">
            <a:avLst/>
          </a:prstGeom>
        </p:spPr>
      </p:pic>
      <p:pic>
        <p:nvPicPr>
          <p:cNvPr id="16" name="Picture 15" descr="stethoscope.jpg"/>
          <p:cNvPicPr>
            <a:picLocks noChangeAspect="1"/>
          </p:cNvPicPr>
          <p:nvPr/>
        </p:nvPicPr>
        <p:blipFill>
          <a:blip r:embed="rId8" cstate="print"/>
          <a:stretch>
            <a:fillRect/>
          </a:stretch>
        </p:blipFill>
        <p:spPr>
          <a:xfrm>
            <a:off x="5105400" y="3276600"/>
            <a:ext cx="1158240" cy="1447800"/>
          </a:xfrm>
          <a:prstGeom prst="rect">
            <a:avLst/>
          </a:prstGeom>
        </p:spPr>
      </p:pic>
      <p:pic>
        <p:nvPicPr>
          <p:cNvPr id="18" name="Picture 17" descr="wooden-ruler.jpg"/>
          <p:cNvPicPr>
            <a:picLocks noChangeAspect="1"/>
          </p:cNvPicPr>
          <p:nvPr/>
        </p:nvPicPr>
        <p:blipFill>
          <a:blip r:embed="rId9" cstate="print"/>
          <a:stretch>
            <a:fillRect/>
          </a:stretch>
        </p:blipFill>
        <p:spPr>
          <a:xfrm>
            <a:off x="5334000" y="1916620"/>
            <a:ext cx="3810000" cy="814388"/>
          </a:xfrm>
          <a:prstGeom prst="rect">
            <a:avLst/>
          </a:prstGeom>
        </p:spPr>
      </p:pic>
      <p:pic>
        <p:nvPicPr>
          <p:cNvPr id="19" name="Picture 18" descr="paintbrush-green.jpg"/>
          <p:cNvPicPr>
            <a:picLocks noChangeAspect="1"/>
          </p:cNvPicPr>
          <p:nvPr/>
        </p:nvPicPr>
        <p:blipFill>
          <a:blip r:embed="rId10" cstate="print"/>
          <a:stretch>
            <a:fillRect/>
          </a:stretch>
        </p:blipFill>
        <p:spPr>
          <a:xfrm>
            <a:off x="3886200" y="1447800"/>
            <a:ext cx="762000" cy="1524000"/>
          </a:xfrm>
          <a:prstGeom prst="rect">
            <a:avLst/>
          </a:prstGeom>
        </p:spPr>
      </p:pic>
      <p:pic>
        <p:nvPicPr>
          <p:cNvPr id="20" name="Picture 19" descr="drill-cordless.jpg"/>
          <p:cNvPicPr>
            <a:picLocks noChangeAspect="1"/>
          </p:cNvPicPr>
          <p:nvPr/>
        </p:nvPicPr>
        <p:blipFill>
          <a:blip r:embed="rId11" cstate="print"/>
          <a:stretch>
            <a:fillRect/>
          </a:stretch>
        </p:blipFill>
        <p:spPr>
          <a:xfrm>
            <a:off x="3657600" y="3352800"/>
            <a:ext cx="823200" cy="96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10</a:t>
            </a:fld>
            <a:endParaRPr lang="en-US"/>
          </a:p>
        </p:txBody>
      </p:sp>
      <p:sp>
        <p:nvSpPr>
          <p:cNvPr id="3" name="Oval 2"/>
          <p:cNvSpPr/>
          <p:nvPr/>
        </p:nvSpPr>
        <p:spPr>
          <a:xfrm>
            <a:off x="2895600" y="12954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a:solidFill>
                  <a:srgbClr val="FFFF00"/>
                </a:solidFill>
              </a:rPr>
              <a:t>How do I …</a:t>
            </a:r>
          </a:p>
          <a:p>
            <a:pPr algn="ctr"/>
            <a:r>
              <a:rPr lang="en-US" b="1">
                <a:solidFill>
                  <a:srgbClr val="FFFF00"/>
                </a:solidFill>
              </a:rPr>
              <a:t>know what to do?</a:t>
            </a:r>
          </a:p>
        </p:txBody>
      </p:sp>
      <p:sp>
        <p:nvSpPr>
          <p:cNvPr id="4" name="Oval 3"/>
          <p:cNvSpPr/>
          <p:nvPr/>
        </p:nvSpPr>
        <p:spPr>
          <a:xfrm>
            <a:off x="5638800" y="3048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a:solidFill>
                  <a:srgbClr val="FFFF00"/>
                </a:solidFill>
              </a:rPr>
              <a:t>How do I …</a:t>
            </a:r>
          </a:p>
          <a:p>
            <a:pPr algn="ctr"/>
            <a:r>
              <a:rPr lang="en-US" b="1">
                <a:solidFill>
                  <a:srgbClr val="FFFF00"/>
                </a:solidFill>
              </a:rPr>
              <a:t>develop myself?</a:t>
            </a:r>
          </a:p>
        </p:txBody>
      </p:sp>
      <p:sp>
        <p:nvSpPr>
          <p:cNvPr id="5" name="Oval 4"/>
          <p:cNvSpPr/>
          <p:nvPr/>
        </p:nvSpPr>
        <p:spPr>
          <a:xfrm>
            <a:off x="1143000" y="3276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a:solidFill>
                  <a:srgbClr val="FFFF00"/>
                </a:solidFill>
              </a:rPr>
              <a:t>How do I …</a:t>
            </a:r>
          </a:p>
          <a:p>
            <a:pPr algn="ctr"/>
            <a:r>
              <a:rPr lang="en-US" b="1">
                <a:solidFill>
                  <a:srgbClr val="FFFF00"/>
                </a:solidFill>
              </a:rPr>
              <a:t>get  things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11</a:t>
            </a:fld>
            <a:endParaRPr lang="en-US"/>
          </a:p>
        </p:txBody>
      </p:sp>
      <p:sp>
        <p:nvSpPr>
          <p:cNvPr id="3" name="TextBox 2"/>
          <p:cNvSpPr txBox="1"/>
          <p:nvPr/>
        </p:nvSpPr>
        <p:spPr>
          <a:xfrm>
            <a:off x="1447800" y="3505200"/>
            <a:ext cx="63246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a:t>I owe my career to communication, but not just in the way you might imagine. What other people told me counted more than what I told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gtEl>
                                        <p:attrNameLst>
                                          <p:attrName>fillcolor</p:attrName>
                                        </p:attrNameLst>
                                      </p:cBhvr>
                                      <p:tavLst>
                                        <p:tav tm="0">
                                          <p:val>
                                            <p:clrVal>
                                              <a:schemeClr val="accent2"/>
                                            </p:clrVal>
                                          </p:val>
                                        </p:tav>
                                        <p:tav tm="50000">
                                          <p:val>
                                            <p:clrVal>
                                              <a:schemeClr val="hlink"/>
                                            </p:clrVal>
                                          </p:val>
                                        </p:tav>
                                      </p:tavLst>
                                    </p:anim>
                                    <p:set>
                                      <p:cBhvr>
                                        <p:cTn id="9" dur="500"/>
                                        <p:tgtEl>
                                          <p:spTgt spid="3"/>
                                        </p:tgtEl>
                                        <p:attrNameLst>
                                          <p:attrName>fill.type</p:attrName>
                                        </p:attrNameLst>
                                      </p:cBhvr>
                                      <p:to>
                                        <p:strVal val="solid"/>
                                      </p:to>
                                    </p:set>
                                  </p:childTnLst>
                                </p:cTn>
                              </p:par>
                            </p:childTnLst>
                          </p:cTn>
                        </p:par>
                        <p:par>
                          <p:cTn id="10" fill="hold">
                            <p:stCondLst>
                              <p:cond delay="28250"/>
                            </p:stCondLst>
                            <p:childTnLst>
                              <p:par>
                                <p:cTn id="11" presetID="23" presetClass="emph" presetSubtype="0" fill="hold" grpId="1" nodeType="afterEffect">
                                  <p:stCondLst>
                                    <p:cond delay="0"/>
                                  </p:stCondLst>
                                  <p:iterate type="lt">
                                    <p:tmPct val="0"/>
                                  </p:iterate>
                                  <p:childTnLst>
                                    <p:animClr clrSpc="hsl" dir="cw">
                                      <p:cBhvr override="childStyle">
                                        <p:cTn id="12" dur="500" fill="hold"/>
                                        <p:tgtEl>
                                          <p:spTgt spid="3"/>
                                        </p:tgtEl>
                                        <p:attrNameLst>
                                          <p:attrName>style.color</p:attrName>
                                        </p:attrNameLst>
                                      </p:cBhvr>
                                      <p:by>
                                        <p:hsl h="10842353" s="0" l="0"/>
                                      </p:by>
                                    </p:animClr>
                                    <p:animClr clrSpc="hsl" dir="cw">
                                      <p:cBhvr>
                                        <p:cTn id="13" dur="500" fill="hold"/>
                                        <p:tgtEl>
                                          <p:spTgt spid="3"/>
                                        </p:tgtEl>
                                        <p:attrNameLst>
                                          <p:attrName>fillcolor</p:attrName>
                                        </p:attrNameLst>
                                      </p:cBhvr>
                                      <p:by>
                                        <p:hsl h="10842353" s="0" l="0"/>
                                      </p:by>
                                    </p:animClr>
                                    <p:animClr clrSpc="hsl" dir="cw">
                                      <p:cBhvr>
                                        <p:cTn id="14" dur="500" fill="hold"/>
                                        <p:tgtEl>
                                          <p:spTgt spid="3"/>
                                        </p:tgtEl>
                                        <p:attrNameLst>
                                          <p:attrName>stroke.color</p:attrName>
                                        </p:attrNameLst>
                                      </p:cBhvr>
                                      <p:by>
                                        <p:hsl h="10842353" s="0" l="0"/>
                                      </p:by>
                                    </p:animClr>
                                    <p:set>
                                      <p:cBhvr>
                                        <p:cTn id="15"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12</a:t>
            </a:fld>
            <a:endParaRPr lang="en-US"/>
          </a:p>
        </p:txBody>
      </p:sp>
      <p:graphicFrame>
        <p:nvGraphicFramePr>
          <p:cNvPr id="3" name="Diagram 2"/>
          <p:cNvGraphicFramePr/>
          <p:nvPr>
            <p:extLst>
              <p:ext uri="{D42A27DB-BD31-4B8C-83A1-F6EECF244321}">
                <p14:modId xmlns:p14="http://schemas.microsoft.com/office/powerpoint/2010/main" val="2768016583"/>
              </p:ext>
            </p:extLst>
          </p:nvPr>
        </p:nvGraphicFramePr>
        <p:xfrm>
          <a:off x="457200" y="0"/>
          <a:ext cx="8077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2400" y="4473476"/>
            <a:ext cx="3124200" cy="2308324"/>
          </a:xfrm>
          <a:prstGeom prst="rect">
            <a:avLst/>
          </a:prstGeom>
          <a:noFill/>
        </p:spPr>
        <p:txBody>
          <a:bodyPr wrap="square" rtlCol="0">
            <a:spAutoFit/>
          </a:bodyPr>
          <a:lstStyle/>
          <a:p>
            <a:r>
              <a:rPr lang="en-US" sz="2400" b="1" i="1" u="sng"/>
              <a:t>Communication</a:t>
            </a:r>
            <a:r>
              <a:rPr lang="en-US" sz="2400" b="1" i="1"/>
              <a:t> by itself is insufficient as is </a:t>
            </a:r>
            <a:r>
              <a:rPr lang="en-US" sz="2400" b="1" i="1" u="sng"/>
              <a:t>action</a:t>
            </a:r>
            <a:r>
              <a:rPr lang="en-US" sz="2400" b="1" i="1"/>
              <a:t> or the </a:t>
            </a:r>
            <a:r>
              <a:rPr lang="en-US" sz="2400" b="1" i="1" u="sng"/>
              <a:t>reflection</a:t>
            </a:r>
            <a:r>
              <a:rPr lang="en-US" sz="2400" b="1" i="1"/>
              <a:t> that leads us to revise our theories of action</a:t>
            </a:r>
          </a:p>
        </p:txBody>
      </p:sp>
    </p:spTree>
    <p:extLst>
      <p:ext uri="{BB962C8B-B14F-4D97-AF65-F5344CB8AC3E}">
        <p14:creationId xmlns:p14="http://schemas.microsoft.com/office/powerpoint/2010/main" val="303844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Might You Gain From This Session?</a:t>
            </a:r>
          </a:p>
        </p:txBody>
      </p:sp>
      <p:sp>
        <p:nvSpPr>
          <p:cNvPr id="5" name="Content Placeholder 4"/>
          <p:cNvSpPr>
            <a:spLocks noGrp="1"/>
          </p:cNvSpPr>
          <p:nvPr>
            <p:ph sz="quarter" idx="1"/>
          </p:nvPr>
        </p:nvSpPr>
        <p:spPr/>
        <p:txBody>
          <a:bodyPr>
            <a:normAutofit/>
          </a:bodyPr>
          <a:lstStyle/>
          <a:p>
            <a:r>
              <a:rPr lang="en-US"/>
              <a:t>Given a performance situation, you will</a:t>
            </a:r>
          </a:p>
          <a:p>
            <a:pPr lvl="1"/>
            <a:r>
              <a:rPr lang="en-US"/>
              <a:t>Understand the differences when information is communicated in the form of “downward feedback”, “upward feedback”, individual feedback, and </a:t>
            </a:r>
            <a:r>
              <a:rPr lang="en-US" b="1"/>
              <a:t>feedforward</a:t>
            </a:r>
          </a:p>
          <a:p>
            <a:pPr lvl="1"/>
            <a:r>
              <a:rPr lang="en-US"/>
              <a:t>Know how to request and provide </a:t>
            </a:r>
            <a:r>
              <a:rPr lang="en-US" b="1"/>
              <a:t>feedforward</a:t>
            </a:r>
            <a:r>
              <a:rPr lang="en-US"/>
              <a:t> </a:t>
            </a:r>
          </a:p>
          <a:p>
            <a:pPr lvl="1"/>
            <a:r>
              <a:rPr lang="en-US"/>
              <a:t>Identify how information in the 4 quadrants of the Johari window can affect interactions and behavior: </a:t>
            </a:r>
            <a:r>
              <a:rPr lang="en-US" b="1"/>
              <a:t>public area, hidden area (or blind spot), unknown area, private area</a:t>
            </a:r>
          </a:p>
          <a:p>
            <a:pPr lvl="1"/>
            <a:endParaRPr lang="en-US"/>
          </a:p>
          <a:p>
            <a:pPr lvl="1"/>
            <a:endParaRPr lang="en-US"/>
          </a:p>
        </p:txBody>
      </p:sp>
      <p:sp>
        <p:nvSpPr>
          <p:cNvPr id="4" name="Slide Number Placeholder 3"/>
          <p:cNvSpPr>
            <a:spLocks noGrp="1"/>
          </p:cNvSpPr>
          <p:nvPr>
            <p:ph type="sldNum" sz="quarter" idx="15"/>
          </p:nvPr>
        </p:nvSpPr>
        <p:spPr/>
        <p:txBody>
          <a:bodyPr/>
          <a:lstStyle/>
          <a:p>
            <a:fld id="{460A324F-72D5-4F19-8007-EB2E8A20872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fontAlgn="base"/>
            <a:r>
              <a:rPr lang="en-US" sz="4400">
                <a:solidFill>
                  <a:schemeClr val="tx2"/>
                </a:solidFill>
                <a:latin typeface="+mj-lt"/>
                <a:ea typeface="+mj-ea"/>
                <a:cs typeface="+mj-cs"/>
              </a:rPr>
              <a:t>Feed Forward</a:t>
            </a:r>
            <a:endParaRPr lang="en-US"/>
          </a:p>
        </p:txBody>
      </p:sp>
      <p:sp>
        <p:nvSpPr>
          <p:cNvPr id="4" name="Slide Number Placeholder 3"/>
          <p:cNvSpPr>
            <a:spLocks noGrp="1"/>
          </p:cNvSpPr>
          <p:nvPr>
            <p:ph type="sldNum" sz="quarter" idx="12"/>
          </p:nvPr>
        </p:nvSpPr>
        <p:spPr/>
        <p:txBody>
          <a:bodyPr/>
          <a:lstStyle/>
          <a:p>
            <a:fld id="{460A324F-72D5-4F19-8007-EB2E8A20872F}" type="slidenum">
              <a:rPr lang="en-US" smtClean="0"/>
              <a:pPr/>
              <a:t>14</a:t>
            </a:fld>
            <a:endParaRPr lang="en-US"/>
          </a:p>
        </p:txBody>
      </p:sp>
      <p:sp>
        <p:nvSpPr>
          <p:cNvPr id="3" name="Content Placeholder 2"/>
          <p:cNvSpPr>
            <a:spLocks noGrp="1"/>
          </p:cNvSpPr>
          <p:nvPr>
            <p:ph sz="quarter" idx="1"/>
          </p:nvPr>
        </p:nvSpPr>
        <p:spPr/>
        <p:txBody>
          <a:bodyPr>
            <a:normAutofit/>
          </a:bodyPr>
          <a:lstStyle/>
          <a:p>
            <a:r>
              <a:rPr lang="en-US"/>
              <a:t>This is a short video where Marshall Goldsmith explains the exercise he uses to demo feedforward. </a:t>
            </a:r>
          </a:p>
          <a:p>
            <a:r>
              <a:rPr lang="en-US"/>
              <a:t> Please follow this link:</a:t>
            </a:r>
          </a:p>
          <a:p>
            <a:r>
              <a:rPr lang="en-US">
                <a:hlinkClick r:id="rId2"/>
              </a:rPr>
              <a:t>http://www.youtube.com/watch?v=tFX74GIxca4</a:t>
            </a:r>
            <a:r>
              <a:rPr lang="en-US"/>
              <a:t>  </a:t>
            </a:r>
          </a:p>
          <a:p>
            <a:r>
              <a:rPr lang="en-US"/>
              <a:t>NOTE: If the link spans two or more rows please copy the entire string into your browsers address field. </a:t>
            </a:r>
          </a:p>
          <a:p>
            <a:endParaRPr lang="en-US"/>
          </a:p>
        </p:txBody>
      </p:sp>
      <p:pic>
        <p:nvPicPr>
          <p:cNvPr id="6" name="Content Placeholder 5" descr="future2-sign.jpg"/>
          <p:cNvPicPr>
            <a:picLocks noGrp="1" noChangeAspect="1"/>
          </p:cNvPicPr>
          <p:nvPr>
            <p:ph sz="quarter" idx="2"/>
          </p:nvPr>
        </p:nvPicPr>
        <p:blipFill>
          <a:blip r:embed="rId3" cstate="print"/>
          <a:stretch>
            <a:fillRect/>
          </a:stretch>
        </p:blipFill>
        <p:spPr>
          <a:xfrm>
            <a:off x="4648200" y="2286000"/>
            <a:ext cx="3657600" cy="2743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did you take from the video?</a:t>
            </a:r>
          </a:p>
        </p:txBody>
      </p:sp>
      <p:sp>
        <p:nvSpPr>
          <p:cNvPr id="4" name="Slide Number Placeholder 3"/>
          <p:cNvSpPr>
            <a:spLocks noGrp="1"/>
          </p:cNvSpPr>
          <p:nvPr>
            <p:ph type="sldNum" sz="quarter" idx="12"/>
          </p:nvPr>
        </p:nvSpPr>
        <p:spPr/>
        <p:txBody>
          <a:bodyPr/>
          <a:lstStyle/>
          <a:p>
            <a:fld id="{460A324F-72D5-4F19-8007-EB2E8A20872F}" type="slidenum">
              <a:rPr lang="en-US" smtClean="0"/>
              <a:pPr/>
              <a:t>15</a:t>
            </a:fld>
            <a:endParaRPr lang="en-US"/>
          </a:p>
        </p:txBody>
      </p:sp>
      <p:sp>
        <p:nvSpPr>
          <p:cNvPr id="6" name="Content Placeholder 5"/>
          <p:cNvSpPr>
            <a:spLocks noGrp="1"/>
          </p:cNvSpPr>
          <p:nvPr>
            <p:ph sz="quarter" idx="1"/>
          </p:nvPr>
        </p:nvSpPr>
        <p:spPr/>
        <p:txBody>
          <a:bodyPr/>
          <a:lstStyle/>
          <a:p>
            <a:r>
              <a:rPr lang="en-US"/>
              <a:t>Consult with your partner</a:t>
            </a:r>
          </a:p>
          <a:p>
            <a:r>
              <a:rPr lang="en-US"/>
              <a:t>Construct 3 – 5 headlines that capture what you considered most important from Marshall’s summary of feedforward</a:t>
            </a:r>
          </a:p>
          <a:p>
            <a:r>
              <a:rPr lang="en-US"/>
              <a:t>How would ‘feedforward change what you know about yourself?</a:t>
            </a:r>
          </a:p>
          <a:p>
            <a:r>
              <a:rPr lang="en-US"/>
              <a:t>Be prepared to share!</a:t>
            </a:r>
          </a:p>
        </p:txBody>
      </p:sp>
      <p:pic>
        <p:nvPicPr>
          <p:cNvPr id="9" name="Content Placeholder 8" descr="250px-Johari_Window.png"/>
          <p:cNvPicPr>
            <a:picLocks noGrp="1" noChangeAspect="1"/>
          </p:cNvPicPr>
          <p:nvPr>
            <p:ph sz="quarter" idx="2"/>
          </p:nvPr>
        </p:nvPicPr>
        <p:blipFill>
          <a:blip r:embed="rId2" cstate="print"/>
          <a:stretch>
            <a:fillRect/>
          </a:stretch>
        </p:blipFill>
        <p:spPr>
          <a:xfrm>
            <a:off x="4908549" y="2819400"/>
            <a:ext cx="2530825" cy="2014537"/>
          </a:xfrm>
        </p:spPr>
      </p:pic>
      <p:sp>
        <p:nvSpPr>
          <p:cNvPr id="7" name="5-Point Star 6"/>
          <p:cNvSpPr/>
          <p:nvPr/>
        </p:nvSpPr>
        <p:spPr>
          <a:xfrm>
            <a:off x="6553200" y="3352800"/>
            <a:ext cx="228600" cy="304800"/>
          </a:xfrm>
          <a:prstGeom prst="star5">
            <a:avLst/>
          </a:prstGeom>
          <a:solidFill>
            <a:srgbClr val="7030A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1200" y="1466671"/>
            <a:ext cx="2743200" cy="1200329"/>
          </a:xfrm>
          <a:prstGeom prst="rect">
            <a:avLst/>
          </a:prstGeom>
          <a:solidFill>
            <a:srgbClr val="7030A0"/>
          </a:solidFill>
          <a:effectLst>
            <a:glow rad="228600">
              <a:schemeClr val="accent1">
                <a:satMod val="175000"/>
                <a:alpha val="40000"/>
              </a:schemeClr>
            </a:glow>
            <a:outerShdw blurRad="50800" dist="20000" dir="5400000" rotWithShape="0">
              <a:srgbClr val="000000">
                <a:alpha val="42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a:t>Might you learn things that others know but you do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path" presetSubtype="0" accel="50000" decel="50000" fill="hold" grpId="1" nodeType="clickEffect">
                                  <p:stCondLst>
                                    <p:cond delay="0"/>
                                  </p:stCondLst>
                                  <p:childTnLst>
                                    <p:animMotion origin="layout" path="M 0.03021 -1.11111E-6 C 0.03628 0.01065 0.04323 0.0213 0.04618 0.03472 C 0.0493 0.04931 0.05104 0.06667 0.05243 0.08403 C 0.05416 0.10139 0.05243 0.11597 0.05104 0.13195 C 0.0493 0.14676 0.04705 0.16273 0.04166 0.17593 C 0.03698 0.18935 0.02934 0.2 0.021 0.2081 C 0.01319 0.21597 0.00416 0.2213 -0.00504 0.22408 C -0.01424 0.22662 -0.02344 0.22662 -0.03195 0.22408 C -0.04115 0.2213 -0.04966 0.21458 -0.05643 0.20394 C -0.06337 0.19468 -0.06962 0.18264 -0.07257 0.16806 C -0.07639 0.15463 -0.07778 0.13611 -0.07778 0.1213 C -0.07882 0.10671 -0.07778 0.08935 -0.07396 0.07477 C -0.07032 0.06134 -0.06337 0.0507 -0.05417 0.04537 C -0.04479 0.04144 -0.03577 0.04676 -0.02969 0.05602 C -0.02431 0.06528 -0.02049 0.08009 -0.01962 0.09722 C -0.01962 0.11458 -0.02049 0.13056 -0.02431 0.14398 C -0.02813 0.15741 -0.02726 0.15995 -0.04271 0.17732 C -0.05643 0.19607 -0.07032 0.19074 -0.07882 0.1919 C -0.08698 0.1919 -0.09393 0.18658 -0.10243 0.18125 C -0.11164 0.17477 -0.11927 0.16273 -0.12466 0.15208 C -0.13004 0.14144 -0.13229 0.12801 -0.13542 0.10671 C -0.1375 0.08542 -0.1375 0.07477 -0.1375 0.05857 C -0.1375 0.04259 -0.1375 0.02662 -0.1375 0.01065 " pathEditMode="relative" rAng="0" ptsTypes="fffffffffffffffffffffff">
                                      <p:cBhvr>
                                        <p:cTn id="19" dur="2000" fill="hold"/>
                                        <p:tgtEl>
                                          <p:spTgt spid="7"/>
                                        </p:tgtEl>
                                        <p:attrNameLst>
                                          <p:attrName>ppt_x</p:attrName>
                                          <p:attrName>ppt_y</p:attrName>
                                        </p:attrNameLst>
                                      </p:cBhvr>
                                      <p:rCtr x="-7200" y="1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is FeedForward Part of Communication?</a:t>
            </a:r>
          </a:p>
        </p:txBody>
      </p:sp>
      <p:pic>
        <p:nvPicPr>
          <p:cNvPr id="5" name="Content Placeholder 4" descr="communicate-definition.png"/>
          <p:cNvPicPr>
            <a:picLocks noGrp="1" noChangeAspect="1"/>
          </p:cNvPicPr>
          <p:nvPr>
            <p:ph sz="quarter" idx="1"/>
          </p:nvPr>
        </p:nvPicPr>
        <p:blipFill>
          <a:blip r:embed="rId2" cstate="print"/>
          <a:stretch>
            <a:fillRect/>
          </a:stretch>
        </p:blipFill>
        <p:spPr>
          <a:xfrm>
            <a:off x="2771775" y="1752600"/>
            <a:ext cx="5762625" cy="3162300"/>
          </a:xfrm>
        </p:spPr>
      </p:pic>
      <p:sp>
        <p:nvSpPr>
          <p:cNvPr id="4" name="Slide Number Placeholder 3"/>
          <p:cNvSpPr>
            <a:spLocks noGrp="1"/>
          </p:cNvSpPr>
          <p:nvPr>
            <p:ph type="sldNum" sz="quarter" idx="15"/>
          </p:nvPr>
        </p:nvSpPr>
        <p:spPr/>
        <p:txBody>
          <a:bodyPr/>
          <a:lstStyle/>
          <a:p>
            <a:fld id="{460A324F-72D5-4F19-8007-EB2E8A20872F}" type="slidenum">
              <a:rPr lang="en-US" smtClean="0"/>
              <a:pPr/>
              <a:t>16</a:t>
            </a:fld>
            <a:endParaRPr lang="en-US"/>
          </a:p>
        </p:txBody>
      </p:sp>
      <p:sp>
        <p:nvSpPr>
          <p:cNvPr id="6" name="Cloud Callout 5"/>
          <p:cNvSpPr/>
          <p:nvPr/>
        </p:nvSpPr>
        <p:spPr>
          <a:xfrm>
            <a:off x="838200" y="3200400"/>
            <a:ext cx="5791200" cy="3124200"/>
          </a:xfrm>
          <a:prstGeom prst="cloudCallout">
            <a:avLst/>
          </a:prstGeom>
        </p:spPr>
        <p:style>
          <a:lnRef idx="0">
            <a:schemeClr val="dk1"/>
          </a:lnRef>
          <a:fillRef idx="3">
            <a:schemeClr val="dk1"/>
          </a:fillRef>
          <a:effectRef idx="3">
            <a:schemeClr val="dk1"/>
          </a:effectRef>
          <a:fontRef idx="minor">
            <a:schemeClr val="lt1"/>
          </a:fontRef>
        </p:style>
        <p:txBody>
          <a:bodyPr rtlCol="0" anchor="ctr"/>
          <a:lstStyle/>
          <a:p>
            <a:pPr algn="ctr">
              <a:spcAft>
                <a:spcPts val="600"/>
              </a:spcAft>
            </a:pPr>
            <a:r>
              <a:rPr lang="en-US"/>
              <a:t>What IS communication? </a:t>
            </a:r>
          </a:p>
          <a:p>
            <a:pPr algn="ctr">
              <a:spcAft>
                <a:spcPts val="600"/>
              </a:spcAft>
            </a:pPr>
            <a:r>
              <a:rPr lang="en-US"/>
              <a:t>Why should we care about it in an organization? </a:t>
            </a:r>
          </a:p>
          <a:p>
            <a:pPr algn="ctr">
              <a:spcAft>
                <a:spcPts val="600"/>
              </a:spcAft>
            </a:pPr>
            <a:r>
              <a:rPr lang="en-US"/>
              <a:t>What depends upon it? </a:t>
            </a:r>
          </a:p>
          <a:p>
            <a:pPr algn="ctr">
              <a:spcAft>
                <a:spcPts val="600"/>
              </a:spcAft>
            </a:pPr>
            <a:r>
              <a:rPr lang="en-US"/>
              <a:t>How can it go wrong? </a:t>
            </a:r>
          </a:p>
          <a:p>
            <a:pPr algn="ctr">
              <a:spcAft>
                <a:spcPts val="600"/>
              </a:spcAft>
            </a:pPr>
            <a:r>
              <a:rPr lang="en-US"/>
              <a:t>What are the consequences of poor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anim calcmode="lin" valueType="num">
                                      <p:cBhvr>
                                        <p:cTn id="8" dur="2000" fill="hold"/>
                                        <p:tgtEl>
                                          <p:spTgt spid="6">
                                            <p:bg/>
                                          </p:spTgt>
                                        </p:tgtEl>
                                        <p:attrNameLst>
                                          <p:attrName>ppt_x</p:attrName>
                                        </p:attrNameLst>
                                      </p:cBhvr>
                                      <p:tavLst>
                                        <p:tav tm="0">
                                          <p:val>
                                            <p:strVal val="#ppt_x"/>
                                          </p:val>
                                        </p:tav>
                                        <p:tav tm="100000">
                                          <p:val>
                                            <p:strVal val="#ppt_x"/>
                                          </p:val>
                                        </p:tav>
                                      </p:tavLst>
                                    </p:anim>
                                    <p:anim calcmode="lin" valueType="num">
                                      <p:cBhvr>
                                        <p:cTn id="9" dur="2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anim calcmode="lin" valueType="num">
                                      <p:cBhvr>
                                        <p:cTn id="15"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000"/>
                                        <p:tgtEl>
                                          <p:spTgt spid="6">
                                            <p:txEl>
                                              <p:pRg st="1" end="1"/>
                                            </p:txEl>
                                          </p:spTgt>
                                        </p:tgtEl>
                                      </p:cBhvr>
                                    </p:animEffect>
                                    <p:anim calcmode="lin" valueType="num">
                                      <p:cBhvr>
                                        <p:cTn id="22"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2000"/>
                                        <p:tgtEl>
                                          <p:spTgt spid="6">
                                            <p:txEl>
                                              <p:pRg st="2" end="2"/>
                                            </p:txEl>
                                          </p:spTgt>
                                        </p:tgtEl>
                                      </p:cBhvr>
                                    </p:animEffect>
                                    <p:anim calcmode="lin" valueType="num">
                                      <p:cBhvr>
                                        <p:cTn id="2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2000"/>
                                        <p:tgtEl>
                                          <p:spTgt spid="6">
                                            <p:txEl>
                                              <p:pRg st="3" end="3"/>
                                            </p:txEl>
                                          </p:spTgt>
                                        </p:tgtEl>
                                      </p:cBhvr>
                                    </p:animEffect>
                                    <p:anim calcmode="lin" valueType="num">
                                      <p:cBhvr>
                                        <p:cTn id="36"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anim calcmode="lin" valueType="num">
                                      <p:cBhvr>
                                        <p:cTn id="43"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is it different from feedback</a:t>
            </a:r>
          </a:p>
        </p:txBody>
      </p:sp>
      <p:sp>
        <p:nvSpPr>
          <p:cNvPr id="4" name="Slide Number Placeholder 3"/>
          <p:cNvSpPr>
            <a:spLocks noGrp="1"/>
          </p:cNvSpPr>
          <p:nvPr>
            <p:ph type="sldNum" sz="quarter" idx="12"/>
          </p:nvPr>
        </p:nvSpPr>
        <p:spPr/>
        <p:txBody>
          <a:bodyPr/>
          <a:lstStyle/>
          <a:p>
            <a:fld id="{460A324F-72D5-4F19-8007-EB2E8A20872F}" type="slidenum">
              <a:rPr lang="en-US" smtClean="0"/>
              <a:pPr/>
              <a:t>17</a:t>
            </a:fld>
            <a:endParaRPr lang="en-US"/>
          </a:p>
        </p:txBody>
      </p:sp>
      <p:sp>
        <p:nvSpPr>
          <p:cNvPr id="3" name="Content Placeholder 2"/>
          <p:cNvSpPr>
            <a:spLocks noGrp="1"/>
          </p:cNvSpPr>
          <p:nvPr>
            <p:ph sz="quarter" idx="1"/>
          </p:nvPr>
        </p:nvSpPr>
        <p:spPr/>
        <p:txBody>
          <a:bodyPr>
            <a:normAutofit/>
          </a:bodyPr>
          <a:lstStyle/>
          <a:p>
            <a:pPr marL="274320" lvl="1">
              <a:spcBef>
                <a:spcPts val="600"/>
              </a:spcBef>
              <a:buSzPct val="70000"/>
              <a:buFont typeface="Wingdings"/>
              <a:buChar char=""/>
            </a:pPr>
            <a:r>
              <a:rPr lang="en-US" sz="4000"/>
              <a:t>“downward feedback”</a:t>
            </a:r>
          </a:p>
          <a:p>
            <a:pPr marL="274320" lvl="1">
              <a:spcBef>
                <a:spcPts val="600"/>
              </a:spcBef>
              <a:buSzPct val="70000"/>
              <a:buFont typeface="Wingdings"/>
              <a:buChar char=""/>
            </a:pPr>
            <a:r>
              <a:rPr lang="en-US" sz="4000"/>
              <a:t>“upward feedback”</a:t>
            </a:r>
          </a:p>
          <a:p>
            <a:pPr marL="274320" lvl="1">
              <a:spcBef>
                <a:spcPts val="600"/>
              </a:spcBef>
              <a:buSzPct val="70000"/>
              <a:buFont typeface="Wingdings"/>
              <a:buChar char=""/>
            </a:pPr>
            <a:r>
              <a:rPr lang="en-US" sz="4000" b="1"/>
              <a:t>FeedForward</a:t>
            </a:r>
          </a:p>
          <a:p>
            <a:endParaRPr lang="en-US" sz="4400"/>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2423160"/>
            <a:ext cx="3657600" cy="2926080"/>
          </a:xfrm>
        </p:spPr>
      </p:pic>
    </p:spTree>
    <p:extLst>
      <p:ext uri="{BB962C8B-B14F-4D97-AF65-F5344CB8AC3E}">
        <p14:creationId xmlns:p14="http://schemas.microsoft.com/office/powerpoint/2010/main" val="138477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Let’s Focus on Actionable Communication That Feeds Our Awareness</a:t>
            </a:r>
          </a:p>
        </p:txBody>
      </p:sp>
      <p:pic>
        <p:nvPicPr>
          <p:cNvPr id="5" name="Content Placeholder 4" descr="communicate-tin-canx.jpg"/>
          <p:cNvPicPr>
            <a:picLocks noGrp="1" noChangeAspect="1"/>
          </p:cNvPicPr>
          <p:nvPr>
            <p:ph sz="quarter" idx="1"/>
          </p:nvPr>
        </p:nvPicPr>
        <p:blipFill>
          <a:blip r:embed="rId2" cstate="print"/>
          <a:stretch>
            <a:fillRect/>
          </a:stretch>
        </p:blipFill>
        <p:spPr>
          <a:xfrm>
            <a:off x="1309422" y="1600200"/>
            <a:ext cx="5763156" cy="4873625"/>
          </a:xfrm>
        </p:spPr>
      </p:pic>
      <p:sp>
        <p:nvSpPr>
          <p:cNvPr id="4" name="Slide Number Placeholder 3"/>
          <p:cNvSpPr>
            <a:spLocks noGrp="1"/>
          </p:cNvSpPr>
          <p:nvPr>
            <p:ph type="sldNum" sz="quarter" idx="15"/>
          </p:nvPr>
        </p:nvSpPr>
        <p:spPr/>
        <p:txBody>
          <a:bodyPr/>
          <a:lstStyle/>
          <a:p>
            <a:fld id="{460A324F-72D5-4F19-8007-EB2E8A20872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3000" b="1" kern="1200" cap="small" baseline="0">
                <a:solidFill>
                  <a:schemeClr val="tx2"/>
                </a:solidFill>
                <a:latin typeface="+mj-lt"/>
                <a:ea typeface="+mj-ea"/>
                <a:cs typeface="+mj-cs"/>
              </a:rPr>
              <a:t>Eleven Reasons to Try FeedForward</a:t>
            </a:r>
            <a:r>
              <a:rPr kumimoji="0" lang="en-US" sz="3000" b="0" kern="1200" cap="small" baseline="0">
                <a:solidFill>
                  <a:schemeClr val="tx2"/>
                </a:solidFill>
                <a:latin typeface="+mj-lt"/>
                <a:ea typeface="+mj-ea"/>
                <a:cs typeface="+mj-cs"/>
              </a:rPr>
              <a:t/>
            </a:r>
            <a:br>
              <a:rPr kumimoji="0" lang="en-US" sz="3000" b="0" kern="1200" cap="small" baseline="0">
                <a:solidFill>
                  <a:schemeClr val="tx2"/>
                </a:solidFill>
                <a:latin typeface="+mj-lt"/>
                <a:ea typeface="+mj-ea"/>
                <a:cs typeface="+mj-cs"/>
              </a:rPr>
            </a:br>
            <a:endParaRPr lang="en-US"/>
          </a:p>
        </p:txBody>
      </p:sp>
      <p:sp>
        <p:nvSpPr>
          <p:cNvPr id="3" name="Content Placeholder 2"/>
          <p:cNvSpPr>
            <a:spLocks noGrp="1"/>
          </p:cNvSpPr>
          <p:nvPr>
            <p:ph sz="quarter" idx="1"/>
          </p:nvPr>
        </p:nvSpPr>
        <p:spPr/>
        <p:txBody>
          <a:bodyPr>
            <a:normAutofit/>
          </a:bodyPr>
          <a:lstStyle/>
          <a:p>
            <a:pPr lvl="0"/>
            <a:r>
              <a:rPr lang="en-US"/>
              <a:t>1. We can change the future. We can’t change the past. Feedforward helps people envision and focus on a positive future, not a failed past</a:t>
            </a:r>
          </a:p>
          <a:p>
            <a:pPr lvl="0"/>
            <a:r>
              <a:rPr lang="en-US"/>
              <a:t>2. It can be more productive to help people learn to be “right,” than prove they were “wrong.” Negative feedback often becomes an exercise in “let me prove you were wrong.” Feedforward is almost always seen as positive because it focuses on solutions – not problems</a:t>
            </a:r>
          </a:p>
          <a:p>
            <a:pPr lvl="0"/>
            <a:r>
              <a:rPr lang="en-US"/>
              <a:t>3. Feedforward is especially suited to successful people. Successful people like getting ideas that are aimed at helping them achieve their goals. Successful people tend to have a very positive self-image</a:t>
            </a:r>
          </a:p>
        </p:txBody>
      </p:sp>
      <p:sp>
        <p:nvSpPr>
          <p:cNvPr id="4" name="Slide Number Placeholder 3"/>
          <p:cNvSpPr>
            <a:spLocks noGrp="1"/>
          </p:cNvSpPr>
          <p:nvPr>
            <p:ph type="sldNum" sz="quarter" idx="15"/>
          </p:nvPr>
        </p:nvSpPr>
        <p:spPr/>
        <p:txBody>
          <a:bodyPr/>
          <a:lstStyle/>
          <a:p>
            <a:fld id="{460A324F-72D5-4F19-8007-EB2E8A20872F}"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set>
                                      <p:cBhvr override="childStyle">
                                        <p:cTn dur="1" fill="hold" display="0" masterRel="sameClick" afterEffect="1">
                                          <p:stCondLst>
                                            <p:cond evt="end" delay="0">
                                              <p:tn val="5"/>
                                            </p:cond>
                                          </p:stCondLst>
                                        </p:cTn>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subTnLst>
                                    <p:set>
                                      <p:cBhvr override="childStyle">
                                        <p:cTn dur="1" fill="hold" display="0" masterRel="sameClick" afterEffect="1">
                                          <p:stCondLst>
                                            <p:cond evt="end" delay="0">
                                              <p:tn val="10"/>
                                            </p:cond>
                                          </p:stCondLst>
                                        </p:cTn>
                                        <p:tgtEl>
                                          <p:spTgt spid="3">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subTnLst>
                                    <p:set>
                                      <p:cBhvr override="childStyle">
                                        <p:cTn dur="1" fill="hold" display="0" masterRel="sameClick" afterEffect="1">
                                          <p:stCondLst>
                                            <p:cond evt="end" delay="0">
                                              <p:tn val="15"/>
                                            </p:cond>
                                          </p:stCondLst>
                                        </p:cTn>
                                        <p:tgtEl>
                                          <p:spTgt spid="3">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Session 9</a:t>
            </a:r>
          </a:p>
        </p:txBody>
      </p:sp>
      <p:sp>
        <p:nvSpPr>
          <p:cNvPr id="6" name="Text Placeholder 5"/>
          <p:cNvSpPr>
            <a:spLocks noGrp="1"/>
          </p:cNvSpPr>
          <p:nvPr>
            <p:ph type="body" idx="1"/>
          </p:nvPr>
        </p:nvSpPr>
        <p:spPr/>
        <p:txBody>
          <a:bodyPr/>
          <a:lstStyle/>
          <a:p>
            <a:r>
              <a:rPr lang="en-US"/>
              <a:t>Feed Forward &amp; Johari Window</a:t>
            </a:r>
          </a:p>
        </p:txBody>
      </p:sp>
      <p:sp>
        <p:nvSpPr>
          <p:cNvPr id="4" name="Slide Number Placeholder 3"/>
          <p:cNvSpPr>
            <a:spLocks noGrp="1"/>
          </p:cNvSpPr>
          <p:nvPr>
            <p:ph type="sldNum" sz="quarter" idx="12"/>
          </p:nvPr>
        </p:nvSpPr>
        <p:spPr/>
        <p:txBody>
          <a:bodyPr/>
          <a:lstStyle/>
          <a:p>
            <a:fld id="{8231C73C-B70B-4941-ABB4-AA6F467B2355}"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Eleven Reasons to Try FeedForward</a:t>
            </a:r>
            <a:endParaRPr lang="en-US"/>
          </a:p>
        </p:txBody>
      </p:sp>
      <p:sp>
        <p:nvSpPr>
          <p:cNvPr id="3" name="Content Placeholder 2"/>
          <p:cNvSpPr>
            <a:spLocks noGrp="1"/>
          </p:cNvSpPr>
          <p:nvPr>
            <p:ph sz="quarter" idx="1"/>
          </p:nvPr>
        </p:nvSpPr>
        <p:spPr/>
        <p:txBody>
          <a:bodyPr>
            <a:normAutofit fontScale="92500" lnSpcReduction="20000"/>
          </a:bodyPr>
          <a:lstStyle/>
          <a:p>
            <a:pPr lvl="0"/>
            <a:r>
              <a:rPr lang="en-US"/>
              <a:t>4. Feedforward can come from anyone who knows about the task. It does not require personal experience with the individual</a:t>
            </a:r>
          </a:p>
          <a:p>
            <a:pPr lvl="0"/>
            <a:r>
              <a:rPr lang="en-US"/>
              <a:t>5. People do not take feedforward as personally as feedback. Feedforward cannot involve a personal critique, since it is discussing something that has not yet happened! Positive suggestions tend to be seen as objective advice – personal critiques are often viewed as personal attacks</a:t>
            </a:r>
          </a:p>
          <a:p>
            <a:pPr lvl="0"/>
            <a:r>
              <a:rPr lang="en-US"/>
              <a:t>6. Feedback can reinforce personal stereotyping and negative self-fulfilling prophecies. Feedforward can reinforce the possibility of change</a:t>
            </a:r>
          </a:p>
          <a:p>
            <a:pPr lvl="0"/>
            <a:r>
              <a:rPr lang="en-US"/>
              <a:t>7. Most of us hate getting negative feedback, and we don’t like to give it. Summary 360 degree feedback reports from over 50 companies show that items, “provides developmental feedback in a timely manner” and “encourages and accepts constructive criticism” both always score near the bottom on co-worker satisfaction with leaders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set>
                                      <p:cBhvr override="childStyle">
                                        <p:cTn dur="1" fill="hold" display="0" masterRel="sameClick" afterEffect="1">
                                          <p:stCondLst>
                                            <p:cond evt="end" delay="0">
                                              <p:tn val="5"/>
                                            </p:cond>
                                          </p:stCondLst>
                                        </p:cTn>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subTnLst>
                                    <p:set>
                                      <p:cBhvr override="childStyle">
                                        <p:cTn dur="1" fill="hold" display="0" masterRel="sameClick" afterEffect="1">
                                          <p:stCondLst>
                                            <p:cond evt="end" delay="0">
                                              <p:tn val="10"/>
                                            </p:cond>
                                          </p:stCondLst>
                                        </p:cTn>
                                        <p:tgtEl>
                                          <p:spTgt spid="3">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subTnLst>
                                    <p:set>
                                      <p:cBhvr override="childStyle">
                                        <p:cTn dur="1" fill="hold" display="0" masterRel="sameClick" afterEffect="1">
                                          <p:stCondLst>
                                            <p:cond evt="end" delay="0">
                                              <p:tn val="15"/>
                                            </p:cond>
                                          </p:stCondLst>
                                        </p:cTn>
                                        <p:tgtEl>
                                          <p:spTgt spid="3">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subTnLst>
                                    <p:set>
                                      <p:cBhvr override="childStyle">
                                        <p:cTn dur="1" fill="hold" display="0" masterRel="sameClick" afterEffect="1">
                                          <p:stCondLst>
                                            <p:cond evt="end" delay="0">
                                              <p:tn val="20"/>
                                            </p:cond>
                                          </p:stCondLst>
                                        </p:cTn>
                                        <p:tgtEl>
                                          <p:spTgt spid="3">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Eleven Reasons to Try FeedForward</a:t>
            </a:r>
            <a:endParaRPr lang="en-US"/>
          </a:p>
        </p:txBody>
      </p:sp>
      <p:sp>
        <p:nvSpPr>
          <p:cNvPr id="3" name="Content Placeholder 2"/>
          <p:cNvSpPr>
            <a:spLocks noGrp="1"/>
          </p:cNvSpPr>
          <p:nvPr>
            <p:ph sz="quarter" idx="1"/>
          </p:nvPr>
        </p:nvSpPr>
        <p:spPr/>
        <p:txBody>
          <a:bodyPr>
            <a:normAutofit fontScale="92500"/>
          </a:bodyPr>
          <a:lstStyle/>
          <a:p>
            <a:pPr lvl="0"/>
            <a:r>
              <a:rPr lang="en-US"/>
              <a:t>8. Feedforward can cover almost all of the same “material” as feedback</a:t>
            </a:r>
          </a:p>
          <a:p>
            <a:pPr lvl="0"/>
            <a:r>
              <a:rPr lang="en-US"/>
              <a:t>9. Feedforward tends to be much faster and more efficient than feedback. By eliminating judgment of the ideas, the process becomes much more positive for the sender, as well as the receiver</a:t>
            </a:r>
          </a:p>
          <a:p>
            <a:pPr lvl="0"/>
            <a:r>
              <a:rPr lang="en-US"/>
              <a:t>10. Feedforward can be a useful tool to apply with managers, peers, and team members Feedforward does not imply superiority of judgment. It is more focused on being a helpful “fellow traveler” than an “expert”</a:t>
            </a:r>
          </a:p>
          <a:p>
            <a:pPr lvl="0"/>
            <a:r>
              <a:rPr lang="en-US"/>
              <a:t>11. People tend to listen more attentively to feedforward than feedback</a:t>
            </a:r>
            <a:br>
              <a:rPr lang="en-US"/>
            </a:br>
            <a:r>
              <a:rPr lang="en-US"/>
              <a:t/>
            </a:r>
            <a:br>
              <a:rPr lang="en-US"/>
            </a:br>
            <a:endParaRPr lang="en-US"/>
          </a:p>
        </p:txBody>
      </p:sp>
      <p:sp>
        <p:nvSpPr>
          <p:cNvPr id="4" name="Slide Number Placeholder 3"/>
          <p:cNvSpPr>
            <a:spLocks noGrp="1"/>
          </p:cNvSpPr>
          <p:nvPr>
            <p:ph type="sldNum" sz="quarter" idx="15"/>
          </p:nvPr>
        </p:nvSpPr>
        <p:spPr/>
        <p:txBody>
          <a:bodyPr/>
          <a:lstStyle/>
          <a:p>
            <a:fld id="{460A324F-72D5-4F19-8007-EB2E8A20872F}"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FeedForward Exercise Deconstructed</a:t>
            </a:r>
          </a:p>
        </p:txBody>
      </p:sp>
      <p:sp>
        <p:nvSpPr>
          <p:cNvPr id="3" name="Content Placeholder 2"/>
          <p:cNvSpPr>
            <a:spLocks noGrp="1"/>
          </p:cNvSpPr>
          <p:nvPr>
            <p:ph sz="quarter" idx="1"/>
          </p:nvPr>
        </p:nvSpPr>
        <p:spPr/>
        <p:txBody>
          <a:bodyPr>
            <a:normAutofit fontScale="85000" lnSpcReduction="10000"/>
          </a:bodyPr>
          <a:lstStyle/>
          <a:p>
            <a:pPr marL="457200" indent="-457200"/>
            <a:r>
              <a:rPr lang="en-US" b="1" i="1"/>
              <a:t>Pick one _______that you would like to change. Change in this ________should make a significant, positive difference in your life</a:t>
            </a:r>
          </a:p>
          <a:p>
            <a:pPr marL="457200" indent="-457200"/>
            <a:r>
              <a:rPr lang="en-US"/>
              <a:t>What word fits the blank?</a:t>
            </a:r>
          </a:p>
          <a:p>
            <a:pPr marL="457200" indent="-457200"/>
            <a:r>
              <a:rPr lang="en-US"/>
              <a:t>Why insist on </a:t>
            </a:r>
            <a:r>
              <a:rPr lang="en-US" b="1"/>
              <a:t>behavior</a:t>
            </a:r>
            <a:r>
              <a:rPr lang="en-US"/>
              <a:t>? Why not thinking or feeling?</a:t>
            </a:r>
          </a:p>
          <a:p>
            <a:pPr marL="457200" indent="-457200"/>
            <a:r>
              <a:rPr lang="en-US"/>
              <a:t>Because you can describe behavior quite simply: “I want to be a better listener.”</a:t>
            </a:r>
          </a:p>
          <a:p>
            <a:pPr marL="457200" indent="-457200"/>
            <a:r>
              <a:rPr lang="en-US" b="1" i="1"/>
              <a:t>Ask for feedforward—for ___ suggestions for the future that might help them achieve a positive change in their selected behavior </a:t>
            </a:r>
          </a:p>
          <a:p>
            <a:pPr marL="457200" indent="-457200"/>
            <a:r>
              <a:rPr lang="en-US"/>
              <a:t>Why </a:t>
            </a:r>
            <a:r>
              <a:rPr lang="en-US" i="1"/>
              <a:t>two</a:t>
            </a:r>
            <a:r>
              <a:rPr lang="en-US"/>
              <a:t> suggestions for the future that might help you achieve a positive change in your selected </a:t>
            </a:r>
            <a:r>
              <a:rPr lang="en-US" b="1"/>
              <a:t>behavior?</a:t>
            </a:r>
            <a:r>
              <a:rPr lang="en-US"/>
              <a:t> Why not three? One?</a:t>
            </a:r>
          </a:p>
          <a:p>
            <a:pPr marL="457200" indent="-457200"/>
            <a:r>
              <a:rPr lang="en-US"/>
              <a:t>Why are participants </a:t>
            </a:r>
            <a:r>
              <a:rPr lang="en-US" u="sng"/>
              <a:t>not</a:t>
            </a:r>
            <a:r>
              <a:rPr lang="en-US"/>
              <a:t> allowed to give ANY feedback about the past? </a:t>
            </a:r>
          </a:p>
          <a:p>
            <a:pPr marL="457200" indent="-457200"/>
            <a:r>
              <a:rPr lang="en-US"/>
              <a:t>Why do you need to listen attentively to the suggestions and take notes? Why are you </a:t>
            </a:r>
            <a:r>
              <a:rPr lang="en-US" u="sng"/>
              <a:t>not</a:t>
            </a:r>
            <a:r>
              <a:rPr lang="en-US"/>
              <a:t> allowed to comment on the suggestions in any way? Not allowed to critique the suggestions or even to make positive judgmental statements, such as, “That’s a good idea”? </a:t>
            </a:r>
          </a:p>
        </p:txBody>
      </p:sp>
      <p:sp>
        <p:nvSpPr>
          <p:cNvPr id="4" name="Slide Number Placeholder 3"/>
          <p:cNvSpPr>
            <a:spLocks noGrp="1"/>
          </p:cNvSpPr>
          <p:nvPr>
            <p:ph type="sldNum" sz="quarter" idx="15"/>
          </p:nvPr>
        </p:nvSpPr>
        <p:spPr/>
        <p:txBody>
          <a:bodyPr/>
          <a:lstStyle/>
          <a:p>
            <a:fld id="{460A324F-72D5-4F19-8007-EB2E8A20872F}"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Shall We Try FeedForward?</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54187" y="1600200"/>
            <a:ext cx="4873625" cy="4873625"/>
          </a:xfrm>
        </p:spPr>
      </p:pic>
      <p:sp>
        <p:nvSpPr>
          <p:cNvPr id="4" name="Slide Number Placeholder 3"/>
          <p:cNvSpPr>
            <a:spLocks noGrp="1"/>
          </p:cNvSpPr>
          <p:nvPr>
            <p:ph type="sldNum" sz="quarter" idx="15"/>
          </p:nvPr>
        </p:nvSpPr>
        <p:spPr/>
        <p:txBody>
          <a:bodyPr/>
          <a:lstStyle/>
          <a:p>
            <a:fld id="{460A324F-72D5-4F19-8007-EB2E8A20872F}" type="slidenum">
              <a:rPr lang="en-US" smtClean="0"/>
              <a:pPr/>
              <a:t>23</a:t>
            </a:fld>
            <a:endParaRPr lang="en-US"/>
          </a:p>
        </p:txBody>
      </p:sp>
    </p:spTree>
    <p:extLst>
      <p:ext uri="{BB962C8B-B14F-4D97-AF65-F5344CB8AC3E}">
        <p14:creationId xmlns:p14="http://schemas.microsoft.com/office/powerpoint/2010/main" val="268463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FeedForward Exercise</a:t>
            </a:r>
          </a:p>
        </p:txBody>
      </p:sp>
      <p:sp>
        <p:nvSpPr>
          <p:cNvPr id="4" name="Slide Number Placeholder 3"/>
          <p:cNvSpPr>
            <a:spLocks noGrp="1"/>
          </p:cNvSpPr>
          <p:nvPr>
            <p:ph type="sldNum" sz="quarter" idx="12"/>
          </p:nvPr>
        </p:nvSpPr>
        <p:spPr/>
        <p:txBody>
          <a:bodyPr/>
          <a:lstStyle/>
          <a:p>
            <a:fld id="{460A324F-72D5-4F19-8007-EB2E8A20872F}" type="slidenum">
              <a:rPr lang="en-US" smtClean="0"/>
              <a:pPr/>
              <a:t>24</a:t>
            </a:fld>
            <a:endParaRPr lang="en-US"/>
          </a:p>
        </p:txBody>
      </p:sp>
      <p:sp>
        <p:nvSpPr>
          <p:cNvPr id="3" name="Content Placeholder 2"/>
          <p:cNvSpPr>
            <a:spLocks noGrp="1"/>
          </p:cNvSpPr>
          <p:nvPr>
            <p:ph sz="quarter" idx="1"/>
          </p:nvPr>
        </p:nvSpPr>
        <p:spPr/>
        <p:txBody>
          <a:bodyPr>
            <a:noAutofit/>
          </a:bodyPr>
          <a:lstStyle/>
          <a:p>
            <a:pPr marL="457200" indent="-457200">
              <a:buFont typeface="+mj-lt"/>
              <a:buAutoNum type="arabicPeriod"/>
            </a:pPr>
            <a:r>
              <a:rPr lang="en-US" sz="1600"/>
              <a:t>Pick one behavior that you would like to change. Change in this behavior should make a significant, positive difference in your life</a:t>
            </a:r>
          </a:p>
          <a:p>
            <a:pPr marL="457200" indent="-457200">
              <a:buFont typeface="+mj-lt"/>
              <a:buAutoNum type="arabicPeriod"/>
            </a:pPr>
            <a:r>
              <a:rPr lang="en-US" sz="1600"/>
              <a:t>Describe this behavior to two randomly selected fellow participants. (Usually this is done in one-on-one dialogues) The behavior can be quite simple, such as, “I want to be a better listener.”</a:t>
            </a:r>
          </a:p>
          <a:p>
            <a:pPr marL="457200" indent="-457200">
              <a:buFont typeface="+mj-lt"/>
              <a:buAutoNum type="arabicPeriod"/>
            </a:pPr>
            <a:r>
              <a:rPr lang="en-US" sz="1600"/>
              <a:t>Ask for feedforward—for two suggestions for the future that might help you achieve a positive change in your selected behavior. (If participants have worked together in the past, they are not allowed to give ANY feedback about the past. They are only allowed to give ideas for the future.)</a:t>
            </a:r>
          </a:p>
        </p:txBody>
      </p:sp>
      <p:sp>
        <p:nvSpPr>
          <p:cNvPr id="5" name="Content Placeholder 4"/>
          <p:cNvSpPr>
            <a:spLocks noGrp="1"/>
          </p:cNvSpPr>
          <p:nvPr>
            <p:ph sz="quarter" idx="2"/>
          </p:nvPr>
        </p:nvSpPr>
        <p:spPr>
          <a:xfrm>
            <a:off x="4495800" y="1371600"/>
            <a:ext cx="3657600" cy="4572000"/>
          </a:xfrm>
        </p:spPr>
        <p:txBody>
          <a:bodyPr>
            <a:noAutofit/>
          </a:bodyPr>
          <a:lstStyle/>
          <a:p>
            <a:pPr marL="457200" indent="-457200">
              <a:buFont typeface="+mj-lt"/>
              <a:buAutoNum type="arabicPeriod" startAt="5"/>
            </a:pPr>
            <a:r>
              <a:rPr lang="en-US" sz="1600"/>
              <a:t>Listen attentively to the suggestions and take notes. Participants are not allowed to comment on the suggestions in any way. They are not allowed to critique the suggestions or even to make positive judgmental statements, such as, “That’s a good idea.” </a:t>
            </a:r>
          </a:p>
          <a:p>
            <a:pPr marL="457200" indent="-457200">
              <a:buFont typeface="+mj-lt"/>
              <a:buAutoNum type="arabicPeriod" startAt="5"/>
            </a:pPr>
            <a:r>
              <a:rPr lang="en-US" sz="1600"/>
              <a:t>Thank the other participants for their suggestions then </a:t>
            </a:r>
            <a:r>
              <a:rPr lang="en-US" sz="1600" b="1"/>
              <a:t>Ask the other persons what they would like to change</a:t>
            </a:r>
          </a:p>
          <a:p>
            <a:pPr marL="457200" indent="-457200">
              <a:buFont typeface="+mj-lt"/>
              <a:buAutoNum type="arabicPeriod" startAt="5"/>
            </a:pPr>
            <a:r>
              <a:rPr lang="en-US" sz="1600"/>
              <a:t>Provide feedforward - two specific suggestions aimed at helping the other person change</a:t>
            </a:r>
          </a:p>
          <a:p>
            <a:pPr marL="457200" indent="-457200">
              <a:buFont typeface="+mj-lt"/>
              <a:buAutoNum type="arabicPeriod" startAt="5"/>
            </a:pPr>
            <a:r>
              <a:rPr lang="en-US" sz="1600"/>
              <a:t> Say, “You are welcome.” when thanked for the suggestions. The entire process of both giving and receiving feedforward usually takes about two minutes</a:t>
            </a:r>
          </a:p>
          <a:p>
            <a:pPr marL="457200" indent="-457200">
              <a:buFont typeface="+mj-lt"/>
              <a:buAutoNum type="arabicPeriod" startAt="5"/>
            </a:pPr>
            <a:r>
              <a:rPr lang="en-US" sz="1600"/>
              <a:t> Find another participant and keep repeating the process until the exercise is stopped</a:t>
            </a:r>
          </a:p>
          <a:p>
            <a:pPr>
              <a:buNone/>
            </a:pP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dissolv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dissolv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dissolve">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you gain from FeedForward?</a:t>
            </a:r>
          </a:p>
        </p:txBody>
      </p:sp>
      <p:sp>
        <p:nvSpPr>
          <p:cNvPr id="4" name="Slide Number Placeholder 3"/>
          <p:cNvSpPr>
            <a:spLocks noGrp="1"/>
          </p:cNvSpPr>
          <p:nvPr>
            <p:ph type="sldNum" sz="quarter" idx="12"/>
          </p:nvPr>
        </p:nvSpPr>
        <p:spPr/>
        <p:txBody>
          <a:bodyPr/>
          <a:lstStyle/>
          <a:p>
            <a:fld id="{460A324F-72D5-4F19-8007-EB2E8A20872F}" type="slidenum">
              <a:rPr lang="en-US" smtClean="0"/>
              <a:pPr/>
              <a:t>25</a:t>
            </a:fld>
            <a:endParaRPr lang="en-US"/>
          </a:p>
        </p:txBody>
      </p:sp>
      <p:pic>
        <p:nvPicPr>
          <p:cNvPr id="7" name="Content Placeholder 6" descr="communication-megaphone.jpg"/>
          <p:cNvPicPr>
            <a:picLocks noGrp="1" noChangeAspect="1"/>
          </p:cNvPicPr>
          <p:nvPr>
            <p:ph sz="quarter" idx="1"/>
          </p:nvPr>
        </p:nvPicPr>
        <p:blipFill>
          <a:blip r:embed="rId2" cstate="print"/>
          <a:stretch>
            <a:fillRect/>
          </a:stretch>
        </p:blipFill>
        <p:spPr>
          <a:xfrm>
            <a:off x="457200" y="2654808"/>
            <a:ext cx="3657600" cy="2462784"/>
          </a:xfrm>
        </p:spPr>
      </p:pic>
      <p:sp>
        <p:nvSpPr>
          <p:cNvPr id="6" name="Content Placeholder 5"/>
          <p:cNvSpPr>
            <a:spLocks noGrp="1"/>
          </p:cNvSpPr>
          <p:nvPr>
            <p:ph sz="quarter" idx="2"/>
          </p:nvPr>
        </p:nvSpPr>
        <p:spPr/>
        <p:txBody>
          <a:bodyPr>
            <a:normAutofit fontScale="92500"/>
          </a:bodyPr>
          <a:lstStyle/>
          <a:p>
            <a:r>
              <a:rPr lang="en-US"/>
              <a:t>Information from other people?</a:t>
            </a:r>
          </a:p>
          <a:p>
            <a:r>
              <a:rPr lang="en-US"/>
              <a:t>Was some of it confirmatory </a:t>
            </a:r>
            <a:r>
              <a:rPr lang="en-US">
                <a:sym typeface="Symbol"/>
              </a:rPr>
              <a:t> reinforced what you supposed other might think or say?</a:t>
            </a:r>
          </a:p>
          <a:p>
            <a:r>
              <a:rPr lang="en-US"/>
              <a:t>Was some of it surprising </a:t>
            </a:r>
            <a:r>
              <a:rPr lang="en-US">
                <a:sym typeface="Symbol"/>
              </a:rPr>
              <a:t> exposed opinions of others that you did not know or suspect?</a:t>
            </a:r>
          </a:p>
          <a:p>
            <a:r>
              <a:rPr lang="en-US">
                <a:sym typeface="Symbol"/>
              </a:rPr>
              <a:t>The latter effect decreases your ‘blind spot’</a:t>
            </a:r>
          </a:p>
          <a:p>
            <a:r>
              <a:rPr lang="en-US">
                <a:sym typeface="Symbol"/>
              </a:rPr>
              <a:t>To understand that concept, we have to ‘open the window’</a:t>
            </a:r>
            <a:endParaRPr lang="en-US"/>
          </a:p>
        </p:txBody>
      </p:sp>
      <p:sp>
        <p:nvSpPr>
          <p:cNvPr id="8" name="Rectangular Callout 7"/>
          <p:cNvSpPr/>
          <p:nvPr/>
        </p:nvSpPr>
        <p:spPr>
          <a:xfrm>
            <a:off x="381000" y="5715000"/>
            <a:ext cx="3276600" cy="762000"/>
          </a:xfrm>
          <a:prstGeom prst="wedgeRectCallout">
            <a:avLst>
              <a:gd name="adj1" fmla="val 78529"/>
              <a:gd name="adj2" fmla="val -18977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Even though FeedForward was NOT about past actions or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Johari Window</a:t>
            </a:r>
          </a:p>
        </p:txBody>
      </p:sp>
      <p:pic>
        <p:nvPicPr>
          <p:cNvPr id="5" name="Content Placeholder 4" descr="johari-picture-cartoon.gif"/>
          <p:cNvPicPr>
            <a:picLocks noGrp="1" noChangeAspect="1"/>
          </p:cNvPicPr>
          <p:nvPr>
            <p:ph sz="quarter" idx="1"/>
          </p:nvPr>
        </p:nvPicPr>
        <p:blipFill>
          <a:blip r:embed="rId2" cstate="print"/>
          <a:stretch>
            <a:fillRect/>
          </a:stretch>
        </p:blipFill>
        <p:spPr>
          <a:xfrm>
            <a:off x="1333500" y="1841500"/>
            <a:ext cx="5715000" cy="4391025"/>
          </a:xfrm>
        </p:spPr>
      </p:pic>
      <p:sp>
        <p:nvSpPr>
          <p:cNvPr id="4" name="Slide Number Placeholder 3"/>
          <p:cNvSpPr>
            <a:spLocks noGrp="1"/>
          </p:cNvSpPr>
          <p:nvPr>
            <p:ph type="sldNum" sz="quarter" idx="15"/>
          </p:nvPr>
        </p:nvSpPr>
        <p:spPr/>
        <p:txBody>
          <a:bodyPr/>
          <a:lstStyle/>
          <a:p>
            <a:fld id="{460A324F-72D5-4F19-8007-EB2E8A20872F}" type="slidenum">
              <a:rPr lang="en-US" smtClean="0"/>
              <a:pPr/>
              <a:t>26</a:t>
            </a:fld>
            <a:endParaRPr lang="en-US"/>
          </a:p>
        </p:txBody>
      </p:sp>
      <p:sp>
        <p:nvSpPr>
          <p:cNvPr id="6" name="TextBox 5"/>
          <p:cNvSpPr txBox="1"/>
          <p:nvPr/>
        </p:nvSpPr>
        <p:spPr>
          <a:xfrm>
            <a:off x="1905000" y="5791200"/>
            <a:ext cx="5715000" cy="646331"/>
          </a:xfrm>
          <a:prstGeom prst="rect">
            <a:avLst/>
          </a:prstGeom>
          <a:effectLst>
            <a:softEdge rad="63500"/>
          </a:effectLst>
        </p:spPr>
        <p:style>
          <a:lnRef idx="0">
            <a:scrgbClr r="0" g="0" b="0"/>
          </a:lnRef>
          <a:fillRef idx="1001">
            <a:schemeClr val="dk2"/>
          </a:fillRef>
          <a:effectRef idx="0">
            <a:scrgbClr r="0" g="0" b="0"/>
          </a:effectRef>
          <a:fontRef idx="major"/>
        </p:style>
        <p:txBody>
          <a:bodyPr wrap="square" rtlCol="0">
            <a:spAutoFit/>
          </a:bodyPr>
          <a:lstStyle/>
          <a:p>
            <a:pPr algn="ctr"/>
            <a:r>
              <a:rPr lang="en-US">
                <a:solidFill>
                  <a:srgbClr val="FFFF00"/>
                </a:solidFill>
              </a:rPr>
              <a:t>It’s a model for understanding what you know about you in relation to what others know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0A324F-72D5-4F19-8007-EB2E8A20872F}" type="slidenum">
              <a:rPr lang="en-US" smtClean="0"/>
              <a:pPr/>
              <a:t>27</a:t>
            </a:fld>
            <a:endParaRPr lang="en-US"/>
          </a:p>
        </p:txBody>
      </p:sp>
      <p:graphicFrame>
        <p:nvGraphicFramePr>
          <p:cNvPr id="5" name="Table 4"/>
          <p:cNvGraphicFramePr>
            <a:graphicFrameLocks noGrp="1"/>
          </p:cNvGraphicFramePr>
          <p:nvPr/>
        </p:nvGraphicFramePr>
        <p:xfrm>
          <a:off x="1676402" y="1396999"/>
          <a:ext cx="5715000" cy="4064002"/>
        </p:xfrm>
        <a:graphic>
          <a:graphicData uri="http://schemas.openxmlformats.org/drawingml/2006/table">
            <a:tbl>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tblGrid>
              <a:tr h="290286">
                <a:tc>
                  <a:txBody>
                    <a:bodyPr/>
                    <a:lstStyle/>
                    <a:p>
                      <a:r>
                        <a:rPr lang="en-US" sz="1400"/>
                        <a:t>able</a:t>
                      </a:r>
                    </a:p>
                  </a:txBody>
                  <a:tcPr marL="72571" marR="72571" marT="36286" marB="36286" anchor="ctr">
                    <a:lnL>
                      <a:noFill/>
                    </a:lnL>
                    <a:lnR>
                      <a:noFill/>
                    </a:lnR>
                    <a:lnT>
                      <a:noFill/>
                    </a:lnT>
                    <a:lnB>
                      <a:noFill/>
                    </a:lnB>
                  </a:tcPr>
                </a:tc>
                <a:tc>
                  <a:txBody>
                    <a:bodyPr/>
                    <a:lstStyle/>
                    <a:p>
                      <a:r>
                        <a:rPr lang="en-US" sz="1400"/>
                        <a:t>accepting</a:t>
                      </a:r>
                    </a:p>
                  </a:txBody>
                  <a:tcPr marL="72571" marR="72571" marT="36286" marB="36286" anchor="ctr">
                    <a:lnL>
                      <a:noFill/>
                    </a:lnL>
                    <a:lnR>
                      <a:noFill/>
                    </a:lnR>
                    <a:lnT>
                      <a:noFill/>
                    </a:lnT>
                    <a:lnB>
                      <a:noFill/>
                    </a:lnB>
                  </a:tcPr>
                </a:tc>
                <a:tc>
                  <a:txBody>
                    <a:bodyPr/>
                    <a:lstStyle/>
                    <a:p>
                      <a:r>
                        <a:rPr lang="en-US" sz="1400"/>
                        <a:t>adaptable</a:t>
                      </a:r>
                    </a:p>
                  </a:txBody>
                  <a:tcPr marL="72571" marR="72571" marT="36286" marB="36286" anchor="ctr">
                    <a:lnL>
                      <a:noFill/>
                    </a:lnL>
                    <a:lnR>
                      <a:noFill/>
                    </a:lnR>
                    <a:lnT>
                      <a:noFill/>
                    </a:lnT>
                    <a:lnB>
                      <a:noFill/>
                    </a:lnB>
                  </a:tcPr>
                </a:tc>
                <a:tc>
                  <a:txBody>
                    <a:bodyPr/>
                    <a:lstStyle/>
                    <a:p>
                      <a:r>
                        <a:rPr lang="en-US" sz="1400"/>
                        <a:t>bold</a:t>
                      </a:r>
                    </a:p>
                  </a:txBody>
                  <a:tcPr marL="72571" marR="72571" marT="36286" marB="36286" anchor="ctr">
                    <a:lnL>
                      <a:noFill/>
                    </a:lnL>
                    <a:lnR>
                      <a:noFill/>
                    </a:lnR>
                    <a:lnT>
                      <a:noFill/>
                    </a:lnT>
                    <a:lnB>
                      <a:noFill/>
                    </a:lnB>
                  </a:tcPr>
                </a:tc>
                <a:tc>
                  <a:txBody>
                    <a:bodyPr/>
                    <a:lstStyle/>
                    <a:p>
                      <a:r>
                        <a:rPr lang="en-US" sz="1400"/>
                        <a:t>brave</a:t>
                      </a:r>
                    </a:p>
                  </a:txBody>
                  <a:tcPr marL="72571" marR="72571" marT="36286" marB="36286" anchor="ctr">
                    <a:lnL>
                      <a:noFill/>
                    </a:lnL>
                    <a:lnR>
                      <a:noFill/>
                    </a:lnR>
                    <a:lnT>
                      <a:noFill/>
                    </a:lnT>
                    <a:lnB>
                      <a:noFill/>
                    </a:lnB>
                  </a:tcPr>
                </a:tc>
                <a:extLst>
                  <a:ext uri="{0D108BD9-81ED-4DB2-BD59-A6C34878D82A}">
                    <a16:rowId xmlns:a16="http://schemas.microsoft.com/office/drawing/2014/main" xmlns="" val="10000"/>
                  </a:ext>
                </a:extLst>
              </a:tr>
              <a:tr h="290286">
                <a:tc>
                  <a:txBody>
                    <a:bodyPr/>
                    <a:lstStyle/>
                    <a:p>
                      <a:r>
                        <a:rPr lang="en-US" sz="1400"/>
                        <a:t>calm</a:t>
                      </a:r>
                    </a:p>
                  </a:txBody>
                  <a:tcPr marL="72571" marR="72571" marT="36286" marB="36286" anchor="ctr">
                    <a:lnL>
                      <a:noFill/>
                    </a:lnL>
                    <a:lnR>
                      <a:noFill/>
                    </a:lnR>
                    <a:lnT>
                      <a:noFill/>
                    </a:lnT>
                    <a:lnB>
                      <a:noFill/>
                    </a:lnB>
                  </a:tcPr>
                </a:tc>
                <a:tc>
                  <a:txBody>
                    <a:bodyPr/>
                    <a:lstStyle/>
                    <a:p>
                      <a:r>
                        <a:rPr lang="en-US" sz="1400"/>
                        <a:t>caring</a:t>
                      </a:r>
                    </a:p>
                  </a:txBody>
                  <a:tcPr marL="72571" marR="72571" marT="36286" marB="36286" anchor="ctr">
                    <a:lnL>
                      <a:noFill/>
                    </a:lnL>
                    <a:lnR>
                      <a:noFill/>
                    </a:lnR>
                    <a:lnT>
                      <a:noFill/>
                    </a:lnT>
                    <a:lnB>
                      <a:noFill/>
                    </a:lnB>
                    <a:solidFill>
                      <a:srgbClr val="FFFFFF"/>
                    </a:solidFill>
                  </a:tcPr>
                </a:tc>
                <a:tc>
                  <a:txBody>
                    <a:bodyPr/>
                    <a:lstStyle/>
                    <a:p>
                      <a:r>
                        <a:rPr lang="en-US" sz="1400"/>
                        <a:t>cheerful</a:t>
                      </a:r>
                    </a:p>
                  </a:txBody>
                  <a:tcPr marL="72571" marR="72571" marT="36286" marB="36286" anchor="ctr">
                    <a:lnL>
                      <a:noFill/>
                    </a:lnL>
                    <a:lnR>
                      <a:noFill/>
                    </a:lnR>
                    <a:lnT>
                      <a:noFill/>
                    </a:lnT>
                    <a:lnB>
                      <a:noFill/>
                    </a:lnB>
                  </a:tcPr>
                </a:tc>
                <a:tc>
                  <a:txBody>
                    <a:bodyPr/>
                    <a:lstStyle/>
                    <a:p>
                      <a:r>
                        <a:rPr lang="en-US" sz="1400"/>
                        <a:t>clever</a:t>
                      </a:r>
                    </a:p>
                  </a:txBody>
                  <a:tcPr marL="72571" marR="72571" marT="36286" marB="36286" anchor="ctr">
                    <a:lnL>
                      <a:noFill/>
                    </a:lnL>
                    <a:lnR>
                      <a:noFill/>
                    </a:lnR>
                    <a:lnT>
                      <a:noFill/>
                    </a:lnT>
                    <a:lnB>
                      <a:noFill/>
                    </a:lnB>
                  </a:tcPr>
                </a:tc>
                <a:tc>
                  <a:txBody>
                    <a:bodyPr/>
                    <a:lstStyle/>
                    <a:p>
                      <a:r>
                        <a:rPr lang="en-US" sz="1400"/>
                        <a:t>complex</a:t>
                      </a:r>
                    </a:p>
                  </a:txBody>
                  <a:tcPr marL="72571" marR="72571" marT="36286" marB="36286" anchor="ctr">
                    <a:lnL>
                      <a:noFill/>
                    </a:lnL>
                    <a:lnR>
                      <a:noFill/>
                    </a:lnR>
                    <a:lnT>
                      <a:noFill/>
                    </a:lnT>
                    <a:lnB>
                      <a:noFill/>
                    </a:lnB>
                  </a:tcPr>
                </a:tc>
                <a:extLst>
                  <a:ext uri="{0D108BD9-81ED-4DB2-BD59-A6C34878D82A}">
                    <a16:rowId xmlns:a16="http://schemas.microsoft.com/office/drawing/2014/main" xmlns="" val="10001"/>
                  </a:ext>
                </a:extLst>
              </a:tr>
              <a:tr h="290286">
                <a:tc>
                  <a:txBody>
                    <a:bodyPr/>
                    <a:lstStyle/>
                    <a:p>
                      <a:r>
                        <a:rPr lang="en-US" sz="1400"/>
                        <a:t>confident</a:t>
                      </a:r>
                    </a:p>
                  </a:txBody>
                  <a:tcPr marL="72571" marR="72571" marT="36286" marB="36286" anchor="ctr">
                    <a:lnL>
                      <a:noFill/>
                    </a:lnL>
                    <a:lnR>
                      <a:noFill/>
                    </a:lnR>
                    <a:lnT>
                      <a:noFill/>
                    </a:lnT>
                    <a:lnB>
                      <a:noFill/>
                    </a:lnB>
                  </a:tcPr>
                </a:tc>
                <a:tc>
                  <a:txBody>
                    <a:bodyPr/>
                    <a:lstStyle/>
                    <a:p>
                      <a:r>
                        <a:rPr lang="en-US" sz="1400"/>
                        <a:t>dependable</a:t>
                      </a:r>
                    </a:p>
                  </a:txBody>
                  <a:tcPr marL="72571" marR="72571" marT="36286" marB="36286" anchor="ctr">
                    <a:lnL>
                      <a:noFill/>
                    </a:lnL>
                    <a:lnR>
                      <a:noFill/>
                    </a:lnR>
                    <a:lnT>
                      <a:noFill/>
                    </a:lnT>
                    <a:lnB>
                      <a:noFill/>
                    </a:lnB>
                  </a:tcPr>
                </a:tc>
                <a:tc>
                  <a:txBody>
                    <a:bodyPr/>
                    <a:lstStyle/>
                    <a:p>
                      <a:r>
                        <a:rPr lang="en-US" sz="1400"/>
                        <a:t>dignified</a:t>
                      </a:r>
                    </a:p>
                  </a:txBody>
                  <a:tcPr marL="72571" marR="72571" marT="36286" marB="36286" anchor="ctr">
                    <a:lnL>
                      <a:noFill/>
                    </a:lnL>
                    <a:lnR>
                      <a:noFill/>
                    </a:lnR>
                    <a:lnT>
                      <a:noFill/>
                    </a:lnT>
                    <a:lnB>
                      <a:noFill/>
                    </a:lnB>
                  </a:tcPr>
                </a:tc>
                <a:tc>
                  <a:txBody>
                    <a:bodyPr/>
                    <a:lstStyle/>
                    <a:p>
                      <a:r>
                        <a:rPr lang="en-US" sz="1400"/>
                        <a:t>energetic</a:t>
                      </a:r>
                    </a:p>
                  </a:txBody>
                  <a:tcPr marL="72571" marR="72571" marT="36286" marB="36286" anchor="ctr">
                    <a:lnL>
                      <a:noFill/>
                    </a:lnL>
                    <a:lnR>
                      <a:noFill/>
                    </a:lnR>
                    <a:lnT>
                      <a:noFill/>
                    </a:lnT>
                    <a:lnB>
                      <a:noFill/>
                    </a:lnB>
                  </a:tcPr>
                </a:tc>
                <a:tc>
                  <a:txBody>
                    <a:bodyPr/>
                    <a:lstStyle/>
                    <a:p>
                      <a:r>
                        <a:rPr lang="en-US" sz="1400"/>
                        <a:t>extroverted</a:t>
                      </a:r>
                    </a:p>
                  </a:txBody>
                  <a:tcPr marL="72571" marR="72571" marT="36286" marB="36286" anchor="ctr">
                    <a:lnL>
                      <a:noFill/>
                    </a:lnL>
                    <a:lnR>
                      <a:noFill/>
                    </a:lnR>
                    <a:lnT>
                      <a:noFill/>
                    </a:lnT>
                    <a:lnB>
                      <a:noFill/>
                    </a:lnB>
                  </a:tcPr>
                </a:tc>
                <a:extLst>
                  <a:ext uri="{0D108BD9-81ED-4DB2-BD59-A6C34878D82A}">
                    <a16:rowId xmlns:a16="http://schemas.microsoft.com/office/drawing/2014/main" xmlns="" val="10002"/>
                  </a:ext>
                </a:extLst>
              </a:tr>
              <a:tr h="290286">
                <a:tc>
                  <a:txBody>
                    <a:bodyPr/>
                    <a:lstStyle/>
                    <a:p>
                      <a:r>
                        <a:rPr lang="en-US" sz="1400"/>
                        <a:t>friendly</a:t>
                      </a:r>
                    </a:p>
                  </a:txBody>
                  <a:tcPr marL="72571" marR="72571" marT="36286" marB="36286" anchor="ctr">
                    <a:lnL>
                      <a:noFill/>
                    </a:lnL>
                    <a:lnR>
                      <a:noFill/>
                    </a:lnR>
                    <a:lnT>
                      <a:noFill/>
                    </a:lnT>
                    <a:lnB>
                      <a:noFill/>
                    </a:lnB>
                  </a:tcPr>
                </a:tc>
                <a:tc>
                  <a:txBody>
                    <a:bodyPr/>
                    <a:lstStyle/>
                    <a:p>
                      <a:r>
                        <a:rPr lang="en-US" sz="1400"/>
                        <a:t>giving</a:t>
                      </a:r>
                    </a:p>
                  </a:txBody>
                  <a:tcPr marL="72571" marR="72571" marT="36286" marB="36286" anchor="ctr">
                    <a:lnL>
                      <a:noFill/>
                    </a:lnL>
                    <a:lnR>
                      <a:noFill/>
                    </a:lnR>
                    <a:lnT>
                      <a:noFill/>
                    </a:lnT>
                    <a:lnB>
                      <a:noFill/>
                    </a:lnB>
                  </a:tcPr>
                </a:tc>
                <a:tc>
                  <a:txBody>
                    <a:bodyPr/>
                    <a:lstStyle/>
                    <a:p>
                      <a:r>
                        <a:rPr lang="en-US" sz="1400"/>
                        <a:t>happy</a:t>
                      </a:r>
                    </a:p>
                  </a:txBody>
                  <a:tcPr marL="72571" marR="72571" marT="36286" marB="36286" anchor="ctr">
                    <a:lnL>
                      <a:noFill/>
                    </a:lnL>
                    <a:lnR>
                      <a:noFill/>
                    </a:lnR>
                    <a:lnT>
                      <a:noFill/>
                    </a:lnT>
                    <a:lnB>
                      <a:noFill/>
                    </a:lnB>
                  </a:tcPr>
                </a:tc>
                <a:tc>
                  <a:txBody>
                    <a:bodyPr/>
                    <a:lstStyle/>
                    <a:p>
                      <a:r>
                        <a:rPr lang="en-US" sz="1400"/>
                        <a:t>helpful</a:t>
                      </a:r>
                    </a:p>
                  </a:txBody>
                  <a:tcPr marL="72571" marR="72571" marT="36286" marB="36286" anchor="ctr">
                    <a:lnL>
                      <a:noFill/>
                    </a:lnL>
                    <a:lnR>
                      <a:noFill/>
                    </a:lnR>
                    <a:lnT>
                      <a:noFill/>
                    </a:lnT>
                    <a:lnB>
                      <a:noFill/>
                    </a:lnB>
                  </a:tcPr>
                </a:tc>
                <a:tc>
                  <a:txBody>
                    <a:bodyPr/>
                    <a:lstStyle/>
                    <a:p>
                      <a:r>
                        <a:rPr lang="en-US" sz="1400"/>
                        <a:t>idealistic</a:t>
                      </a:r>
                    </a:p>
                  </a:txBody>
                  <a:tcPr marL="72571" marR="72571" marT="36286" marB="36286" anchor="ctr">
                    <a:lnL>
                      <a:noFill/>
                    </a:lnL>
                    <a:lnR>
                      <a:noFill/>
                    </a:lnR>
                    <a:lnT>
                      <a:noFill/>
                    </a:lnT>
                    <a:lnB>
                      <a:noFill/>
                    </a:lnB>
                  </a:tcPr>
                </a:tc>
                <a:extLst>
                  <a:ext uri="{0D108BD9-81ED-4DB2-BD59-A6C34878D82A}">
                    <a16:rowId xmlns:a16="http://schemas.microsoft.com/office/drawing/2014/main" xmlns="" val="10003"/>
                  </a:ext>
                </a:extLst>
              </a:tr>
              <a:tr h="508000">
                <a:tc>
                  <a:txBody>
                    <a:bodyPr/>
                    <a:lstStyle/>
                    <a:p>
                      <a:r>
                        <a:rPr lang="en-US" sz="1400"/>
                        <a:t>independent</a:t>
                      </a:r>
                    </a:p>
                  </a:txBody>
                  <a:tcPr marL="72571" marR="72571" marT="36286" marB="36286" anchor="ctr">
                    <a:lnL>
                      <a:noFill/>
                    </a:lnL>
                    <a:lnR>
                      <a:noFill/>
                    </a:lnR>
                    <a:lnT>
                      <a:noFill/>
                    </a:lnT>
                    <a:lnB>
                      <a:noFill/>
                    </a:lnB>
                  </a:tcPr>
                </a:tc>
                <a:tc>
                  <a:txBody>
                    <a:bodyPr/>
                    <a:lstStyle/>
                    <a:p>
                      <a:r>
                        <a:rPr lang="en-US" sz="1400"/>
                        <a:t>ingenious</a:t>
                      </a:r>
                    </a:p>
                  </a:txBody>
                  <a:tcPr marL="72571" marR="72571" marT="36286" marB="36286" anchor="ctr">
                    <a:lnL>
                      <a:noFill/>
                    </a:lnL>
                    <a:lnR>
                      <a:noFill/>
                    </a:lnR>
                    <a:lnT>
                      <a:noFill/>
                    </a:lnT>
                    <a:lnB>
                      <a:noFill/>
                    </a:lnB>
                  </a:tcPr>
                </a:tc>
                <a:tc>
                  <a:txBody>
                    <a:bodyPr/>
                    <a:lstStyle/>
                    <a:p>
                      <a:r>
                        <a:rPr lang="en-US" sz="1400"/>
                        <a:t>intelligent</a:t>
                      </a:r>
                    </a:p>
                  </a:txBody>
                  <a:tcPr marL="72571" marR="72571" marT="36286" marB="36286" anchor="ctr">
                    <a:lnL>
                      <a:noFill/>
                    </a:lnL>
                    <a:lnR>
                      <a:noFill/>
                    </a:lnR>
                    <a:lnT>
                      <a:noFill/>
                    </a:lnT>
                    <a:lnB>
                      <a:noFill/>
                    </a:lnB>
                  </a:tcPr>
                </a:tc>
                <a:tc>
                  <a:txBody>
                    <a:bodyPr/>
                    <a:lstStyle/>
                    <a:p>
                      <a:r>
                        <a:rPr lang="en-US" sz="1400"/>
                        <a:t>introverted</a:t>
                      </a:r>
                    </a:p>
                  </a:txBody>
                  <a:tcPr marL="72571" marR="72571" marT="36286" marB="36286" anchor="ctr">
                    <a:lnL>
                      <a:noFill/>
                    </a:lnL>
                    <a:lnR>
                      <a:noFill/>
                    </a:lnR>
                    <a:lnT>
                      <a:noFill/>
                    </a:lnT>
                    <a:lnB>
                      <a:noFill/>
                    </a:lnB>
                  </a:tcPr>
                </a:tc>
                <a:tc>
                  <a:txBody>
                    <a:bodyPr/>
                    <a:lstStyle/>
                    <a:p>
                      <a:r>
                        <a:rPr lang="en-US" sz="1400"/>
                        <a:t>kind</a:t>
                      </a:r>
                    </a:p>
                  </a:txBody>
                  <a:tcPr marL="72571" marR="72571" marT="36286" marB="36286" anchor="ctr">
                    <a:lnL>
                      <a:noFill/>
                    </a:lnL>
                    <a:lnR>
                      <a:noFill/>
                    </a:lnR>
                    <a:lnT>
                      <a:noFill/>
                    </a:lnT>
                    <a:lnB>
                      <a:noFill/>
                    </a:lnB>
                  </a:tcPr>
                </a:tc>
                <a:extLst>
                  <a:ext uri="{0D108BD9-81ED-4DB2-BD59-A6C34878D82A}">
                    <a16:rowId xmlns:a16="http://schemas.microsoft.com/office/drawing/2014/main" xmlns="" val="10004"/>
                  </a:ext>
                </a:extLst>
              </a:tr>
              <a:tr h="508000">
                <a:tc>
                  <a:txBody>
                    <a:bodyPr/>
                    <a:lstStyle/>
                    <a:p>
                      <a:r>
                        <a:rPr lang="en-US" sz="1400"/>
                        <a:t>knowledgeable</a:t>
                      </a:r>
                    </a:p>
                  </a:txBody>
                  <a:tcPr marL="72571" marR="72571" marT="36286" marB="36286" anchor="ctr">
                    <a:lnL>
                      <a:noFill/>
                    </a:lnL>
                    <a:lnR>
                      <a:noFill/>
                    </a:lnR>
                    <a:lnT>
                      <a:noFill/>
                    </a:lnT>
                    <a:lnB>
                      <a:noFill/>
                    </a:lnB>
                  </a:tcPr>
                </a:tc>
                <a:tc>
                  <a:txBody>
                    <a:bodyPr/>
                    <a:lstStyle/>
                    <a:p>
                      <a:r>
                        <a:rPr lang="en-US" sz="1400"/>
                        <a:t>logical</a:t>
                      </a:r>
                    </a:p>
                  </a:txBody>
                  <a:tcPr marL="72571" marR="72571" marT="36286" marB="36286" anchor="ctr">
                    <a:lnL>
                      <a:noFill/>
                    </a:lnL>
                    <a:lnR>
                      <a:noFill/>
                    </a:lnR>
                    <a:lnT>
                      <a:noFill/>
                    </a:lnT>
                    <a:lnB>
                      <a:noFill/>
                    </a:lnB>
                  </a:tcPr>
                </a:tc>
                <a:tc>
                  <a:txBody>
                    <a:bodyPr/>
                    <a:lstStyle/>
                    <a:p>
                      <a:r>
                        <a:rPr lang="en-US" sz="1400"/>
                        <a:t>loving</a:t>
                      </a:r>
                    </a:p>
                  </a:txBody>
                  <a:tcPr marL="72571" marR="72571" marT="36286" marB="36286" anchor="ctr">
                    <a:lnL>
                      <a:noFill/>
                    </a:lnL>
                    <a:lnR>
                      <a:noFill/>
                    </a:lnR>
                    <a:lnT>
                      <a:noFill/>
                    </a:lnT>
                    <a:lnB>
                      <a:noFill/>
                    </a:lnB>
                  </a:tcPr>
                </a:tc>
                <a:tc>
                  <a:txBody>
                    <a:bodyPr/>
                    <a:lstStyle/>
                    <a:p>
                      <a:r>
                        <a:rPr lang="en-US" sz="1400"/>
                        <a:t>mature</a:t>
                      </a:r>
                    </a:p>
                  </a:txBody>
                  <a:tcPr marL="72571" marR="72571" marT="36286" marB="36286" anchor="ctr">
                    <a:lnL>
                      <a:noFill/>
                    </a:lnL>
                    <a:lnR>
                      <a:noFill/>
                    </a:lnR>
                    <a:lnT>
                      <a:noFill/>
                    </a:lnT>
                    <a:lnB>
                      <a:noFill/>
                    </a:lnB>
                  </a:tcPr>
                </a:tc>
                <a:tc>
                  <a:txBody>
                    <a:bodyPr/>
                    <a:lstStyle/>
                    <a:p>
                      <a:r>
                        <a:rPr lang="en-US" sz="1400"/>
                        <a:t>modest</a:t>
                      </a:r>
                    </a:p>
                  </a:txBody>
                  <a:tcPr marL="72571" marR="72571" marT="36286" marB="36286" anchor="ctr">
                    <a:lnL>
                      <a:noFill/>
                    </a:lnL>
                    <a:lnR>
                      <a:noFill/>
                    </a:lnR>
                    <a:lnT>
                      <a:noFill/>
                    </a:lnT>
                    <a:lnB>
                      <a:noFill/>
                    </a:lnB>
                  </a:tcPr>
                </a:tc>
                <a:extLst>
                  <a:ext uri="{0D108BD9-81ED-4DB2-BD59-A6C34878D82A}">
                    <a16:rowId xmlns:a16="http://schemas.microsoft.com/office/drawing/2014/main" xmlns="" val="10005"/>
                  </a:ext>
                </a:extLst>
              </a:tr>
              <a:tr h="290286">
                <a:tc>
                  <a:txBody>
                    <a:bodyPr/>
                    <a:lstStyle/>
                    <a:p>
                      <a:r>
                        <a:rPr lang="en-US" sz="1400"/>
                        <a:t>nervous</a:t>
                      </a:r>
                    </a:p>
                  </a:txBody>
                  <a:tcPr marL="72571" marR="72571" marT="36286" marB="36286" anchor="ctr">
                    <a:lnL>
                      <a:noFill/>
                    </a:lnL>
                    <a:lnR>
                      <a:noFill/>
                    </a:lnR>
                    <a:lnT>
                      <a:noFill/>
                    </a:lnT>
                    <a:lnB>
                      <a:noFill/>
                    </a:lnB>
                  </a:tcPr>
                </a:tc>
                <a:tc>
                  <a:txBody>
                    <a:bodyPr/>
                    <a:lstStyle/>
                    <a:p>
                      <a:r>
                        <a:rPr lang="en-US" sz="1400"/>
                        <a:t>observant</a:t>
                      </a:r>
                    </a:p>
                  </a:txBody>
                  <a:tcPr marL="72571" marR="72571" marT="36286" marB="36286" anchor="ctr">
                    <a:lnL>
                      <a:noFill/>
                    </a:lnL>
                    <a:lnR>
                      <a:noFill/>
                    </a:lnR>
                    <a:lnT>
                      <a:noFill/>
                    </a:lnT>
                    <a:lnB>
                      <a:noFill/>
                    </a:lnB>
                  </a:tcPr>
                </a:tc>
                <a:tc>
                  <a:txBody>
                    <a:bodyPr/>
                    <a:lstStyle/>
                    <a:p>
                      <a:r>
                        <a:rPr lang="en-US" sz="1400"/>
                        <a:t>organised</a:t>
                      </a:r>
                    </a:p>
                  </a:txBody>
                  <a:tcPr marL="72571" marR="72571" marT="36286" marB="36286" anchor="ctr">
                    <a:lnL>
                      <a:noFill/>
                    </a:lnL>
                    <a:lnR>
                      <a:noFill/>
                    </a:lnR>
                    <a:lnT>
                      <a:noFill/>
                    </a:lnT>
                    <a:lnB>
                      <a:noFill/>
                    </a:lnB>
                  </a:tcPr>
                </a:tc>
                <a:tc>
                  <a:txBody>
                    <a:bodyPr/>
                    <a:lstStyle/>
                    <a:p>
                      <a:r>
                        <a:rPr lang="en-US" sz="1400"/>
                        <a:t>patient</a:t>
                      </a:r>
                    </a:p>
                  </a:txBody>
                  <a:tcPr marL="72571" marR="72571" marT="36286" marB="36286" anchor="ctr">
                    <a:lnL>
                      <a:noFill/>
                    </a:lnL>
                    <a:lnR>
                      <a:noFill/>
                    </a:lnR>
                    <a:lnT>
                      <a:noFill/>
                    </a:lnT>
                    <a:lnB>
                      <a:noFill/>
                    </a:lnB>
                  </a:tcPr>
                </a:tc>
                <a:tc>
                  <a:txBody>
                    <a:bodyPr/>
                    <a:lstStyle/>
                    <a:p>
                      <a:r>
                        <a:rPr lang="en-US" sz="1400"/>
                        <a:t>powerful</a:t>
                      </a:r>
                    </a:p>
                  </a:txBody>
                  <a:tcPr marL="72571" marR="72571" marT="36286" marB="36286" anchor="ctr">
                    <a:lnL>
                      <a:noFill/>
                    </a:lnL>
                    <a:lnR>
                      <a:noFill/>
                    </a:lnR>
                    <a:lnT>
                      <a:noFill/>
                    </a:lnT>
                    <a:lnB>
                      <a:noFill/>
                    </a:lnB>
                  </a:tcPr>
                </a:tc>
                <a:extLst>
                  <a:ext uri="{0D108BD9-81ED-4DB2-BD59-A6C34878D82A}">
                    <a16:rowId xmlns:a16="http://schemas.microsoft.com/office/drawing/2014/main" xmlns="" val="10006"/>
                  </a:ext>
                </a:extLst>
              </a:tr>
              <a:tr h="290286">
                <a:tc>
                  <a:txBody>
                    <a:bodyPr/>
                    <a:lstStyle/>
                    <a:p>
                      <a:r>
                        <a:rPr lang="en-US" sz="1400"/>
                        <a:t>proud</a:t>
                      </a:r>
                    </a:p>
                  </a:txBody>
                  <a:tcPr marL="72571" marR="72571" marT="36286" marB="36286" anchor="ctr">
                    <a:lnL>
                      <a:noFill/>
                    </a:lnL>
                    <a:lnR>
                      <a:noFill/>
                    </a:lnR>
                    <a:lnT>
                      <a:noFill/>
                    </a:lnT>
                    <a:lnB>
                      <a:noFill/>
                    </a:lnB>
                  </a:tcPr>
                </a:tc>
                <a:tc>
                  <a:txBody>
                    <a:bodyPr/>
                    <a:lstStyle/>
                    <a:p>
                      <a:r>
                        <a:rPr lang="en-US" sz="1400"/>
                        <a:t>quiet</a:t>
                      </a:r>
                    </a:p>
                  </a:txBody>
                  <a:tcPr marL="72571" marR="72571" marT="36286" marB="36286" anchor="ctr">
                    <a:lnL>
                      <a:noFill/>
                    </a:lnL>
                    <a:lnR>
                      <a:noFill/>
                    </a:lnR>
                    <a:lnT>
                      <a:noFill/>
                    </a:lnT>
                    <a:lnB>
                      <a:noFill/>
                    </a:lnB>
                  </a:tcPr>
                </a:tc>
                <a:tc>
                  <a:txBody>
                    <a:bodyPr/>
                    <a:lstStyle/>
                    <a:p>
                      <a:r>
                        <a:rPr lang="en-US" sz="1400"/>
                        <a:t>reflective</a:t>
                      </a:r>
                    </a:p>
                  </a:txBody>
                  <a:tcPr marL="72571" marR="72571" marT="36286" marB="36286" anchor="ctr">
                    <a:lnL>
                      <a:noFill/>
                    </a:lnL>
                    <a:lnR>
                      <a:noFill/>
                    </a:lnR>
                    <a:lnT>
                      <a:noFill/>
                    </a:lnT>
                    <a:lnB>
                      <a:noFill/>
                    </a:lnB>
                  </a:tcPr>
                </a:tc>
                <a:tc>
                  <a:txBody>
                    <a:bodyPr/>
                    <a:lstStyle/>
                    <a:p>
                      <a:r>
                        <a:rPr lang="en-US" sz="1400"/>
                        <a:t>relaxed</a:t>
                      </a:r>
                    </a:p>
                  </a:txBody>
                  <a:tcPr marL="72571" marR="72571" marT="36286" marB="36286" anchor="ctr">
                    <a:lnL>
                      <a:noFill/>
                    </a:lnL>
                    <a:lnR>
                      <a:noFill/>
                    </a:lnR>
                    <a:lnT>
                      <a:noFill/>
                    </a:lnT>
                    <a:lnB>
                      <a:noFill/>
                    </a:lnB>
                  </a:tcPr>
                </a:tc>
                <a:tc>
                  <a:txBody>
                    <a:bodyPr/>
                    <a:lstStyle/>
                    <a:p>
                      <a:r>
                        <a:rPr lang="en-US" sz="1400"/>
                        <a:t>religious</a:t>
                      </a:r>
                    </a:p>
                  </a:txBody>
                  <a:tcPr marL="72571" marR="72571" marT="36286" marB="36286" anchor="ctr">
                    <a:lnL>
                      <a:noFill/>
                    </a:lnL>
                    <a:lnR>
                      <a:noFill/>
                    </a:lnR>
                    <a:lnT>
                      <a:noFill/>
                    </a:lnT>
                    <a:lnB>
                      <a:noFill/>
                    </a:lnB>
                  </a:tcPr>
                </a:tc>
                <a:extLst>
                  <a:ext uri="{0D108BD9-81ED-4DB2-BD59-A6C34878D82A}">
                    <a16:rowId xmlns:a16="http://schemas.microsoft.com/office/drawing/2014/main" xmlns="" val="10007"/>
                  </a:ext>
                </a:extLst>
              </a:tr>
              <a:tr h="508000">
                <a:tc>
                  <a:txBody>
                    <a:bodyPr/>
                    <a:lstStyle/>
                    <a:p>
                      <a:r>
                        <a:rPr lang="en-US" sz="1400"/>
                        <a:t>responsive</a:t>
                      </a:r>
                    </a:p>
                  </a:txBody>
                  <a:tcPr marL="72571" marR="72571" marT="36286" marB="36286" anchor="ctr">
                    <a:lnL>
                      <a:noFill/>
                    </a:lnL>
                    <a:lnR>
                      <a:noFill/>
                    </a:lnR>
                    <a:lnT>
                      <a:noFill/>
                    </a:lnT>
                    <a:lnB>
                      <a:noFill/>
                    </a:lnB>
                  </a:tcPr>
                </a:tc>
                <a:tc>
                  <a:txBody>
                    <a:bodyPr/>
                    <a:lstStyle/>
                    <a:p>
                      <a:r>
                        <a:rPr lang="en-US" sz="1400"/>
                        <a:t>searching</a:t>
                      </a:r>
                    </a:p>
                  </a:txBody>
                  <a:tcPr marL="72571" marR="72571" marT="36286" marB="36286" anchor="ctr">
                    <a:lnL>
                      <a:noFill/>
                    </a:lnL>
                    <a:lnR>
                      <a:noFill/>
                    </a:lnR>
                    <a:lnT>
                      <a:noFill/>
                    </a:lnT>
                    <a:lnB>
                      <a:noFill/>
                    </a:lnB>
                  </a:tcPr>
                </a:tc>
                <a:tc>
                  <a:txBody>
                    <a:bodyPr/>
                    <a:lstStyle/>
                    <a:p>
                      <a:r>
                        <a:rPr lang="en-US" sz="1400"/>
                        <a:t>self-assertive</a:t>
                      </a:r>
                    </a:p>
                  </a:txBody>
                  <a:tcPr marL="72571" marR="72571" marT="36286" marB="36286" anchor="ctr">
                    <a:lnL>
                      <a:noFill/>
                    </a:lnL>
                    <a:lnR>
                      <a:noFill/>
                    </a:lnR>
                    <a:lnT>
                      <a:noFill/>
                    </a:lnT>
                    <a:lnB>
                      <a:noFill/>
                    </a:lnB>
                  </a:tcPr>
                </a:tc>
                <a:tc>
                  <a:txBody>
                    <a:bodyPr/>
                    <a:lstStyle/>
                    <a:p>
                      <a:r>
                        <a:rPr lang="en-US" sz="1400"/>
                        <a:t>self-conscious</a:t>
                      </a:r>
                    </a:p>
                  </a:txBody>
                  <a:tcPr marL="72571" marR="72571" marT="36286" marB="36286" anchor="ctr">
                    <a:lnL>
                      <a:noFill/>
                    </a:lnL>
                    <a:lnR>
                      <a:noFill/>
                    </a:lnR>
                    <a:lnT>
                      <a:noFill/>
                    </a:lnT>
                    <a:lnB>
                      <a:noFill/>
                    </a:lnB>
                  </a:tcPr>
                </a:tc>
                <a:tc>
                  <a:txBody>
                    <a:bodyPr/>
                    <a:lstStyle/>
                    <a:p>
                      <a:r>
                        <a:rPr lang="en-US" sz="1400"/>
                        <a:t>sensible</a:t>
                      </a:r>
                    </a:p>
                  </a:txBody>
                  <a:tcPr marL="72571" marR="72571" marT="36286" marB="36286" anchor="ctr">
                    <a:lnL>
                      <a:noFill/>
                    </a:lnL>
                    <a:lnR>
                      <a:noFill/>
                    </a:lnR>
                    <a:lnT>
                      <a:noFill/>
                    </a:lnT>
                    <a:lnB>
                      <a:noFill/>
                    </a:lnB>
                  </a:tcPr>
                </a:tc>
                <a:extLst>
                  <a:ext uri="{0D108BD9-81ED-4DB2-BD59-A6C34878D82A}">
                    <a16:rowId xmlns:a16="http://schemas.microsoft.com/office/drawing/2014/main" xmlns="" val="10008"/>
                  </a:ext>
                </a:extLst>
              </a:tr>
              <a:tr h="508000">
                <a:tc>
                  <a:txBody>
                    <a:bodyPr/>
                    <a:lstStyle/>
                    <a:p>
                      <a:r>
                        <a:rPr lang="en-US" sz="1400"/>
                        <a:t>sentimental</a:t>
                      </a:r>
                    </a:p>
                  </a:txBody>
                  <a:tcPr marL="72571" marR="72571" marT="36286" marB="36286" anchor="ctr">
                    <a:lnL>
                      <a:noFill/>
                    </a:lnL>
                    <a:lnR>
                      <a:noFill/>
                    </a:lnR>
                    <a:lnT>
                      <a:noFill/>
                    </a:lnT>
                    <a:lnB>
                      <a:noFill/>
                    </a:lnB>
                  </a:tcPr>
                </a:tc>
                <a:tc>
                  <a:txBody>
                    <a:bodyPr/>
                    <a:lstStyle/>
                    <a:p>
                      <a:r>
                        <a:rPr lang="en-US" sz="1400"/>
                        <a:t>shy</a:t>
                      </a:r>
                    </a:p>
                  </a:txBody>
                  <a:tcPr marL="72571" marR="72571" marT="36286" marB="36286" anchor="ctr">
                    <a:lnL>
                      <a:noFill/>
                    </a:lnL>
                    <a:lnR>
                      <a:noFill/>
                    </a:lnR>
                    <a:lnT>
                      <a:noFill/>
                    </a:lnT>
                    <a:lnB>
                      <a:noFill/>
                    </a:lnB>
                  </a:tcPr>
                </a:tc>
                <a:tc>
                  <a:txBody>
                    <a:bodyPr/>
                    <a:lstStyle/>
                    <a:p>
                      <a:r>
                        <a:rPr lang="en-US" sz="1400"/>
                        <a:t>silly</a:t>
                      </a:r>
                    </a:p>
                  </a:txBody>
                  <a:tcPr marL="72571" marR="72571" marT="36286" marB="36286" anchor="ctr">
                    <a:lnL>
                      <a:noFill/>
                    </a:lnL>
                    <a:lnR>
                      <a:noFill/>
                    </a:lnR>
                    <a:lnT>
                      <a:noFill/>
                    </a:lnT>
                    <a:lnB>
                      <a:noFill/>
                    </a:lnB>
                  </a:tcPr>
                </a:tc>
                <a:tc>
                  <a:txBody>
                    <a:bodyPr/>
                    <a:lstStyle/>
                    <a:p>
                      <a:r>
                        <a:rPr lang="en-US" sz="1400"/>
                        <a:t>spontaneous</a:t>
                      </a:r>
                    </a:p>
                  </a:txBody>
                  <a:tcPr marL="72571" marR="72571" marT="36286" marB="36286" anchor="ctr">
                    <a:lnL>
                      <a:noFill/>
                    </a:lnL>
                    <a:lnR>
                      <a:noFill/>
                    </a:lnR>
                    <a:lnT>
                      <a:noFill/>
                    </a:lnT>
                    <a:lnB>
                      <a:noFill/>
                    </a:lnB>
                  </a:tcPr>
                </a:tc>
                <a:tc>
                  <a:txBody>
                    <a:bodyPr/>
                    <a:lstStyle/>
                    <a:p>
                      <a:r>
                        <a:rPr lang="en-US" sz="1400"/>
                        <a:t>sympathetic</a:t>
                      </a:r>
                    </a:p>
                  </a:txBody>
                  <a:tcPr marL="72571" marR="72571" marT="36286" marB="36286" anchor="ctr">
                    <a:lnL>
                      <a:noFill/>
                    </a:lnL>
                    <a:lnR>
                      <a:noFill/>
                    </a:lnR>
                    <a:lnT>
                      <a:noFill/>
                    </a:lnT>
                    <a:lnB>
                      <a:noFill/>
                    </a:lnB>
                  </a:tcPr>
                </a:tc>
                <a:extLst>
                  <a:ext uri="{0D108BD9-81ED-4DB2-BD59-A6C34878D82A}">
                    <a16:rowId xmlns:a16="http://schemas.microsoft.com/office/drawing/2014/main" xmlns="" val="10009"/>
                  </a:ext>
                </a:extLst>
              </a:tr>
              <a:tr h="290286">
                <a:tc>
                  <a:txBody>
                    <a:bodyPr/>
                    <a:lstStyle/>
                    <a:p>
                      <a:r>
                        <a:rPr lang="en-US" sz="1400"/>
                        <a:t>tense</a:t>
                      </a:r>
                    </a:p>
                  </a:txBody>
                  <a:tcPr marL="72571" marR="72571" marT="36286" marB="36286" anchor="ctr">
                    <a:lnL>
                      <a:noFill/>
                    </a:lnL>
                    <a:lnR>
                      <a:noFill/>
                    </a:lnR>
                    <a:lnT>
                      <a:noFill/>
                    </a:lnT>
                    <a:lnB>
                      <a:noFill/>
                    </a:lnB>
                  </a:tcPr>
                </a:tc>
                <a:tc>
                  <a:txBody>
                    <a:bodyPr/>
                    <a:lstStyle/>
                    <a:p>
                      <a:r>
                        <a:rPr lang="en-US" sz="1400"/>
                        <a:t>trustworthy</a:t>
                      </a:r>
                    </a:p>
                  </a:txBody>
                  <a:tcPr marL="72571" marR="72571" marT="36286" marB="36286" anchor="ctr">
                    <a:lnL>
                      <a:noFill/>
                    </a:lnL>
                    <a:lnR>
                      <a:noFill/>
                    </a:lnR>
                    <a:lnT>
                      <a:noFill/>
                    </a:lnT>
                    <a:lnB>
                      <a:noFill/>
                    </a:lnB>
                  </a:tcPr>
                </a:tc>
                <a:tc>
                  <a:txBody>
                    <a:bodyPr/>
                    <a:lstStyle/>
                    <a:p>
                      <a:r>
                        <a:rPr lang="en-US" sz="1400"/>
                        <a:t>warm</a:t>
                      </a:r>
                    </a:p>
                  </a:txBody>
                  <a:tcPr marL="72571" marR="72571" marT="36286" marB="36286" anchor="ctr">
                    <a:lnL>
                      <a:noFill/>
                    </a:lnL>
                    <a:lnR>
                      <a:noFill/>
                    </a:lnR>
                    <a:lnT>
                      <a:noFill/>
                    </a:lnT>
                    <a:lnB>
                      <a:noFill/>
                    </a:lnB>
                  </a:tcPr>
                </a:tc>
                <a:tc>
                  <a:txBody>
                    <a:bodyPr/>
                    <a:lstStyle/>
                    <a:p>
                      <a:r>
                        <a:rPr lang="en-US" sz="1400"/>
                        <a:t>wise</a:t>
                      </a:r>
                    </a:p>
                  </a:txBody>
                  <a:tcPr marL="72571" marR="72571" marT="36286" marB="36286" anchor="ctr">
                    <a:lnL>
                      <a:noFill/>
                    </a:lnL>
                    <a:lnR>
                      <a:noFill/>
                    </a:lnR>
                    <a:lnT>
                      <a:noFill/>
                    </a:lnT>
                    <a:lnB>
                      <a:noFill/>
                    </a:lnB>
                  </a:tcPr>
                </a:tc>
                <a:tc>
                  <a:txBody>
                    <a:bodyPr/>
                    <a:lstStyle/>
                    <a:p>
                      <a:r>
                        <a:rPr lang="en-US" sz="1400"/>
                        <a:t>witty</a:t>
                      </a:r>
                    </a:p>
                  </a:txBody>
                  <a:tcPr marL="72571" marR="72571" marT="36286" marB="36286" anchor="ctr">
                    <a:lnL>
                      <a:noFill/>
                    </a:lnL>
                    <a:lnR>
                      <a:noFill/>
                    </a:lnR>
                    <a:lnT>
                      <a:noFill/>
                    </a:lnT>
                    <a:lnB>
                      <a:noFill/>
                    </a:lnB>
                  </a:tcPr>
                </a:tc>
                <a:extLst>
                  <a:ext uri="{0D108BD9-81ED-4DB2-BD59-A6C34878D82A}">
                    <a16:rowId xmlns:a16="http://schemas.microsoft.com/office/drawing/2014/main" xmlns="" val="10010"/>
                  </a:ext>
                </a:extLst>
              </a:tr>
            </a:tbl>
          </a:graphicData>
        </a:graphic>
      </p:graphicFrame>
      <p:sp>
        <p:nvSpPr>
          <p:cNvPr id="6" name="TextBox 5"/>
          <p:cNvSpPr txBox="1"/>
          <p:nvPr/>
        </p:nvSpPr>
        <p:spPr>
          <a:xfrm>
            <a:off x="1752600" y="609600"/>
            <a:ext cx="5105400" cy="646331"/>
          </a:xfrm>
          <a:prstGeom prst="rect">
            <a:avLst/>
          </a:prstGeom>
          <a:noFill/>
        </p:spPr>
        <p:txBody>
          <a:bodyPr wrap="square" rtlCol="0">
            <a:spAutoFit/>
          </a:bodyPr>
          <a:lstStyle/>
          <a:p>
            <a:r>
              <a:rPr lang="en-US"/>
              <a:t>pick the five or six words that you feel best describe you, from the list below</a:t>
            </a:r>
          </a:p>
        </p:txBody>
      </p:sp>
      <p:sp>
        <p:nvSpPr>
          <p:cNvPr id="7" name="TextBox 6"/>
          <p:cNvSpPr txBox="1"/>
          <p:nvPr/>
        </p:nvSpPr>
        <p:spPr>
          <a:xfrm>
            <a:off x="1828800" y="5791200"/>
            <a:ext cx="5715000" cy="923330"/>
          </a:xfrm>
          <a:prstGeom prst="rect">
            <a:avLst/>
          </a:prstGeom>
          <a:solidFill>
            <a:srgbClr val="FF0000"/>
          </a:solidFill>
          <a:effectLst>
            <a:glow rad="228600">
              <a:schemeClr val="accent1">
                <a:satMod val="175000"/>
                <a:alpha val="40000"/>
              </a:schemeClr>
            </a:glow>
          </a:effectLst>
        </p:spPr>
        <p:txBody>
          <a:bodyPr wrap="square" rtlCol="0">
            <a:spAutoFit/>
          </a:bodyPr>
          <a:lstStyle/>
          <a:p>
            <a:pPr algn="ctr"/>
            <a:r>
              <a:rPr lang="en-US" b="1">
                <a:solidFill>
                  <a:schemeClr val="bg1"/>
                </a:solidFill>
              </a:rPr>
              <a:t>Would others describe you in the same words?</a:t>
            </a:r>
          </a:p>
          <a:p>
            <a:pPr algn="ctr"/>
            <a:r>
              <a:rPr lang="en-US" b="1">
                <a:solidFill>
                  <a:schemeClr val="bg1"/>
                </a:solidFill>
              </a:rPr>
              <a:t>Every word they would use that you would not expect is a part of your blind spot.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The Johari Quadrants</a:t>
            </a:r>
          </a:p>
        </p:txBody>
      </p:sp>
      <p:sp>
        <p:nvSpPr>
          <p:cNvPr id="4" name="Content Placeholder 3"/>
          <p:cNvSpPr>
            <a:spLocks noGrp="1"/>
          </p:cNvSpPr>
          <p:nvPr>
            <p:ph sz="quarter" idx="1"/>
          </p:nvPr>
        </p:nvSpPr>
        <p:spPr>
          <a:xfrm>
            <a:off x="457200" y="1600200"/>
            <a:ext cx="4495800" cy="4873752"/>
          </a:xfrm>
        </p:spPr>
        <p:txBody>
          <a:bodyPr>
            <a:normAutofit fontScale="77500" lnSpcReduction="20000"/>
          </a:bodyPr>
          <a:lstStyle/>
          <a:p>
            <a:r>
              <a:rPr lang="en-US" b="1"/>
              <a:t>The public area</a:t>
            </a:r>
            <a:r>
              <a:rPr lang="en-US"/>
              <a:t> contains things that are openly known and talked about - and which may be seen as strengths or weaknesses.  This is the self that we choose to share with others </a:t>
            </a:r>
          </a:p>
          <a:p>
            <a:r>
              <a:rPr lang="en-US" b="1"/>
              <a:t>The hidden area</a:t>
            </a:r>
            <a:r>
              <a:rPr lang="en-US"/>
              <a:t> (or </a:t>
            </a:r>
            <a:r>
              <a:rPr lang="en-US" b="1" i="1">
                <a:solidFill>
                  <a:srgbClr val="7030A0"/>
                </a:solidFill>
              </a:rPr>
              <a:t>blind spot</a:t>
            </a:r>
            <a:r>
              <a:rPr lang="en-US"/>
              <a:t>) contains things that others observe that we don't know about.  Again, they could be positive or negative behaviours, and will affect the way that others act towards us. </a:t>
            </a:r>
          </a:p>
          <a:p>
            <a:r>
              <a:rPr lang="en-US" b="1"/>
              <a:t>The unknown area</a:t>
            </a:r>
            <a:r>
              <a:rPr lang="en-US"/>
              <a:t> contains things that nobody knows about us - including ourselves.  This may be because we've never exposed those areas of our personality, or because they're buried deep in the subconscious. </a:t>
            </a:r>
          </a:p>
          <a:p>
            <a:r>
              <a:rPr lang="en-US" b="1"/>
              <a:t>The private area</a:t>
            </a:r>
            <a:r>
              <a:rPr lang="en-US"/>
              <a:t> contains aspects of our self that we know about and keep hidden from others. </a:t>
            </a:r>
          </a:p>
          <a:p>
            <a:endParaRPr lang="en-US"/>
          </a:p>
        </p:txBody>
      </p:sp>
      <p:sp>
        <p:nvSpPr>
          <p:cNvPr id="2" name="Slide Number Placeholder 1"/>
          <p:cNvSpPr>
            <a:spLocks noGrp="1"/>
          </p:cNvSpPr>
          <p:nvPr>
            <p:ph type="sldNum" sz="quarter" idx="15"/>
          </p:nvPr>
        </p:nvSpPr>
        <p:spPr/>
        <p:txBody>
          <a:bodyPr/>
          <a:lstStyle/>
          <a:p>
            <a:fld id="{CEC2F0D8-27D6-48D5-A8DC-04CA49C7E609}" type="slidenum">
              <a:rPr lang="en-US" smtClean="0"/>
              <a:pPr/>
              <a:t>28</a:t>
            </a:fld>
            <a:endParaRPr lang="en-US"/>
          </a:p>
        </p:txBody>
      </p:sp>
      <p:sp>
        <p:nvSpPr>
          <p:cNvPr id="5" name="Rectangle 4"/>
          <p:cNvSpPr/>
          <p:nvPr/>
        </p:nvSpPr>
        <p:spPr>
          <a:xfrm>
            <a:off x="5257800" y="23622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Blind spot</a:t>
            </a:r>
          </a:p>
        </p:txBody>
      </p:sp>
      <p:sp>
        <p:nvSpPr>
          <p:cNvPr id="6" name="Rectangle 5"/>
          <p:cNvSpPr/>
          <p:nvPr/>
        </p:nvSpPr>
        <p:spPr>
          <a:xfrm>
            <a:off x="7620000" y="2362200"/>
            <a:ext cx="990600" cy="76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unknown</a:t>
            </a:r>
          </a:p>
        </p:txBody>
      </p:sp>
      <p:sp>
        <p:nvSpPr>
          <p:cNvPr id="7" name="Rectangle 6"/>
          <p:cNvSpPr/>
          <p:nvPr/>
        </p:nvSpPr>
        <p:spPr>
          <a:xfrm>
            <a:off x="5257800" y="4191000"/>
            <a:ext cx="9906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public</a:t>
            </a:r>
          </a:p>
        </p:txBody>
      </p:sp>
      <p:sp>
        <p:nvSpPr>
          <p:cNvPr id="8" name="Rectangle 7"/>
          <p:cNvSpPr/>
          <p:nvPr/>
        </p:nvSpPr>
        <p:spPr>
          <a:xfrm>
            <a:off x="7620000" y="4191000"/>
            <a:ext cx="9906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private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29</a:t>
            </a:fld>
            <a:endParaRPr lang="en-US"/>
          </a:p>
        </p:txBody>
      </p:sp>
      <p:sp>
        <p:nvSpPr>
          <p:cNvPr id="3" name="Rectangle 2"/>
          <p:cNvSpPr/>
          <p:nvPr/>
        </p:nvSpPr>
        <p:spPr>
          <a:xfrm>
            <a:off x="2209800" y="1600200"/>
            <a:ext cx="213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81982459"/>
              </p:ext>
            </p:extLst>
          </p:nvPr>
        </p:nvGraphicFramePr>
        <p:xfrm>
          <a:off x="2438400" y="1447800"/>
          <a:ext cx="1524000" cy="1169852"/>
        </p:xfrm>
        <a:graphic>
          <a:graphicData uri="http://schemas.openxmlformats.org/drawingml/2006/table">
            <a:tbl>
              <a:tblPr/>
              <a:tblGrid>
                <a:gridCol w="1524000">
                  <a:extLst>
                    <a:ext uri="{9D8B030D-6E8A-4147-A177-3AD203B41FA5}">
                      <a16:colId xmlns:a16="http://schemas.microsoft.com/office/drawing/2014/main" xmlns="" val="20000"/>
                    </a:ext>
                  </a:extLst>
                </a:gridCol>
              </a:tblGrid>
              <a:tr h="152400">
                <a:tc>
                  <a:txBody>
                    <a:bodyPr/>
                    <a:lstStyle/>
                    <a:p>
                      <a:endParaRPr lang="en-US" sz="1800" b="1">
                        <a:solidFill>
                          <a:schemeClr val="bg1"/>
                        </a:solidFill>
                      </a:endParaRPr>
                    </a:p>
                  </a:txBody>
                  <a:tcPr marL="365760" marR="72571" marT="0" marB="36286">
                    <a:lnL>
                      <a:noFill/>
                    </a:lnL>
                    <a:lnR>
                      <a:noFill/>
                    </a:lnR>
                    <a:lnT>
                      <a:noFill/>
                    </a:lnT>
                    <a:lnB>
                      <a:noFill/>
                    </a:lnB>
                  </a:tcPr>
                </a:tc>
                <a:extLst>
                  <a:ext uri="{0D108BD9-81ED-4DB2-BD59-A6C34878D82A}">
                    <a16:rowId xmlns:a16="http://schemas.microsoft.com/office/drawing/2014/main" xmlns="" val="10000"/>
                  </a:ext>
                </a:extLst>
              </a:tr>
              <a:tr h="290286">
                <a:tc>
                  <a:txBody>
                    <a:bodyPr/>
                    <a:lstStyle/>
                    <a:p>
                      <a:r>
                        <a:rPr lang="en-US" sz="1800" b="1">
                          <a:solidFill>
                            <a:schemeClr val="bg1"/>
                          </a:solidFill>
                        </a:rPr>
                        <a:t>Proud? </a:t>
                      </a:r>
                      <a:br>
                        <a:rPr lang="en-US" sz="1800" b="1">
                          <a:solidFill>
                            <a:schemeClr val="bg1"/>
                          </a:solidFill>
                        </a:rPr>
                      </a:br>
                      <a:r>
                        <a:rPr lang="en-US" sz="1800" b="1">
                          <a:solidFill>
                            <a:schemeClr val="bg1"/>
                          </a:solidFill>
                        </a:rPr>
                        <a:t>Risk-taker?</a:t>
                      </a:r>
                    </a:p>
                    <a:p>
                      <a:r>
                        <a:rPr lang="en-US" sz="1800" b="1">
                          <a:solidFill>
                            <a:schemeClr val="bg1"/>
                          </a:solidFill>
                        </a:rPr>
                        <a:t>Unilateral?</a:t>
                      </a:r>
                    </a:p>
                  </a:txBody>
                  <a:tcPr marL="365760" marR="72571" marT="0" marB="36286">
                    <a:lnL>
                      <a:noFill/>
                    </a:lnL>
                    <a:lnR>
                      <a:noFill/>
                    </a:lnR>
                    <a:lnT>
                      <a:noFill/>
                    </a:lnT>
                    <a:lnB>
                      <a:noFill/>
                    </a:lnB>
                  </a:tcPr>
                </a:tc>
                <a:extLst>
                  <a:ext uri="{0D108BD9-81ED-4DB2-BD59-A6C34878D82A}">
                    <a16:rowId xmlns:a16="http://schemas.microsoft.com/office/drawing/2014/main" xmlns="" val="10001"/>
                  </a:ext>
                </a:extLst>
              </a:tr>
            </a:tbl>
          </a:graphicData>
        </a:graphic>
      </p:graphicFrame>
      <p:sp>
        <p:nvSpPr>
          <p:cNvPr id="5" name="Rectangle 4"/>
          <p:cNvSpPr/>
          <p:nvPr/>
        </p:nvSpPr>
        <p:spPr>
          <a:xfrm>
            <a:off x="4572000" y="1600200"/>
            <a:ext cx="2133600" cy="1524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latin typeface="Algerian" panose="04020705040A02060702" pitchFamily="82" charset="0"/>
              </a:rPr>
              <a:t>?</a:t>
            </a:r>
          </a:p>
        </p:txBody>
      </p:sp>
      <p:sp>
        <p:nvSpPr>
          <p:cNvPr id="6" name="Rectangle 5"/>
          <p:cNvSpPr/>
          <p:nvPr/>
        </p:nvSpPr>
        <p:spPr>
          <a:xfrm>
            <a:off x="2209800" y="3429000"/>
            <a:ext cx="2133600" cy="1524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articulate</a:t>
            </a:r>
          </a:p>
        </p:txBody>
      </p:sp>
      <p:sp>
        <p:nvSpPr>
          <p:cNvPr id="7" name="TextBox 6"/>
          <p:cNvSpPr txBox="1"/>
          <p:nvPr/>
        </p:nvSpPr>
        <p:spPr>
          <a:xfrm>
            <a:off x="609600" y="2895600"/>
            <a:ext cx="1143000" cy="369332"/>
          </a:xfrm>
          <a:prstGeom prst="rect">
            <a:avLst/>
          </a:prstGeom>
          <a:noFill/>
        </p:spPr>
        <p:txBody>
          <a:bodyPr wrap="square" rtlCol="0">
            <a:spAutoFit/>
          </a:bodyPr>
          <a:lstStyle/>
          <a:p>
            <a:r>
              <a:rPr lang="en-US"/>
              <a:t>Others</a:t>
            </a:r>
          </a:p>
        </p:txBody>
      </p:sp>
      <p:sp>
        <p:nvSpPr>
          <p:cNvPr id="8" name="TextBox 7"/>
          <p:cNvSpPr txBox="1"/>
          <p:nvPr/>
        </p:nvSpPr>
        <p:spPr>
          <a:xfrm>
            <a:off x="3886200" y="5193268"/>
            <a:ext cx="1143000" cy="369332"/>
          </a:xfrm>
          <a:prstGeom prst="rect">
            <a:avLst/>
          </a:prstGeom>
          <a:noFill/>
        </p:spPr>
        <p:txBody>
          <a:bodyPr wrap="square" rtlCol="0">
            <a:spAutoFit/>
          </a:bodyPr>
          <a:lstStyle/>
          <a:p>
            <a:pPr algn="ctr"/>
            <a:r>
              <a:rPr lang="en-US"/>
              <a:t>Me</a:t>
            </a:r>
          </a:p>
        </p:txBody>
      </p:sp>
      <p:sp>
        <p:nvSpPr>
          <p:cNvPr id="10" name="Rectangle 9"/>
          <p:cNvSpPr/>
          <p:nvPr/>
        </p:nvSpPr>
        <p:spPr>
          <a:xfrm>
            <a:off x="4572000" y="3429000"/>
            <a:ext cx="2133600" cy="1524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nervous</a:t>
            </a:r>
          </a:p>
        </p:txBody>
      </p:sp>
      <p:sp>
        <p:nvSpPr>
          <p:cNvPr id="11" name="TextBox 10"/>
          <p:cNvSpPr txBox="1"/>
          <p:nvPr/>
        </p:nvSpPr>
        <p:spPr>
          <a:xfrm>
            <a:off x="1447800" y="533400"/>
            <a:ext cx="3276600" cy="1015663"/>
          </a:xfrm>
          <a:prstGeom prst="rect">
            <a:avLst/>
          </a:prstGeom>
          <a:noFill/>
        </p:spPr>
        <p:txBody>
          <a:bodyPr wrap="square" rtlCol="0">
            <a:spAutoFit/>
          </a:bodyPr>
          <a:lstStyle/>
          <a:p>
            <a:r>
              <a:rPr lang="en-US" sz="2000"/>
              <a:t>Is there value in my learning what is in this box?</a:t>
            </a:r>
          </a:p>
        </p:txBody>
      </p:sp>
      <p:sp>
        <p:nvSpPr>
          <p:cNvPr id="9" name="Line Callout 1 8"/>
          <p:cNvSpPr/>
          <p:nvPr/>
        </p:nvSpPr>
        <p:spPr>
          <a:xfrm>
            <a:off x="437606" y="1933860"/>
            <a:ext cx="1219200" cy="961740"/>
          </a:xfrm>
          <a:prstGeom prst="borderCallout1">
            <a:avLst>
              <a:gd name="adj1" fmla="val 16301"/>
              <a:gd name="adj2" fmla="val 145953"/>
              <a:gd name="adj3" fmla="val 19439"/>
              <a:gd name="adj4" fmla="val 87024"/>
            </a:avLst>
          </a:prstGeom>
          <a:ln w="38100">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t>Others know but I don’t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1"/>
                                        </p:tgtEl>
                                        <p:attrNameLst>
                                          <p:attrName>style.visibility</p:attrName>
                                        </p:attrNameLst>
                                      </p:cBhvr>
                                      <p:to>
                                        <p:strVal val="visible"/>
                                      </p:to>
                                    </p:set>
                                    <p:anim calcmode="discrete" valueType="clr">
                                      <p:cBhvr override="childStyle">
                                        <p:cTn id="3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1"/>
                                        </p:tgtEl>
                                        <p:attrNameLst>
                                          <p:attrName>fillcolor</p:attrName>
                                        </p:attrNameLst>
                                      </p:cBhvr>
                                      <p:tavLst>
                                        <p:tav tm="0">
                                          <p:val>
                                            <p:clrVal>
                                              <a:schemeClr val="accent2"/>
                                            </p:clrVal>
                                          </p:val>
                                        </p:tav>
                                        <p:tav tm="50000">
                                          <p:val>
                                            <p:clrVal>
                                              <a:schemeClr val="hlink"/>
                                            </p:clrVal>
                                          </p:val>
                                        </p:tav>
                                      </p:tavLst>
                                    </p:anim>
                                    <p:set>
                                      <p:cBhvr>
                                        <p:cTn id="3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0" grpId="0" animBg="1"/>
      <p:bldP spid="11"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I…</a:t>
            </a:r>
          </a:p>
        </p:txBody>
      </p:sp>
      <p:sp>
        <p:nvSpPr>
          <p:cNvPr id="4" name="Slide Number Placeholder 3"/>
          <p:cNvSpPr>
            <a:spLocks noGrp="1"/>
          </p:cNvSpPr>
          <p:nvPr>
            <p:ph type="sldNum" sz="quarter" idx="12"/>
          </p:nvPr>
        </p:nvSpPr>
        <p:spPr/>
        <p:txBody>
          <a:bodyPr/>
          <a:lstStyle/>
          <a:p>
            <a:fld id="{460A324F-72D5-4F19-8007-EB2E8A20872F}" type="slidenum">
              <a:rPr lang="en-US" smtClean="0"/>
              <a:pPr/>
              <a:t>3</a:t>
            </a:fld>
            <a:endParaRPr lang="en-US"/>
          </a:p>
        </p:txBody>
      </p:sp>
      <p:sp>
        <p:nvSpPr>
          <p:cNvPr id="3" name="Content Placeholder 2"/>
          <p:cNvSpPr>
            <a:spLocks noGrp="1"/>
          </p:cNvSpPr>
          <p:nvPr>
            <p:ph sz="quarter" idx="1"/>
          </p:nvPr>
        </p:nvSpPr>
        <p:spPr/>
        <p:txBody>
          <a:bodyPr>
            <a:normAutofit fontScale="92500" lnSpcReduction="20000"/>
          </a:bodyPr>
          <a:lstStyle/>
          <a:p>
            <a:r>
              <a:rPr lang="en-US"/>
              <a:t>Know what to do?</a:t>
            </a:r>
          </a:p>
          <a:p>
            <a:pPr lvl="1"/>
            <a:r>
              <a:rPr lang="en-US"/>
              <a:t>Gap analysis</a:t>
            </a:r>
          </a:p>
          <a:p>
            <a:pPr lvl="1"/>
            <a:r>
              <a:rPr lang="en-US"/>
              <a:t>Sensemaking</a:t>
            </a:r>
          </a:p>
          <a:p>
            <a:pPr lvl="1"/>
            <a:r>
              <a:rPr lang="en-US"/>
              <a:t>Ideal-setting</a:t>
            </a:r>
          </a:p>
          <a:p>
            <a:r>
              <a:rPr lang="en-US"/>
              <a:t>Get things done?</a:t>
            </a:r>
          </a:p>
          <a:p>
            <a:pPr lvl="1"/>
            <a:r>
              <a:rPr lang="en-US"/>
              <a:t>Collaboration</a:t>
            </a:r>
          </a:p>
          <a:p>
            <a:pPr lvl="1"/>
            <a:r>
              <a:rPr lang="en-US"/>
              <a:t>Performance</a:t>
            </a:r>
          </a:p>
          <a:p>
            <a:r>
              <a:rPr lang="en-US"/>
              <a:t>Nurture and enhance relationships?</a:t>
            </a:r>
          </a:p>
          <a:p>
            <a:pPr lvl="1"/>
            <a:r>
              <a:rPr lang="en-US"/>
              <a:t>Collaboration</a:t>
            </a:r>
          </a:p>
          <a:p>
            <a:pPr lvl="1"/>
            <a:r>
              <a:rPr lang="en-US"/>
              <a:t>Communication</a:t>
            </a:r>
          </a:p>
          <a:p>
            <a:r>
              <a:rPr lang="en-US"/>
              <a:t>Develop myself?</a:t>
            </a:r>
          </a:p>
          <a:p>
            <a:pPr lvl="1"/>
            <a:r>
              <a:rPr lang="en-US"/>
              <a:t>Personal mastery</a:t>
            </a:r>
          </a:p>
          <a:p>
            <a:pPr lvl="1"/>
            <a:r>
              <a:rPr lang="en-US"/>
              <a:t>Gap Analysis</a:t>
            </a:r>
          </a:p>
          <a:p>
            <a:pPr lvl="1"/>
            <a:r>
              <a:rPr lang="en-US"/>
              <a:t>Sensemaking</a:t>
            </a:r>
          </a:p>
          <a:p>
            <a:endParaRPr lang="en-US"/>
          </a:p>
          <a:p>
            <a:pPr lvl="1"/>
            <a:endParaRPr lang="en-US"/>
          </a:p>
        </p:txBody>
      </p:sp>
      <p:sp>
        <p:nvSpPr>
          <p:cNvPr id="5" name="Content Placeholder 4"/>
          <p:cNvSpPr>
            <a:spLocks noGrp="1"/>
          </p:cNvSpPr>
          <p:nvPr>
            <p:ph sz="quarter" idx="2"/>
          </p:nvPr>
        </p:nvSpPr>
        <p:spPr/>
        <p:txBody>
          <a:bodyPr>
            <a:normAutofit fontScale="92500" lnSpcReduction="20000"/>
          </a:bodyPr>
          <a:lstStyle/>
          <a:p>
            <a:r>
              <a:rPr lang="en-US"/>
              <a:t>Move people and their behavior from point A to point B?</a:t>
            </a:r>
          </a:p>
          <a:p>
            <a:pPr lvl="1"/>
            <a:r>
              <a:rPr lang="en-US"/>
              <a:t>Gap analysis</a:t>
            </a:r>
          </a:p>
          <a:p>
            <a:pPr lvl="1"/>
            <a:r>
              <a:rPr lang="en-US"/>
              <a:t>Influence</a:t>
            </a:r>
          </a:p>
          <a:p>
            <a:pPr lvl="1"/>
            <a:r>
              <a:rPr lang="en-US"/>
              <a:t>Performance</a:t>
            </a:r>
          </a:p>
          <a:p>
            <a:r>
              <a:rPr lang="en-US"/>
              <a:t>Lead teams to produce desired results?</a:t>
            </a:r>
          </a:p>
          <a:p>
            <a:pPr lvl="1"/>
            <a:r>
              <a:rPr lang="en-US"/>
              <a:t>Collaboration</a:t>
            </a:r>
          </a:p>
          <a:p>
            <a:pPr lvl="1"/>
            <a:r>
              <a:rPr lang="en-US"/>
              <a:t>Performance</a:t>
            </a:r>
          </a:p>
          <a:p>
            <a:pPr lvl="1"/>
            <a:r>
              <a:rPr lang="en-US"/>
              <a:t>Facilitation</a:t>
            </a:r>
          </a:p>
          <a:p>
            <a:r>
              <a:rPr lang="en-US"/>
              <a:t>Solve problems?</a:t>
            </a:r>
          </a:p>
          <a:p>
            <a:pPr lvl="1"/>
            <a:r>
              <a:rPr lang="en-US"/>
              <a:t>Sense making</a:t>
            </a:r>
          </a:p>
          <a:p>
            <a:pPr lvl="1"/>
            <a:r>
              <a:rPr lang="en-US"/>
              <a:t>Evaluation</a:t>
            </a:r>
          </a:p>
          <a:p>
            <a:pPr lvl="1"/>
            <a:r>
              <a:rPr lang="en-US"/>
              <a:t>Performance</a:t>
            </a:r>
          </a:p>
        </p:txBody>
      </p:sp>
      <p:sp>
        <p:nvSpPr>
          <p:cNvPr id="6" name="Oval 5"/>
          <p:cNvSpPr/>
          <p:nvPr/>
        </p:nvSpPr>
        <p:spPr>
          <a:xfrm>
            <a:off x="609600" y="4648200"/>
            <a:ext cx="2209800" cy="1752600"/>
          </a:xfrm>
          <a:prstGeom prst="ellipse">
            <a:avLst/>
          </a:prstGeom>
          <a:noFill/>
          <a:ln w="57150" cmpd="thickThi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0 0  L 0 -0.33333  E" pathEditMode="relative" ptsTypes="">
                                      <p:cBhvr>
                                        <p:cTn id="11" dur="2000" fill="hold"/>
                                        <p:tgtEl>
                                          <p:spTgt spid="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2" nodeType="clickEffect">
                                  <p:stCondLst>
                                    <p:cond delay="0"/>
                                  </p:stCondLst>
                                  <p:childTnLst>
                                    <p:animMotion origin="layout" path="M 2.77556E-17 4.44444E-6 L -0.00417 -0.48334 " pathEditMode="relative" rAng="0" ptsTypes="AA">
                                      <p:cBhvr>
                                        <p:cTn id="15" dur="2000" fill="hold"/>
                                        <p:tgtEl>
                                          <p:spTgt spid="6"/>
                                        </p:tgtEl>
                                        <p:attrNameLst>
                                          <p:attrName>ppt_x</p:attrName>
                                          <p:attrName>ppt_y</p:attrName>
                                        </p:attrNameLst>
                                      </p:cBhvr>
                                      <p:rCtr x="-200" y="-24200"/>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3" nodeType="clickEffect">
                                  <p:stCondLst>
                                    <p:cond delay="0"/>
                                  </p:stCondLst>
                                  <p:childTnLst>
                                    <p:animMotion origin="layout" path="M 2.77556E-17 4.44444E-6 L -0.00417 -0.22778 " pathEditMode="relative" rAng="0" ptsTypes="AA">
                                      <p:cBhvr>
                                        <p:cTn id="19" dur="2000" fill="hold"/>
                                        <p:tgtEl>
                                          <p:spTgt spid="6"/>
                                        </p:tgtEl>
                                        <p:attrNameLst>
                                          <p:attrName>ppt_x</p:attrName>
                                          <p:attrName>ppt_y</p:attrName>
                                        </p:attrNameLst>
                                      </p:cBhvr>
                                      <p:rCtr x="-200" y="-1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t>Johari Window</a:t>
            </a:r>
          </a:p>
        </p:txBody>
      </p:sp>
      <p:sp>
        <p:nvSpPr>
          <p:cNvPr id="4" name="Slide Number Placeholder 3"/>
          <p:cNvSpPr>
            <a:spLocks noGrp="1"/>
          </p:cNvSpPr>
          <p:nvPr>
            <p:ph type="sldNum" sz="quarter" idx="12"/>
          </p:nvPr>
        </p:nvSpPr>
        <p:spPr/>
        <p:txBody>
          <a:bodyPr/>
          <a:lstStyle/>
          <a:p>
            <a:fld id="{460A324F-72D5-4F19-8007-EB2E8A20872F}" type="slidenum">
              <a:rPr lang="en-US" smtClean="0"/>
              <a:pPr/>
              <a:t>30</a:t>
            </a:fld>
            <a:endParaRPr lang="en-US"/>
          </a:p>
        </p:txBody>
      </p:sp>
      <p:sp>
        <p:nvSpPr>
          <p:cNvPr id="3" name="Content Placeholder 2"/>
          <p:cNvSpPr>
            <a:spLocks noGrp="1"/>
          </p:cNvSpPr>
          <p:nvPr>
            <p:ph sz="quarter" idx="1"/>
          </p:nvPr>
        </p:nvSpPr>
        <p:spPr/>
        <p:txBody>
          <a:bodyPr>
            <a:normAutofit fontScale="92500" lnSpcReduction="10000"/>
          </a:bodyPr>
          <a:lstStyle/>
          <a:p>
            <a:pPr lvl="0"/>
            <a:r>
              <a:rPr lang="en-US"/>
              <a:t>Graphically portrays various states of awareness of oneself and perceptions by others in interpersonal relationships.</a:t>
            </a:r>
          </a:p>
          <a:p>
            <a:pPr lvl="0"/>
            <a:r>
              <a:rPr lang="en-US"/>
              <a:t>The model is dynamic </a:t>
            </a:r>
            <a:r>
              <a:rPr lang="en-US">
                <a:sym typeface="Symbol"/>
              </a:rPr>
              <a:t> the horizontal and vertical dividing lines determining the relative size of each area are movable.</a:t>
            </a:r>
          </a:p>
          <a:p>
            <a:pPr lvl="0"/>
            <a:r>
              <a:rPr lang="en-US">
                <a:sym typeface="Symbol"/>
              </a:rPr>
              <a:t>This suggests the possibility and desirability of periodic self-analysis, which should result in the conscious improvement of information exchange in interpersonal relationships</a:t>
            </a:r>
            <a:endParaRPr lang="en-US"/>
          </a:p>
        </p:txBody>
      </p:sp>
      <p:pic>
        <p:nvPicPr>
          <p:cNvPr id="6" name="Content Placeholder 5" descr="johari_grid.gif"/>
          <p:cNvPicPr>
            <a:picLocks noGrp="1" noChangeAspect="1"/>
          </p:cNvPicPr>
          <p:nvPr>
            <p:ph sz="quarter" idx="2"/>
          </p:nvPr>
        </p:nvPicPr>
        <p:blipFill>
          <a:blip r:embed="rId3" cstate="print"/>
          <a:stretch>
            <a:fillRect/>
          </a:stretch>
        </p:blipFill>
        <p:spPr>
          <a:xfrm>
            <a:off x="4270375" y="2386584"/>
            <a:ext cx="3657600" cy="2999232"/>
          </a:xfrm>
        </p:spPr>
      </p:pic>
      <p:cxnSp>
        <p:nvCxnSpPr>
          <p:cNvPr id="8" name="Straight Connector 7"/>
          <p:cNvCxnSpPr/>
          <p:nvPr/>
        </p:nvCxnSpPr>
        <p:spPr>
          <a:xfrm>
            <a:off x="6553200" y="2438400"/>
            <a:ext cx="0" cy="2438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81800" y="2438400"/>
            <a:ext cx="0" cy="24384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400" y="5943600"/>
            <a:ext cx="3048000" cy="646331"/>
          </a:xfrm>
          <a:prstGeom prst="rect">
            <a:avLst/>
          </a:prstGeom>
          <a:noFill/>
        </p:spPr>
        <p:txBody>
          <a:bodyPr wrap="square" rtlCol="0">
            <a:spAutoFit/>
          </a:bodyPr>
          <a:lstStyle/>
          <a:p>
            <a:r>
              <a:rPr lang="en-US"/>
              <a:t>How does FeedForward move the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35" presetClass="path" presetSubtype="0" accel="50000" decel="50000" fill="hold" nodeType="afterEffect">
                                  <p:stCondLst>
                                    <p:cond delay="0"/>
                                  </p:stCondLst>
                                  <p:childTnLst>
                                    <p:animMotion origin="layout" path="M 3.33333E-6 -3.33333E-6 L -0.1 -3.33333E-6 " pathEditMode="relative" rAng="0" ptsTypes="AA">
                                      <p:cBhvr>
                                        <p:cTn id="14" dur="2000" fill="hold"/>
                                        <p:tgtEl>
                                          <p:spTgt spid="12"/>
                                        </p:tgtEl>
                                        <p:attrNameLst>
                                          <p:attrName>ppt_x</p:attrName>
                                          <p:attrName>ppt_y</p:attrName>
                                        </p:attrNameLst>
                                      </p:cBhvr>
                                      <p:rCtr x="-50" y="0"/>
                                    </p:animMotion>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Advantages of using the Johari window</a:t>
            </a:r>
          </a:p>
        </p:txBody>
      </p:sp>
      <p:sp>
        <p:nvSpPr>
          <p:cNvPr id="3" name="Content Placeholder 2"/>
          <p:cNvSpPr>
            <a:spLocks noGrp="1"/>
          </p:cNvSpPr>
          <p:nvPr>
            <p:ph sz="quarter" idx="1"/>
          </p:nvPr>
        </p:nvSpPr>
        <p:spPr/>
        <p:txBody>
          <a:bodyPr/>
          <a:lstStyle/>
          <a:p>
            <a:r>
              <a:rPr lang="en-US"/>
              <a:t>Easy tool for self-analysis</a:t>
            </a:r>
          </a:p>
          <a:p>
            <a:r>
              <a:rPr lang="en-US"/>
              <a:t>Helps you understand your own strengths and weaknesses and consequently increases your self-awareness</a:t>
            </a:r>
          </a:p>
          <a:p>
            <a:r>
              <a:rPr lang="en-US"/>
              <a:t>Encourage use you to invite feedback from others and clarify others’ perceptions of you</a:t>
            </a:r>
          </a:p>
          <a:p>
            <a:r>
              <a:rPr lang="en-US"/>
              <a:t>Stimulates you to help others</a:t>
            </a:r>
          </a:p>
          <a:p>
            <a:r>
              <a:rPr lang="en-US"/>
              <a:t> Grow through providing key information about them to increase their open window areas</a:t>
            </a:r>
          </a:p>
          <a:p>
            <a:r>
              <a:rPr lang="en-US"/>
              <a:t>Reminds you that not only may be seen by others differently, but you may be presenting yourself differentially persons around you if you find that their response to your Johari window questions varies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Self-awareness</a:t>
            </a:r>
          </a:p>
        </p:txBody>
      </p:sp>
      <p:sp>
        <p:nvSpPr>
          <p:cNvPr id="3" name="Content Placeholder 2"/>
          <p:cNvSpPr>
            <a:spLocks noGrp="1"/>
          </p:cNvSpPr>
          <p:nvPr>
            <p:ph sz="quarter" idx="1"/>
          </p:nvPr>
        </p:nvSpPr>
        <p:spPr/>
        <p:txBody>
          <a:bodyPr/>
          <a:lstStyle/>
          <a:p>
            <a:r>
              <a:rPr lang="en-US"/>
              <a:t>The horizontal dimension of the Johari window reflects the degree of self-awareness that we possess regarding our own behaviors, feelings, and motivations. </a:t>
            </a:r>
          </a:p>
          <a:p>
            <a:r>
              <a:rPr lang="en-US"/>
              <a:t>As individuals we fully recognize the motives and emotions underlying some of our interpersonal interactions (things known to self). However, we remain unaware, or are unwilling to recognize, some other factors underlying our interpersonal relationships (things unknown to self).</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32</a:t>
            </a:fld>
            <a:endParaRPr lang="en-US"/>
          </a:p>
        </p:txBody>
      </p:sp>
      <p:sp>
        <p:nvSpPr>
          <p:cNvPr id="9" name="Rectangle 8"/>
          <p:cNvSpPr/>
          <p:nvPr/>
        </p:nvSpPr>
        <p:spPr>
          <a:xfrm>
            <a:off x="5334000" y="45720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Blind spot</a:t>
            </a:r>
          </a:p>
        </p:txBody>
      </p:sp>
      <p:sp>
        <p:nvSpPr>
          <p:cNvPr id="10" name="Rectangle 9"/>
          <p:cNvSpPr/>
          <p:nvPr/>
        </p:nvSpPr>
        <p:spPr>
          <a:xfrm>
            <a:off x="7696200" y="4572000"/>
            <a:ext cx="990600" cy="76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unknown</a:t>
            </a:r>
          </a:p>
        </p:txBody>
      </p:sp>
      <p:sp>
        <p:nvSpPr>
          <p:cNvPr id="11" name="Rectangle 10"/>
          <p:cNvSpPr/>
          <p:nvPr/>
        </p:nvSpPr>
        <p:spPr>
          <a:xfrm>
            <a:off x="5334000" y="5943600"/>
            <a:ext cx="9906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public</a:t>
            </a:r>
          </a:p>
        </p:txBody>
      </p:sp>
      <p:sp>
        <p:nvSpPr>
          <p:cNvPr id="12" name="Rectangle 11"/>
          <p:cNvSpPr/>
          <p:nvPr/>
        </p:nvSpPr>
        <p:spPr>
          <a:xfrm>
            <a:off x="7696200" y="5943600"/>
            <a:ext cx="9906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private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Others’ awareness of self</a:t>
            </a:r>
          </a:p>
        </p:txBody>
      </p:sp>
      <p:sp>
        <p:nvSpPr>
          <p:cNvPr id="3" name="Content Placeholder 2"/>
          <p:cNvSpPr>
            <a:spLocks noGrp="1"/>
          </p:cNvSpPr>
          <p:nvPr>
            <p:ph sz="quarter" idx="1"/>
          </p:nvPr>
        </p:nvSpPr>
        <p:spPr/>
        <p:txBody>
          <a:bodyPr/>
          <a:lstStyle/>
          <a:p>
            <a:r>
              <a:rPr lang="en-US"/>
              <a:t>The vertical dimension of the model reflects the degree of awareness that </a:t>
            </a:r>
            <a:r>
              <a:rPr lang="en-US" b="1"/>
              <a:t>others</a:t>
            </a:r>
            <a:r>
              <a:rPr lang="en-US"/>
              <a:t> possess concerning our behaviors, feelings, and motivations. At the extremes, other persons may be clearly conscious of our acts, feelings, and motives (things known to others) or totally unaware of such factors (things unknown to others)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33</a:t>
            </a:fld>
            <a:endParaRPr lang="en-US"/>
          </a:p>
        </p:txBody>
      </p:sp>
      <p:sp>
        <p:nvSpPr>
          <p:cNvPr id="9" name="Rectangle 8"/>
          <p:cNvSpPr/>
          <p:nvPr/>
        </p:nvSpPr>
        <p:spPr>
          <a:xfrm>
            <a:off x="2667000" y="42672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Blind spot</a:t>
            </a:r>
          </a:p>
        </p:txBody>
      </p:sp>
      <p:sp>
        <p:nvSpPr>
          <p:cNvPr id="10" name="Rectangle 9"/>
          <p:cNvSpPr/>
          <p:nvPr/>
        </p:nvSpPr>
        <p:spPr>
          <a:xfrm>
            <a:off x="5029200" y="4267200"/>
            <a:ext cx="990600" cy="76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unknown</a:t>
            </a:r>
          </a:p>
        </p:txBody>
      </p:sp>
      <p:sp>
        <p:nvSpPr>
          <p:cNvPr id="11" name="Rectangle 10"/>
          <p:cNvSpPr/>
          <p:nvPr/>
        </p:nvSpPr>
        <p:spPr>
          <a:xfrm>
            <a:off x="2667000" y="5638800"/>
            <a:ext cx="9906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public</a:t>
            </a:r>
          </a:p>
        </p:txBody>
      </p:sp>
      <p:sp>
        <p:nvSpPr>
          <p:cNvPr id="12" name="Rectangle 11"/>
          <p:cNvSpPr/>
          <p:nvPr/>
        </p:nvSpPr>
        <p:spPr>
          <a:xfrm>
            <a:off x="5029200" y="5638800"/>
            <a:ext cx="9906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private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consequences</a:t>
            </a:r>
          </a:p>
        </p:txBody>
      </p:sp>
      <p:sp>
        <p:nvSpPr>
          <p:cNvPr id="3" name="Content Placeholder 2"/>
          <p:cNvSpPr>
            <a:spLocks noGrp="1"/>
          </p:cNvSpPr>
          <p:nvPr>
            <p:ph sz="quarter" idx="1"/>
          </p:nvPr>
        </p:nvSpPr>
        <p:spPr/>
        <p:txBody>
          <a:bodyPr>
            <a:normAutofit lnSpcReduction="10000"/>
          </a:bodyPr>
          <a:lstStyle/>
          <a:p>
            <a:pPr marL="457200" indent="-457200">
              <a:buFont typeface="+mj-lt"/>
              <a:buAutoNum type="arabicPeriod"/>
            </a:pPr>
            <a:r>
              <a:rPr lang="en-US"/>
              <a:t>What are the consequences for individuals whose interactions are based largely on blind motives or feelings (i.e., those who refuse to acknowledge)?</a:t>
            </a:r>
          </a:p>
          <a:p>
            <a:pPr marL="457200" indent="-457200">
              <a:buFont typeface="+mj-lt"/>
              <a:buAutoNum type="arabicPeriod"/>
            </a:pPr>
            <a:r>
              <a:rPr lang="en-US"/>
              <a:t>What are the consequences for individuals who operate primarily from the “hidden area”, disclosing little to colleagues regarding their underlying feelings, goals, or personal “agenda”?</a:t>
            </a:r>
          </a:p>
          <a:p>
            <a:pPr marL="457200" indent="-457200">
              <a:buFont typeface="+mj-lt"/>
              <a:buAutoNum type="arabicPeriod"/>
            </a:pPr>
            <a:r>
              <a:rPr lang="en-US"/>
              <a:t>What are the consequences for individuals who generally operate from the open area emphasizing others’ needs as well as task requirements, the encouragement of two-way communication, and approach that encompasses both goal-setting and conflict resolution with a cooperative or collaborative style?</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34</a:t>
            </a:fld>
            <a:endParaRPr lang="en-US"/>
          </a:p>
        </p:txBody>
      </p:sp>
      <p:sp>
        <p:nvSpPr>
          <p:cNvPr id="5" name="TextBox 4"/>
          <p:cNvSpPr txBox="1"/>
          <p:nvPr/>
        </p:nvSpPr>
        <p:spPr>
          <a:xfrm>
            <a:off x="4800600" y="304800"/>
            <a:ext cx="31242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t>Which fits best with FeedForward?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Self-disclosure</a:t>
            </a:r>
          </a:p>
        </p:txBody>
      </p:sp>
      <p:sp>
        <p:nvSpPr>
          <p:cNvPr id="3" name="Content Placeholder 2"/>
          <p:cNvSpPr>
            <a:spLocks noGrp="1"/>
          </p:cNvSpPr>
          <p:nvPr>
            <p:ph sz="quarter" idx="1"/>
          </p:nvPr>
        </p:nvSpPr>
        <p:spPr/>
        <p:txBody>
          <a:bodyPr>
            <a:normAutofit lnSpcReduction="10000"/>
          </a:bodyPr>
          <a:lstStyle/>
          <a:p>
            <a:r>
              <a:rPr lang="en-US"/>
              <a:t>Self-disclosure is most appropriate under the following conditions</a:t>
            </a:r>
          </a:p>
          <a:p>
            <a:pPr marL="822960" lvl="1" indent="-457200">
              <a:buFont typeface="+mj-lt"/>
              <a:buAutoNum type="arabicPeriod"/>
            </a:pPr>
            <a:r>
              <a:rPr lang="en-US"/>
              <a:t>It occurs in an ongoing relationship</a:t>
            </a:r>
          </a:p>
          <a:p>
            <a:pPr marL="822960" lvl="1" indent="-457200">
              <a:buFont typeface="+mj-lt"/>
              <a:buAutoNum type="arabicPeriod"/>
            </a:pPr>
            <a:r>
              <a:rPr lang="en-US"/>
              <a:t>Is reciprocal (both parties participate actively in self disclosing)</a:t>
            </a:r>
          </a:p>
          <a:p>
            <a:pPr marL="822960" lvl="1" indent="-457200">
              <a:buFont typeface="+mj-lt"/>
              <a:buAutoNum type="arabicPeriod"/>
            </a:pPr>
            <a:r>
              <a:rPr lang="en-US"/>
              <a:t>It is timed to fit current events</a:t>
            </a:r>
          </a:p>
          <a:p>
            <a:pPr marL="822960" lvl="1" indent="-457200">
              <a:buFont typeface="+mj-lt"/>
              <a:buAutoNum type="arabicPeriod"/>
            </a:pPr>
            <a:r>
              <a:rPr lang="en-US"/>
              <a:t>It does not change the nature of the relationship drastically</a:t>
            </a:r>
          </a:p>
          <a:p>
            <a:pPr marL="822960" lvl="1" indent="-457200">
              <a:buFont typeface="+mj-lt"/>
              <a:buAutoNum type="arabicPeriod"/>
            </a:pPr>
            <a:r>
              <a:rPr lang="en-US"/>
              <a:t>It is confirmable by the other party</a:t>
            </a:r>
          </a:p>
          <a:p>
            <a:pPr marL="822960" lvl="1" indent="-457200">
              <a:buFont typeface="+mj-lt"/>
              <a:buAutoNum type="arabicPeriod"/>
            </a:pPr>
            <a:r>
              <a:rPr lang="en-US"/>
              <a:t>It accounts for possible effects on the other person</a:t>
            </a:r>
          </a:p>
          <a:p>
            <a:pPr marL="822960" lvl="1" indent="-457200">
              <a:buFont typeface="+mj-lt"/>
              <a:buAutoNum type="arabicPeriod"/>
            </a:pPr>
            <a:r>
              <a:rPr lang="en-US"/>
              <a:t>It does not create an unreasonable risk for either party or the overall relationship</a:t>
            </a:r>
          </a:p>
          <a:p>
            <a:pPr marL="822960" lvl="1" indent="-457200">
              <a:buFont typeface="+mj-lt"/>
              <a:buAutoNum type="arabicPeriod"/>
            </a:pPr>
            <a:r>
              <a:rPr lang="en-US"/>
              <a:t>Is require by crisis conditions</a:t>
            </a:r>
          </a:p>
          <a:p>
            <a:pPr marL="822960" lvl="1" indent="-457200">
              <a:buFont typeface="+mj-lt"/>
              <a:buAutoNum type="arabicPeriod"/>
            </a:pPr>
            <a:r>
              <a:rPr lang="en-US"/>
              <a:t>The parties have enough in common with the disclosure will be understood similarly by both</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35</a:t>
            </a:fld>
            <a:endParaRPr lang="en-US"/>
          </a:p>
        </p:txBody>
      </p:sp>
      <p:sp>
        <p:nvSpPr>
          <p:cNvPr id="5" name="TextBox 4"/>
          <p:cNvSpPr txBox="1"/>
          <p:nvPr/>
        </p:nvSpPr>
        <p:spPr>
          <a:xfrm>
            <a:off x="4800600" y="304800"/>
            <a:ext cx="31242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t>Fits with FeedForward?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Tales of The Blind Spot: Times You Discovered Its Contents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36</a:t>
            </a:fld>
            <a:endParaRPr lang="en-US"/>
          </a:p>
        </p:txBody>
      </p:sp>
      <p:pic>
        <p:nvPicPr>
          <p:cNvPr id="7" name="Content Placeholder 6" descr="johari-window-mbaknol.jpg"/>
          <p:cNvPicPr>
            <a:picLocks noGrp="1" noChangeAspect="1"/>
          </p:cNvPicPr>
          <p:nvPr>
            <p:ph sz="quarter" idx="1"/>
          </p:nvPr>
        </p:nvPicPr>
        <p:blipFill>
          <a:blip r:embed="rId2" cstate="print"/>
          <a:stretch>
            <a:fillRect/>
          </a:stretch>
        </p:blipFill>
        <p:spPr>
          <a:xfrm>
            <a:off x="1754187" y="1600200"/>
            <a:ext cx="4873625" cy="48736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Exercise: How Might You Decrease Your Blind Spot? What Will Get In The way?</a:t>
            </a:r>
          </a:p>
        </p:txBody>
      </p:sp>
      <p:pic>
        <p:nvPicPr>
          <p:cNvPr id="5" name="Content Placeholder 4" descr="Johari window.jpg"/>
          <p:cNvPicPr>
            <a:picLocks noGrp="1" noChangeAspect="1"/>
          </p:cNvPicPr>
          <p:nvPr>
            <p:ph sz="quarter" idx="1"/>
          </p:nvPr>
        </p:nvPicPr>
        <p:blipFill>
          <a:blip r:embed="rId2" cstate="print"/>
          <a:stretch>
            <a:fillRect/>
          </a:stretch>
        </p:blipFill>
        <p:spPr>
          <a:xfrm>
            <a:off x="1181100" y="1795462"/>
            <a:ext cx="6019800" cy="4483100"/>
          </a:xfrm>
        </p:spPr>
      </p:pic>
      <p:sp>
        <p:nvSpPr>
          <p:cNvPr id="4" name="Slide Number Placeholder 3"/>
          <p:cNvSpPr>
            <a:spLocks noGrp="1"/>
          </p:cNvSpPr>
          <p:nvPr>
            <p:ph type="sldNum" sz="quarter" idx="15"/>
          </p:nvPr>
        </p:nvSpPr>
        <p:spPr/>
        <p:txBody>
          <a:bodyPr/>
          <a:lstStyle/>
          <a:p>
            <a:fld id="{460A324F-72D5-4F19-8007-EB2E8A20872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Appendix FeedForward &amp; Johari Window</a:t>
            </a:r>
          </a:p>
        </p:txBody>
      </p:sp>
      <p:sp>
        <p:nvSpPr>
          <p:cNvPr id="6" name="Text Placeholder 5"/>
          <p:cNvSpPr>
            <a:spLocks noGrp="1"/>
          </p:cNvSpPr>
          <p:nvPr>
            <p:ph type="body" idx="1"/>
          </p:nvPr>
        </p:nvSpPr>
        <p:spPr/>
        <p:txBody>
          <a:bodyPr/>
          <a:lstStyle/>
          <a:p>
            <a:r>
              <a:rPr lang="en-US"/>
              <a:t>More slides and ideas</a:t>
            </a:r>
          </a:p>
        </p:txBody>
      </p:sp>
      <p:sp>
        <p:nvSpPr>
          <p:cNvPr id="4" name="Slide Number Placeholder 3"/>
          <p:cNvSpPr>
            <a:spLocks noGrp="1"/>
          </p:cNvSpPr>
          <p:nvPr>
            <p:ph type="sldNum" sz="quarter" idx="12"/>
          </p:nvPr>
        </p:nvSpPr>
        <p:spPr/>
        <p:txBody>
          <a:bodyPr/>
          <a:lstStyle/>
          <a:p>
            <a:fld id="{460A324F-72D5-4F19-8007-EB2E8A20872F}" type="slidenum">
              <a:rPr lang="en-US" smtClean="0"/>
              <a:pPr/>
              <a:t>38</a:t>
            </a:fld>
            <a:endParaRPr lang="en-US"/>
          </a:p>
        </p:txBody>
      </p:sp>
    </p:spTree>
    <p:extLst>
      <p:ext uri="{BB962C8B-B14F-4D97-AF65-F5344CB8AC3E}">
        <p14:creationId xmlns:p14="http://schemas.microsoft.com/office/powerpoint/2010/main" val="3885162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try feedforward Again: Contest</a:t>
            </a:r>
          </a:p>
        </p:txBody>
      </p:sp>
      <p:sp>
        <p:nvSpPr>
          <p:cNvPr id="3" name="Content Placeholder 2"/>
          <p:cNvSpPr>
            <a:spLocks noGrp="1"/>
          </p:cNvSpPr>
          <p:nvPr>
            <p:ph sz="quarter" idx="1"/>
          </p:nvPr>
        </p:nvSpPr>
        <p:spPr/>
        <p:txBody>
          <a:bodyPr>
            <a:normAutofit/>
          </a:bodyPr>
          <a:lstStyle/>
          <a:p>
            <a:r>
              <a:rPr lang="en-US" sz="2000">
                <a:hlinkClick r:id="rId3"/>
              </a:rPr>
              <a:t>http://www.youtube.com/watch?feature=endscreen&amp;v=EAvv4xvjTl4&amp;NR=1</a:t>
            </a:r>
            <a:r>
              <a:rPr lang="en-US" sz="2000"/>
              <a:t> </a:t>
            </a:r>
          </a:p>
          <a:p>
            <a:endParaRPr lang="en-US" sz="2000"/>
          </a:p>
          <a:p>
            <a:r>
              <a:rPr lang="en-US" sz="2000"/>
              <a:t>Stop video at 3:36</a:t>
            </a:r>
          </a:p>
          <a:p>
            <a:r>
              <a:rPr lang="en-US" sz="2000"/>
              <a:t>Let’s do it!!</a:t>
            </a:r>
          </a:p>
          <a:p>
            <a:r>
              <a:rPr lang="en-US" sz="2000"/>
              <a:t>How many can you get?</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Ten</a:t>
            </a:r>
            <a:r>
              <a:rPr lang="en-US" baseline="0"/>
              <a:t> Tools</a:t>
            </a:r>
            <a:endParaRPr lang="en-US"/>
          </a:p>
        </p:txBody>
      </p:sp>
      <p:sp>
        <p:nvSpPr>
          <p:cNvPr id="3" name="Content Placeholder 2"/>
          <p:cNvSpPr>
            <a:spLocks noGrp="1"/>
          </p:cNvSpPr>
          <p:nvPr>
            <p:ph sz="quarter" idx="1"/>
          </p:nvPr>
        </p:nvSpPr>
        <p:spPr/>
        <p:txBody>
          <a:bodyPr>
            <a:normAutofit lnSpcReduction="10000"/>
          </a:bodyPr>
          <a:lstStyle/>
          <a:p>
            <a:pPr marL="514350" lvl="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latin typeface="+mn-lt"/>
                <a:ea typeface="+mn-ea"/>
                <a:cs typeface="+mn-cs"/>
              </a:rPr>
              <a:t>Atom of Work</a:t>
            </a:r>
          </a:p>
          <a:p>
            <a:pPr marL="51435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Gap Analysis</a:t>
            </a:r>
          </a:p>
          <a:p>
            <a:pPr marL="51435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Difficult Conversations</a:t>
            </a:r>
          </a:p>
          <a:p>
            <a:pPr marL="514350" lvl="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Mental Maps</a:t>
            </a:r>
          </a:p>
          <a:p>
            <a:pPr marL="514350" lvl="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Advocacy versus Inquiry</a:t>
            </a:r>
          </a:p>
          <a:p>
            <a:pPr marL="514350" lvl="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Team Effectiveness</a:t>
            </a:r>
          </a:p>
          <a:p>
            <a:pPr marL="514350" lvl="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Problem-solving techniques</a:t>
            </a:r>
          </a:p>
          <a:p>
            <a:pPr marL="514350" indent="-514350">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Seven Influence Strategies</a:t>
            </a:r>
          </a:p>
          <a:p>
            <a:pPr marL="514350" indent="-514350">
              <a:buFont typeface="+mj-lt"/>
              <a:buAutoNum type="arabicPeriod"/>
            </a:pPr>
            <a:r>
              <a:rPr lang="en-US" sz="2800" b="1">
                <a:solidFill>
                  <a:srgbClr val="7030A0"/>
                </a:solidFill>
                <a:effectLst>
                  <a:outerShdw blurRad="38100" dist="38100" dir="2700000" algn="tl">
                    <a:srgbClr val="000000">
                      <a:alpha val="43137"/>
                    </a:srgbClr>
                  </a:outerShdw>
                </a:effectLst>
              </a:rPr>
              <a:t>Feed Forward &amp; Johari Window</a:t>
            </a:r>
          </a:p>
          <a:p>
            <a:pPr marL="514350" lvl="0" indent="-514350">
              <a:buFont typeface="+mj-lt"/>
              <a:buAutoNum type="arabicPeriod"/>
            </a:pPr>
            <a:r>
              <a:rPr lang="en-US" sz="2800"/>
              <a:t>Events of Instruction</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60A324F-72D5-4F19-8007-EB2E8A20872F}" type="slidenum">
              <a:rPr lang="en-US" smtClean="0"/>
              <a:pPr/>
              <a:t>4</a:t>
            </a:fld>
            <a:endParaRPr lang="en-US"/>
          </a:p>
        </p:txBody>
      </p:sp>
    </p:spTree>
    <p:extLst>
      <p:ext uri="{BB962C8B-B14F-4D97-AF65-F5344CB8AC3E}">
        <p14:creationId xmlns:p14="http://schemas.microsoft.com/office/powerpoint/2010/main" val="2943858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was that like? What happened?</a:t>
            </a:r>
          </a:p>
        </p:txBody>
      </p:sp>
      <p:sp>
        <p:nvSpPr>
          <p:cNvPr id="4" name="Slide Number Placeholder 3"/>
          <p:cNvSpPr>
            <a:spLocks noGrp="1"/>
          </p:cNvSpPr>
          <p:nvPr>
            <p:ph type="sldNum" sz="quarter" idx="15"/>
          </p:nvPr>
        </p:nvSpPr>
        <p:spPr/>
        <p:txBody>
          <a:bodyPr/>
          <a:lstStyle/>
          <a:p>
            <a:fld id="{460A324F-72D5-4F19-8007-EB2E8A20872F}" type="slidenum">
              <a:rPr lang="en-US" smtClean="0"/>
              <a:pPr/>
              <a:t>40</a:t>
            </a:fld>
            <a:endParaRPr lang="en-US"/>
          </a:p>
        </p:txBody>
      </p:sp>
      <p:pic>
        <p:nvPicPr>
          <p:cNvPr id="9" name="Content Placeholder 8" descr="johari-window-colors-simple.jpg"/>
          <p:cNvPicPr>
            <a:picLocks noGrp="1" noChangeAspect="1"/>
          </p:cNvPicPr>
          <p:nvPr>
            <p:ph sz="quarter" idx="1"/>
          </p:nvPr>
        </p:nvPicPr>
        <p:blipFill>
          <a:blip r:embed="rId2" cstate="print"/>
          <a:stretch>
            <a:fillRect/>
          </a:stretch>
        </p:blipFill>
        <p:spPr>
          <a:xfrm>
            <a:off x="1676400" y="1584443"/>
            <a:ext cx="5181600" cy="4764989"/>
          </a:xfrm>
        </p:spPr>
      </p:pic>
      <p:sp>
        <p:nvSpPr>
          <p:cNvPr id="10" name="Rectangle 9"/>
          <p:cNvSpPr/>
          <p:nvPr/>
        </p:nvSpPr>
        <p:spPr>
          <a:xfrm>
            <a:off x="3048000" y="2438400"/>
            <a:ext cx="3733800" cy="350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609600" y="1371600"/>
            <a:ext cx="1371600" cy="1371600"/>
          </a:xfrm>
          <a:prstGeom prst="wedgeRoundRectCallout">
            <a:avLst>
              <a:gd name="adj1" fmla="val 114016"/>
              <a:gd name="adj2" fmla="val 5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Did you learn something that was already …</a:t>
            </a:r>
          </a:p>
        </p:txBody>
      </p:sp>
      <p:sp>
        <p:nvSpPr>
          <p:cNvPr id="12" name="Rounded Rectangle 11"/>
          <p:cNvSpPr/>
          <p:nvPr/>
        </p:nvSpPr>
        <p:spPr>
          <a:xfrm>
            <a:off x="4876800" y="1828800"/>
            <a:ext cx="18288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48000" y="1828800"/>
            <a:ext cx="18288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43000" y="2743200"/>
            <a:ext cx="18288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19200" y="4648200"/>
            <a:ext cx="18288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3.33333E-6 5.55112E-17 L -0.04167 0.31111 " pathEditMode="relative" rAng="0" ptsTypes="AA">
                                      <p:cBhvr>
                                        <p:cTn id="24" dur="2000" fill="hold"/>
                                        <p:tgtEl>
                                          <p:spTgt spid="11"/>
                                        </p:tgtEl>
                                        <p:attrNameLst>
                                          <p:attrName>ppt_x</p:attrName>
                                          <p:attrName>ppt_y</p:attrName>
                                        </p:attrNameLst>
                                      </p:cBhvr>
                                      <p:rCtr x="-2100" y="15600"/>
                                    </p:animMotion>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5C0DD11A-9BD8-42F4-8745-96DC9796D631}" type="slidenum">
              <a:rPr lang="en-US"/>
              <a:pPr/>
              <a:t>41</a:t>
            </a:fld>
            <a:endParaRPr lang="en-US"/>
          </a:p>
        </p:txBody>
      </p:sp>
      <p:sp>
        <p:nvSpPr>
          <p:cNvPr id="46082" name="Rectangle 2"/>
          <p:cNvSpPr>
            <a:spLocks noGrp="1" noChangeArrowheads="1"/>
          </p:cNvSpPr>
          <p:nvPr>
            <p:ph type="title"/>
          </p:nvPr>
        </p:nvSpPr>
        <p:spPr>
          <a:xfrm>
            <a:off x="685800" y="228600"/>
            <a:ext cx="7772400" cy="1143000"/>
          </a:xfrm>
        </p:spPr>
        <p:txBody>
          <a:bodyPr/>
          <a:lstStyle/>
          <a:p>
            <a:r>
              <a:rPr lang="en-US" sz="3600"/>
              <a:t>Remember the Johari Window?</a:t>
            </a:r>
          </a:p>
        </p:txBody>
      </p:sp>
      <p:sp>
        <p:nvSpPr>
          <p:cNvPr id="46083" name="Rectangle 3"/>
          <p:cNvSpPr>
            <a:spLocks noChangeAspect="1" noChangeArrowheads="1"/>
          </p:cNvSpPr>
          <p:nvPr/>
        </p:nvSpPr>
        <p:spPr bwMode="auto">
          <a:xfrm>
            <a:off x="4572000" y="2490788"/>
            <a:ext cx="1563688" cy="1471612"/>
          </a:xfrm>
          <a:prstGeom prst="rect">
            <a:avLst/>
          </a:prstGeom>
          <a:solidFill>
            <a:schemeClr val="accent1"/>
          </a:solidFill>
          <a:ln w="9525">
            <a:solidFill>
              <a:schemeClr val="tx1"/>
            </a:solidFill>
            <a:miter lim="800000"/>
            <a:headEnd/>
            <a:tailEnd/>
          </a:ln>
          <a:effectLst/>
        </p:spPr>
        <p:txBody>
          <a:bodyPr wrap="none" anchor="ctr"/>
          <a:lstStyle/>
          <a:p>
            <a:pPr algn="ctr"/>
            <a:r>
              <a:rPr lang="en-US" b="1"/>
              <a:t>ARENA</a:t>
            </a:r>
          </a:p>
        </p:txBody>
      </p:sp>
      <p:sp>
        <p:nvSpPr>
          <p:cNvPr id="46084" name="Rectangle 4"/>
          <p:cNvSpPr>
            <a:spLocks noChangeAspect="1" noChangeArrowheads="1"/>
          </p:cNvSpPr>
          <p:nvPr/>
        </p:nvSpPr>
        <p:spPr bwMode="auto">
          <a:xfrm>
            <a:off x="4572000" y="4624388"/>
            <a:ext cx="1563688" cy="1471612"/>
          </a:xfrm>
          <a:prstGeom prst="rect">
            <a:avLst/>
          </a:prstGeom>
          <a:solidFill>
            <a:srgbClr val="33CCFF"/>
          </a:solidFill>
          <a:ln w="9525">
            <a:solidFill>
              <a:schemeClr val="tx1"/>
            </a:solidFill>
            <a:miter lim="800000"/>
            <a:headEnd/>
            <a:tailEnd/>
          </a:ln>
          <a:effectLst/>
        </p:spPr>
        <p:txBody>
          <a:bodyPr wrap="none" anchor="ctr"/>
          <a:lstStyle/>
          <a:p>
            <a:pPr algn="ctr"/>
            <a:r>
              <a:rPr lang="en-US" sz="2000" b="1"/>
              <a:t>FACADE</a:t>
            </a:r>
          </a:p>
        </p:txBody>
      </p:sp>
      <p:sp>
        <p:nvSpPr>
          <p:cNvPr id="46085" name="Rectangle 5"/>
          <p:cNvSpPr>
            <a:spLocks noChangeAspect="1" noChangeArrowheads="1"/>
          </p:cNvSpPr>
          <p:nvPr/>
        </p:nvSpPr>
        <p:spPr bwMode="auto">
          <a:xfrm>
            <a:off x="6781800" y="2490788"/>
            <a:ext cx="1563688" cy="1471612"/>
          </a:xfrm>
          <a:prstGeom prst="rect">
            <a:avLst/>
          </a:prstGeom>
          <a:solidFill>
            <a:srgbClr val="EAEAEA"/>
          </a:solidFill>
          <a:ln w="9525">
            <a:solidFill>
              <a:schemeClr val="tx1"/>
            </a:solidFill>
            <a:miter lim="800000"/>
            <a:headEnd/>
            <a:tailEnd/>
          </a:ln>
          <a:effectLst/>
        </p:spPr>
        <p:txBody>
          <a:bodyPr wrap="none" anchor="ctr"/>
          <a:lstStyle/>
          <a:p>
            <a:pPr algn="ctr"/>
            <a:r>
              <a:rPr lang="en-US" sz="2000" b="1"/>
              <a:t>BLINDSPOT</a:t>
            </a:r>
            <a:endParaRPr lang="en-US" b="1"/>
          </a:p>
        </p:txBody>
      </p:sp>
      <p:sp>
        <p:nvSpPr>
          <p:cNvPr id="46086" name="Rectangle 6"/>
          <p:cNvSpPr>
            <a:spLocks noChangeAspect="1" noChangeArrowheads="1"/>
          </p:cNvSpPr>
          <p:nvPr/>
        </p:nvSpPr>
        <p:spPr bwMode="auto">
          <a:xfrm>
            <a:off x="6781800" y="4624388"/>
            <a:ext cx="1563688" cy="1471612"/>
          </a:xfrm>
          <a:prstGeom prst="rect">
            <a:avLst/>
          </a:prstGeom>
          <a:noFill/>
          <a:ln w="9525">
            <a:solidFill>
              <a:schemeClr val="tx1"/>
            </a:solidFill>
            <a:miter lim="800000"/>
            <a:headEnd/>
            <a:tailEnd/>
          </a:ln>
          <a:effectLst/>
        </p:spPr>
        <p:txBody>
          <a:bodyPr wrap="none" anchor="ctr"/>
          <a:lstStyle/>
          <a:p>
            <a:pPr algn="ctr"/>
            <a:r>
              <a:rPr lang="en-US" sz="2000" b="1"/>
              <a:t>UNKNOWN</a:t>
            </a:r>
          </a:p>
        </p:txBody>
      </p:sp>
      <p:sp>
        <p:nvSpPr>
          <p:cNvPr id="46087" name="Text Box 7"/>
          <p:cNvSpPr txBox="1">
            <a:spLocks noChangeArrowheads="1"/>
          </p:cNvSpPr>
          <p:nvPr/>
        </p:nvSpPr>
        <p:spPr bwMode="auto">
          <a:xfrm>
            <a:off x="2895600" y="2674938"/>
            <a:ext cx="1143000" cy="1187450"/>
          </a:xfrm>
          <a:prstGeom prst="rect">
            <a:avLst/>
          </a:prstGeom>
          <a:noFill/>
          <a:ln w="9525">
            <a:noFill/>
            <a:miter lim="800000"/>
            <a:headEnd/>
            <a:tailEnd/>
          </a:ln>
          <a:effectLst/>
        </p:spPr>
        <p:txBody>
          <a:bodyPr>
            <a:spAutoFit/>
          </a:bodyPr>
          <a:lstStyle/>
          <a:p>
            <a:pPr>
              <a:spcBef>
                <a:spcPct val="50000"/>
              </a:spcBef>
            </a:pPr>
            <a:r>
              <a:rPr lang="en-US"/>
              <a:t>Known</a:t>
            </a:r>
            <a:br>
              <a:rPr lang="en-US"/>
            </a:br>
            <a:r>
              <a:rPr lang="en-US"/>
              <a:t>to</a:t>
            </a:r>
            <a:br>
              <a:rPr lang="en-US"/>
            </a:br>
            <a:r>
              <a:rPr lang="en-US"/>
              <a:t>others</a:t>
            </a:r>
          </a:p>
        </p:txBody>
      </p:sp>
      <p:sp>
        <p:nvSpPr>
          <p:cNvPr id="46088" name="Text Box 8"/>
          <p:cNvSpPr txBox="1">
            <a:spLocks noChangeArrowheads="1"/>
          </p:cNvSpPr>
          <p:nvPr/>
        </p:nvSpPr>
        <p:spPr bwMode="auto">
          <a:xfrm>
            <a:off x="2895600" y="4732338"/>
            <a:ext cx="1295400" cy="1187450"/>
          </a:xfrm>
          <a:prstGeom prst="rect">
            <a:avLst/>
          </a:prstGeom>
          <a:noFill/>
          <a:ln w="9525">
            <a:noFill/>
            <a:miter lim="800000"/>
            <a:headEnd/>
            <a:tailEnd/>
          </a:ln>
          <a:effectLst/>
        </p:spPr>
        <p:txBody>
          <a:bodyPr>
            <a:spAutoFit/>
          </a:bodyPr>
          <a:lstStyle/>
          <a:p>
            <a:pPr>
              <a:spcBef>
                <a:spcPct val="50000"/>
              </a:spcBef>
            </a:pPr>
            <a:r>
              <a:rPr lang="en-US"/>
              <a:t>Unknown</a:t>
            </a:r>
            <a:br>
              <a:rPr lang="en-US"/>
            </a:br>
            <a:r>
              <a:rPr lang="en-US"/>
              <a:t>to</a:t>
            </a:r>
            <a:br>
              <a:rPr lang="en-US"/>
            </a:br>
            <a:r>
              <a:rPr lang="en-US"/>
              <a:t>others</a:t>
            </a:r>
          </a:p>
        </p:txBody>
      </p:sp>
      <p:sp>
        <p:nvSpPr>
          <p:cNvPr id="46089" name="Text Box 9"/>
          <p:cNvSpPr txBox="1">
            <a:spLocks noChangeArrowheads="1"/>
          </p:cNvSpPr>
          <p:nvPr/>
        </p:nvSpPr>
        <p:spPr bwMode="auto">
          <a:xfrm>
            <a:off x="4495800" y="1957388"/>
            <a:ext cx="1752600" cy="457200"/>
          </a:xfrm>
          <a:prstGeom prst="rect">
            <a:avLst/>
          </a:prstGeom>
          <a:noFill/>
          <a:ln w="9525">
            <a:noFill/>
            <a:miter lim="800000"/>
            <a:headEnd/>
            <a:tailEnd/>
          </a:ln>
          <a:effectLst/>
        </p:spPr>
        <p:txBody>
          <a:bodyPr>
            <a:spAutoFit/>
          </a:bodyPr>
          <a:lstStyle/>
          <a:p>
            <a:pPr>
              <a:spcBef>
                <a:spcPct val="50000"/>
              </a:spcBef>
            </a:pPr>
            <a:r>
              <a:rPr lang="en-US" i="1"/>
              <a:t>Known to self</a:t>
            </a:r>
          </a:p>
        </p:txBody>
      </p:sp>
      <p:sp>
        <p:nvSpPr>
          <p:cNvPr id="46090" name="Text Box 10"/>
          <p:cNvSpPr txBox="1">
            <a:spLocks noChangeArrowheads="1"/>
          </p:cNvSpPr>
          <p:nvPr/>
        </p:nvSpPr>
        <p:spPr bwMode="auto">
          <a:xfrm>
            <a:off x="6629400" y="1957388"/>
            <a:ext cx="2057400" cy="457200"/>
          </a:xfrm>
          <a:prstGeom prst="rect">
            <a:avLst/>
          </a:prstGeom>
          <a:noFill/>
          <a:ln w="9525">
            <a:noFill/>
            <a:miter lim="800000"/>
            <a:headEnd/>
            <a:tailEnd/>
          </a:ln>
          <a:effectLst/>
        </p:spPr>
        <p:txBody>
          <a:bodyPr>
            <a:spAutoFit/>
          </a:bodyPr>
          <a:lstStyle/>
          <a:p>
            <a:pPr>
              <a:spcBef>
                <a:spcPct val="50000"/>
              </a:spcBef>
            </a:pPr>
            <a:r>
              <a:rPr lang="en-US" i="1"/>
              <a:t>Unknown to self</a:t>
            </a:r>
          </a:p>
        </p:txBody>
      </p:sp>
      <p:sp>
        <p:nvSpPr>
          <p:cNvPr id="46093" name="AutoShape 13"/>
          <p:cNvSpPr>
            <a:spLocks noChangeArrowheads="1"/>
          </p:cNvSpPr>
          <p:nvPr/>
        </p:nvSpPr>
        <p:spPr bwMode="auto">
          <a:xfrm flipH="1">
            <a:off x="0" y="2743200"/>
            <a:ext cx="2895600" cy="3962400"/>
          </a:xfrm>
          <a:prstGeom prst="wedgeEllipseCallout">
            <a:avLst>
              <a:gd name="adj1" fmla="val -94958"/>
              <a:gd name="adj2" fmla="val -23801"/>
            </a:avLst>
          </a:prstGeom>
          <a:solidFill>
            <a:schemeClr val="accent1"/>
          </a:solidFill>
          <a:ln w="9525">
            <a:solidFill>
              <a:schemeClr val="tx1"/>
            </a:solidFill>
            <a:miter lim="800000"/>
            <a:headEnd/>
            <a:tailEnd/>
          </a:ln>
          <a:effectLst/>
        </p:spPr>
        <p:txBody>
          <a:bodyPr anchor="ctr"/>
          <a:lstStyle/>
          <a:p>
            <a:pPr algn="ctr">
              <a:spcBef>
                <a:spcPct val="50000"/>
              </a:spcBef>
            </a:pPr>
            <a:r>
              <a:rPr lang="en-US" sz="2400" b="1">
                <a:solidFill>
                  <a:schemeClr val="bg1"/>
                </a:solidFill>
                <a:latin typeface="Arial Narrow" pitchFamily="34" charset="0"/>
              </a:rPr>
              <a:t>The</a:t>
            </a:r>
            <a:br>
              <a:rPr lang="en-US" sz="2400" b="1">
                <a:solidFill>
                  <a:schemeClr val="bg1"/>
                </a:solidFill>
                <a:latin typeface="Arial Narrow" pitchFamily="34" charset="0"/>
              </a:rPr>
            </a:br>
            <a:r>
              <a:rPr lang="en-US" sz="2400" b="1">
                <a:solidFill>
                  <a:schemeClr val="bg1"/>
                </a:solidFill>
                <a:latin typeface="Arial Narrow" pitchFamily="34" charset="0"/>
              </a:rPr>
              <a:t>Arena</a:t>
            </a:r>
            <a:br>
              <a:rPr lang="en-US" sz="2400" b="1">
                <a:solidFill>
                  <a:schemeClr val="bg1"/>
                </a:solidFill>
                <a:latin typeface="Arial Narrow" pitchFamily="34" charset="0"/>
              </a:rPr>
            </a:br>
            <a:r>
              <a:rPr lang="en-US" sz="2400" b="1">
                <a:solidFill>
                  <a:schemeClr val="bg1"/>
                </a:solidFill>
                <a:latin typeface="Arial Narrow" pitchFamily="34" charset="0"/>
              </a:rPr>
              <a:t>is the most desirable domain for building ongoing work relationships</a:t>
            </a:r>
          </a:p>
          <a:p>
            <a:pPr algn="ctr"/>
            <a:endParaRPr lang="en-US" sz="160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ox(in)">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box(in)">
                                      <p:cBhvr>
                                        <p:cTn id="12" dur="500"/>
                                        <p:tgtEl>
                                          <p:spTgt spid="460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box(in)">
                                      <p:cBhvr>
                                        <p:cTn id="17" dur="500"/>
                                        <p:tgtEl>
                                          <p:spTgt spid="460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3"/>
                                        </p:tgtEl>
                                        <p:attrNameLst>
                                          <p:attrName>style.visibility</p:attrName>
                                        </p:attrNameLst>
                                      </p:cBhvr>
                                      <p:to>
                                        <p:strVal val="visible"/>
                                      </p:to>
                                    </p:set>
                                    <p:animEffect transition="in" filter="box(in)">
                                      <p:cBhvr>
                                        <p:cTn id="22" dur="500"/>
                                        <p:tgtEl>
                                          <p:spTgt spid="4608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46093"/>
                                        </p:tgtEl>
                                        <p:attrNameLst>
                                          <p:attrName>style.visibility</p:attrName>
                                        </p:attrNameLst>
                                      </p:cBhvr>
                                      <p:to>
                                        <p:strVal val="visible"/>
                                      </p:to>
                                    </p:set>
                                    <p:anim calcmode="lin" valueType="num">
                                      <p:cBhvr additive="base">
                                        <p:cTn id="27" dur="500" fill="hold"/>
                                        <p:tgtEl>
                                          <p:spTgt spid="46093"/>
                                        </p:tgtEl>
                                        <p:attrNameLst>
                                          <p:attrName>ppt_x</p:attrName>
                                        </p:attrNameLst>
                                      </p:cBhvr>
                                      <p:tavLst>
                                        <p:tav tm="0">
                                          <p:val>
                                            <p:strVal val="0-#ppt_w/2"/>
                                          </p:val>
                                        </p:tav>
                                        <p:tav tm="100000">
                                          <p:val>
                                            <p:strVal val="#ppt_x"/>
                                          </p:val>
                                        </p:tav>
                                      </p:tavLst>
                                    </p:anim>
                                    <p:anim calcmode="lin" valueType="num">
                                      <p:cBhvr additive="base">
                                        <p:cTn id="28" dur="500" fill="hold"/>
                                        <p:tgtEl>
                                          <p:spTgt spid="46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autoUpdateAnimBg="0"/>
      <p:bldP spid="46084" grpId="0" animBg="1" autoUpdateAnimBg="0"/>
      <p:bldP spid="46085" grpId="0" animBg="1" autoUpdateAnimBg="0"/>
      <p:bldP spid="46086" grpId="0" animBg="1" autoUpdateAnimBg="0"/>
      <p:bldP spid="46093"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Freeform 3"/>
          <p:cNvSpPr>
            <a:spLocks/>
          </p:cNvSpPr>
          <p:nvPr/>
        </p:nvSpPr>
        <p:spPr bwMode="auto">
          <a:xfrm rot="8928088">
            <a:off x="2108200" y="457200"/>
            <a:ext cx="635000" cy="1257300"/>
          </a:xfrm>
          <a:custGeom>
            <a:avLst/>
            <a:gdLst/>
            <a:ahLst/>
            <a:cxnLst>
              <a:cxn ang="0">
                <a:pos x="400" y="779"/>
              </a:cxn>
              <a:cxn ang="0">
                <a:pos x="367" y="742"/>
              </a:cxn>
              <a:cxn ang="0">
                <a:pos x="331" y="694"/>
              </a:cxn>
              <a:cxn ang="0">
                <a:pos x="296" y="636"/>
              </a:cxn>
              <a:cxn ang="0">
                <a:pos x="265" y="577"/>
              </a:cxn>
              <a:cxn ang="0">
                <a:pos x="237" y="522"/>
              </a:cxn>
              <a:cxn ang="0">
                <a:pos x="215" y="473"/>
              </a:cxn>
              <a:cxn ang="0">
                <a:pos x="204" y="440"/>
              </a:cxn>
              <a:cxn ang="0">
                <a:pos x="203" y="425"/>
              </a:cxn>
              <a:cxn ang="0">
                <a:pos x="198" y="419"/>
              </a:cxn>
              <a:cxn ang="0">
                <a:pos x="201" y="396"/>
              </a:cxn>
              <a:cxn ang="0">
                <a:pos x="211" y="361"/>
              </a:cxn>
              <a:cxn ang="0">
                <a:pos x="222" y="319"/>
              </a:cxn>
              <a:cxn ang="0">
                <a:pos x="236" y="276"/>
              </a:cxn>
              <a:cxn ang="0">
                <a:pos x="247" y="239"/>
              </a:cxn>
              <a:cxn ang="0">
                <a:pos x="256" y="211"/>
              </a:cxn>
              <a:cxn ang="0">
                <a:pos x="259" y="201"/>
              </a:cxn>
              <a:cxn ang="0">
                <a:pos x="325" y="335"/>
              </a:cxn>
              <a:cxn ang="0">
                <a:pos x="289" y="0"/>
              </a:cxn>
              <a:cxn ang="0">
                <a:pos x="160" y="62"/>
              </a:cxn>
              <a:cxn ang="0">
                <a:pos x="0" y="210"/>
              </a:cxn>
              <a:cxn ang="0">
                <a:pos x="113" y="200"/>
              </a:cxn>
              <a:cxn ang="0">
                <a:pos x="196" y="167"/>
              </a:cxn>
              <a:cxn ang="0">
                <a:pos x="186" y="200"/>
              </a:cxn>
              <a:cxn ang="0">
                <a:pos x="174" y="239"/>
              </a:cxn>
              <a:cxn ang="0">
                <a:pos x="163" y="281"/>
              </a:cxn>
              <a:cxn ang="0">
                <a:pos x="152" y="324"/>
              </a:cxn>
              <a:cxn ang="0">
                <a:pos x="142" y="366"/>
              </a:cxn>
              <a:cxn ang="0">
                <a:pos x="134" y="403"/>
              </a:cxn>
              <a:cxn ang="0">
                <a:pos x="128" y="436"/>
              </a:cxn>
              <a:cxn ang="0">
                <a:pos x="127" y="461"/>
              </a:cxn>
              <a:cxn ang="0">
                <a:pos x="130" y="476"/>
              </a:cxn>
              <a:cxn ang="0">
                <a:pos x="138" y="495"/>
              </a:cxn>
              <a:cxn ang="0">
                <a:pos x="149" y="519"/>
              </a:cxn>
              <a:cxn ang="0">
                <a:pos x="163" y="544"/>
              </a:cxn>
              <a:cxn ang="0">
                <a:pos x="181" y="570"/>
              </a:cxn>
              <a:cxn ang="0">
                <a:pos x="198" y="597"/>
              </a:cxn>
              <a:cxn ang="0">
                <a:pos x="219" y="625"/>
              </a:cxn>
              <a:cxn ang="0">
                <a:pos x="240" y="653"/>
              </a:cxn>
              <a:cxn ang="0">
                <a:pos x="261" y="679"/>
              </a:cxn>
              <a:cxn ang="0">
                <a:pos x="281" y="705"/>
              </a:cxn>
              <a:cxn ang="0">
                <a:pos x="300" y="727"/>
              </a:cxn>
              <a:cxn ang="0">
                <a:pos x="317" y="748"/>
              </a:cxn>
              <a:cxn ang="0">
                <a:pos x="331" y="766"/>
              </a:cxn>
              <a:cxn ang="0">
                <a:pos x="342" y="778"/>
              </a:cxn>
              <a:cxn ang="0">
                <a:pos x="349" y="786"/>
              </a:cxn>
              <a:cxn ang="0">
                <a:pos x="351" y="789"/>
              </a:cxn>
              <a:cxn ang="0">
                <a:pos x="360" y="792"/>
              </a:cxn>
              <a:cxn ang="0">
                <a:pos x="368" y="792"/>
              </a:cxn>
              <a:cxn ang="0">
                <a:pos x="376" y="790"/>
              </a:cxn>
              <a:cxn ang="0">
                <a:pos x="383" y="788"/>
              </a:cxn>
              <a:cxn ang="0">
                <a:pos x="390" y="785"/>
              </a:cxn>
              <a:cxn ang="0">
                <a:pos x="396" y="782"/>
              </a:cxn>
              <a:cxn ang="0">
                <a:pos x="398" y="781"/>
              </a:cxn>
              <a:cxn ang="0">
                <a:pos x="400" y="779"/>
              </a:cxn>
            </a:cxnLst>
            <a:rect l="0" t="0" r="r" b="b"/>
            <a:pathLst>
              <a:path w="400" h="792">
                <a:moveTo>
                  <a:pt x="400" y="779"/>
                </a:moveTo>
                <a:lnTo>
                  <a:pt x="367" y="742"/>
                </a:lnTo>
                <a:lnTo>
                  <a:pt x="331" y="694"/>
                </a:lnTo>
                <a:lnTo>
                  <a:pt x="296" y="636"/>
                </a:lnTo>
                <a:lnTo>
                  <a:pt x="265" y="577"/>
                </a:lnTo>
                <a:lnTo>
                  <a:pt x="237" y="522"/>
                </a:lnTo>
                <a:lnTo>
                  <a:pt x="215" y="473"/>
                </a:lnTo>
                <a:lnTo>
                  <a:pt x="204" y="440"/>
                </a:lnTo>
                <a:lnTo>
                  <a:pt x="203" y="425"/>
                </a:lnTo>
                <a:lnTo>
                  <a:pt x="198" y="419"/>
                </a:lnTo>
                <a:lnTo>
                  <a:pt x="201" y="396"/>
                </a:lnTo>
                <a:lnTo>
                  <a:pt x="211" y="361"/>
                </a:lnTo>
                <a:lnTo>
                  <a:pt x="222" y="319"/>
                </a:lnTo>
                <a:lnTo>
                  <a:pt x="236" y="276"/>
                </a:lnTo>
                <a:lnTo>
                  <a:pt x="247" y="239"/>
                </a:lnTo>
                <a:lnTo>
                  <a:pt x="256" y="211"/>
                </a:lnTo>
                <a:lnTo>
                  <a:pt x="259" y="201"/>
                </a:lnTo>
                <a:lnTo>
                  <a:pt x="325" y="335"/>
                </a:lnTo>
                <a:lnTo>
                  <a:pt x="289" y="0"/>
                </a:lnTo>
                <a:lnTo>
                  <a:pt x="160" y="62"/>
                </a:lnTo>
                <a:lnTo>
                  <a:pt x="0" y="210"/>
                </a:lnTo>
                <a:lnTo>
                  <a:pt x="113" y="200"/>
                </a:lnTo>
                <a:lnTo>
                  <a:pt x="196" y="167"/>
                </a:lnTo>
                <a:lnTo>
                  <a:pt x="186" y="200"/>
                </a:lnTo>
                <a:lnTo>
                  <a:pt x="174" y="239"/>
                </a:lnTo>
                <a:lnTo>
                  <a:pt x="163" y="281"/>
                </a:lnTo>
                <a:lnTo>
                  <a:pt x="152" y="324"/>
                </a:lnTo>
                <a:lnTo>
                  <a:pt x="142" y="366"/>
                </a:lnTo>
                <a:lnTo>
                  <a:pt x="134" y="403"/>
                </a:lnTo>
                <a:lnTo>
                  <a:pt x="128" y="436"/>
                </a:lnTo>
                <a:lnTo>
                  <a:pt x="127" y="461"/>
                </a:lnTo>
                <a:lnTo>
                  <a:pt x="130" y="476"/>
                </a:lnTo>
                <a:lnTo>
                  <a:pt x="138" y="495"/>
                </a:lnTo>
                <a:lnTo>
                  <a:pt x="149" y="519"/>
                </a:lnTo>
                <a:lnTo>
                  <a:pt x="163" y="544"/>
                </a:lnTo>
                <a:lnTo>
                  <a:pt x="181" y="570"/>
                </a:lnTo>
                <a:lnTo>
                  <a:pt x="198" y="597"/>
                </a:lnTo>
                <a:lnTo>
                  <a:pt x="219" y="625"/>
                </a:lnTo>
                <a:lnTo>
                  <a:pt x="240" y="653"/>
                </a:lnTo>
                <a:lnTo>
                  <a:pt x="261" y="679"/>
                </a:lnTo>
                <a:lnTo>
                  <a:pt x="281" y="705"/>
                </a:lnTo>
                <a:lnTo>
                  <a:pt x="300" y="727"/>
                </a:lnTo>
                <a:lnTo>
                  <a:pt x="317" y="748"/>
                </a:lnTo>
                <a:lnTo>
                  <a:pt x="331" y="766"/>
                </a:lnTo>
                <a:lnTo>
                  <a:pt x="342" y="778"/>
                </a:lnTo>
                <a:lnTo>
                  <a:pt x="349" y="786"/>
                </a:lnTo>
                <a:lnTo>
                  <a:pt x="351" y="789"/>
                </a:lnTo>
                <a:lnTo>
                  <a:pt x="360" y="792"/>
                </a:lnTo>
                <a:lnTo>
                  <a:pt x="368" y="792"/>
                </a:lnTo>
                <a:lnTo>
                  <a:pt x="376" y="790"/>
                </a:lnTo>
                <a:lnTo>
                  <a:pt x="383" y="788"/>
                </a:lnTo>
                <a:lnTo>
                  <a:pt x="390" y="785"/>
                </a:lnTo>
                <a:lnTo>
                  <a:pt x="396" y="782"/>
                </a:lnTo>
                <a:lnTo>
                  <a:pt x="398" y="781"/>
                </a:lnTo>
                <a:lnTo>
                  <a:pt x="400" y="779"/>
                </a:lnTo>
                <a:close/>
              </a:path>
            </a:pathLst>
          </a:custGeom>
          <a:solidFill>
            <a:srgbClr val="000000"/>
          </a:solidFill>
          <a:ln w="9525">
            <a:noFill/>
            <a:round/>
            <a:headEnd/>
            <a:tailEnd/>
          </a:ln>
        </p:spPr>
        <p:txBody>
          <a:bodyPr/>
          <a:lstStyle/>
          <a:p>
            <a:endParaRPr lang="en-US"/>
          </a:p>
        </p:txBody>
      </p:sp>
      <p:sp>
        <p:nvSpPr>
          <p:cNvPr id="45063" name="Freeform 7"/>
          <p:cNvSpPr>
            <a:spLocks/>
          </p:cNvSpPr>
          <p:nvPr/>
        </p:nvSpPr>
        <p:spPr bwMode="auto">
          <a:xfrm rot="12671912" flipV="1">
            <a:off x="2082800" y="1981200"/>
            <a:ext cx="635000" cy="1257300"/>
          </a:xfrm>
          <a:custGeom>
            <a:avLst/>
            <a:gdLst/>
            <a:ahLst/>
            <a:cxnLst>
              <a:cxn ang="0">
                <a:pos x="400" y="779"/>
              </a:cxn>
              <a:cxn ang="0">
                <a:pos x="367" y="742"/>
              </a:cxn>
              <a:cxn ang="0">
                <a:pos x="331" y="694"/>
              </a:cxn>
              <a:cxn ang="0">
                <a:pos x="296" y="636"/>
              </a:cxn>
              <a:cxn ang="0">
                <a:pos x="265" y="577"/>
              </a:cxn>
              <a:cxn ang="0">
                <a:pos x="237" y="522"/>
              </a:cxn>
              <a:cxn ang="0">
                <a:pos x="215" y="473"/>
              </a:cxn>
              <a:cxn ang="0">
                <a:pos x="204" y="440"/>
              </a:cxn>
              <a:cxn ang="0">
                <a:pos x="203" y="425"/>
              </a:cxn>
              <a:cxn ang="0">
                <a:pos x="198" y="419"/>
              </a:cxn>
              <a:cxn ang="0">
                <a:pos x="201" y="396"/>
              </a:cxn>
              <a:cxn ang="0">
                <a:pos x="211" y="361"/>
              </a:cxn>
              <a:cxn ang="0">
                <a:pos x="222" y="319"/>
              </a:cxn>
              <a:cxn ang="0">
                <a:pos x="236" y="276"/>
              </a:cxn>
              <a:cxn ang="0">
                <a:pos x="247" y="239"/>
              </a:cxn>
              <a:cxn ang="0">
                <a:pos x="256" y="211"/>
              </a:cxn>
              <a:cxn ang="0">
                <a:pos x="259" y="201"/>
              </a:cxn>
              <a:cxn ang="0">
                <a:pos x="325" y="335"/>
              </a:cxn>
              <a:cxn ang="0">
                <a:pos x="289" y="0"/>
              </a:cxn>
              <a:cxn ang="0">
                <a:pos x="160" y="62"/>
              </a:cxn>
              <a:cxn ang="0">
                <a:pos x="0" y="210"/>
              </a:cxn>
              <a:cxn ang="0">
                <a:pos x="113" y="200"/>
              </a:cxn>
              <a:cxn ang="0">
                <a:pos x="196" y="167"/>
              </a:cxn>
              <a:cxn ang="0">
                <a:pos x="186" y="200"/>
              </a:cxn>
              <a:cxn ang="0">
                <a:pos x="174" y="239"/>
              </a:cxn>
              <a:cxn ang="0">
                <a:pos x="163" y="281"/>
              </a:cxn>
              <a:cxn ang="0">
                <a:pos x="152" y="324"/>
              </a:cxn>
              <a:cxn ang="0">
                <a:pos x="142" y="366"/>
              </a:cxn>
              <a:cxn ang="0">
                <a:pos x="134" y="403"/>
              </a:cxn>
              <a:cxn ang="0">
                <a:pos x="128" y="436"/>
              </a:cxn>
              <a:cxn ang="0">
                <a:pos x="127" y="461"/>
              </a:cxn>
              <a:cxn ang="0">
                <a:pos x="130" y="476"/>
              </a:cxn>
              <a:cxn ang="0">
                <a:pos x="138" y="495"/>
              </a:cxn>
              <a:cxn ang="0">
                <a:pos x="149" y="519"/>
              </a:cxn>
              <a:cxn ang="0">
                <a:pos x="163" y="544"/>
              </a:cxn>
              <a:cxn ang="0">
                <a:pos x="181" y="570"/>
              </a:cxn>
              <a:cxn ang="0">
                <a:pos x="198" y="597"/>
              </a:cxn>
              <a:cxn ang="0">
                <a:pos x="219" y="625"/>
              </a:cxn>
              <a:cxn ang="0">
                <a:pos x="240" y="653"/>
              </a:cxn>
              <a:cxn ang="0">
                <a:pos x="261" y="679"/>
              </a:cxn>
              <a:cxn ang="0">
                <a:pos x="281" y="705"/>
              </a:cxn>
              <a:cxn ang="0">
                <a:pos x="300" y="727"/>
              </a:cxn>
              <a:cxn ang="0">
                <a:pos x="317" y="748"/>
              </a:cxn>
              <a:cxn ang="0">
                <a:pos x="331" y="766"/>
              </a:cxn>
              <a:cxn ang="0">
                <a:pos x="342" y="778"/>
              </a:cxn>
              <a:cxn ang="0">
                <a:pos x="349" y="786"/>
              </a:cxn>
              <a:cxn ang="0">
                <a:pos x="351" y="789"/>
              </a:cxn>
              <a:cxn ang="0">
                <a:pos x="360" y="792"/>
              </a:cxn>
              <a:cxn ang="0">
                <a:pos x="368" y="792"/>
              </a:cxn>
              <a:cxn ang="0">
                <a:pos x="376" y="790"/>
              </a:cxn>
              <a:cxn ang="0">
                <a:pos x="383" y="788"/>
              </a:cxn>
              <a:cxn ang="0">
                <a:pos x="390" y="785"/>
              </a:cxn>
              <a:cxn ang="0">
                <a:pos x="396" y="782"/>
              </a:cxn>
              <a:cxn ang="0">
                <a:pos x="398" y="781"/>
              </a:cxn>
              <a:cxn ang="0">
                <a:pos x="400" y="779"/>
              </a:cxn>
            </a:cxnLst>
            <a:rect l="0" t="0" r="r" b="b"/>
            <a:pathLst>
              <a:path w="400" h="792">
                <a:moveTo>
                  <a:pt x="400" y="779"/>
                </a:moveTo>
                <a:lnTo>
                  <a:pt x="367" y="742"/>
                </a:lnTo>
                <a:lnTo>
                  <a:pt x="331" y="694"/>
                </a:lnTo>
                <a:lnTo>
                  <a:pt x="296" y="636"/>
                </a:lnTo>
                <a:lnTo>
                  <a:pt x="265" y="577"/>
                </a:lnTo>
                <a:lnTo>
                  <a:pt x="237" y="522"/>
                </a:lnTo>
                <a:lnTo>
                  <a:pt x="215" y="473"/>
                </a:lnTo>
                <a:lnTo>
                  <a:pt x="204" y="440"/>
                </a:lnTo>
                <a:lnTo>
                  <a:pt x="203" y="425"/>
                </a:lnTo>
                <a:lnTo>
                  <a:pt x="198" y="419"/>
                </a:lnTo>
                <a:lnTo>
                  <a:pt x="201" y="396"/>
                </a:lnTo>
                <a:lnTo>
                  <a:pt x="211" y="361"/>
                </a:lnTo>
                <a:lnTo>
                  <a:pt x="222" y="319"/>
                </a:lnTo>
                <a:lnTo>
                  <a:pt x="236" y="276"/>
                </a:lnTo>
                <a:lnTo>
                  <a:pt x="247" y="239"/>
                </a:lnTo>
                <a:lnTo>
                  <a:pt x="256" y="211"/>
                </a:lnTo>
                <a:lnTo>
                  <a:pt x="259" y="201"/>
                </a:lnTo>
                <a:lnTo>
                  <a:pt x="325" y="335"/>
                </a:lnTo>
                <a:lnTo>
                  <a:pt x="289" y="0"/>
                </a:lnTo>
                <a:lnTo>
                  <a:pt x="160" y="62"/>
                </a:lnTo>
                <a:lnTo>
                  <a:pt x="0" y="210"/>
                </a:lnTo>
                <a:lnTo>
                  <a:pt x="113" y="200"/>
                </a:lnTo>
                <a:lnTo>
                  <a:pt x="196" y="167"/>
                </a:lnTo>
                <a:lnTo>
                  <a:pt x="186" y="200"/>
                </a:lnTo>
                <a:lnTo>
                  <a:pt x="174" y="239"/>
                </a:lnTo>
                <a:lnTo>
                  <a:pt x="163" y="281"/>
                </a:lnTo>
                <a:lnTo>
                  <a:pt x="152" y="324"/>
                </a:lnTo>
                <a:lnTo>
                  <a:pt x="142" y="366"/>
                </a:lnTo>
                <a:lnTo>
                  <a:pt x="134" y="403"/>
                </a:lnTo>
                <a:lnTo>
                  <a:pt x="128" y="436"/>
                </a:lnTo>
                <a:lnTo>
                  <a:pt x="127" y="461"/>
                </a:lnTo>
                <a:lnTo>
                  <a:pt x="130" y="476"/>
                </a:lnTo>
                <a:lnTo>
                  <a:pt x="138" y="495"/>
                </a:lnTo>
                <a:lnTo>
                  <a:pt x="149" y="519"/>
                </a:lnTo>
                <a:lnTo>
                  <a:pt x="163" y="544"/>
                </a:lnTo>
                <a:lnTo>
                  <a:pt x="181" y="570"/>
                </a:lnTo>
                <a:lnTo>
                  <a:pt x="198" y="597"/>
                </a:lnTo>
                <a:lnTo>
                  <a:pt x="219" y="625"/>
                </a:lnTo>
                <a:lnTo>
                  <a:pt x="240" y="653"/>
                </a:lnTo>
                <a:lnTo>
                  <a:pt x="261" y="679"/>
                </a:lnTo>
                <a:lnTo>
                  <a:pt x="281" y="705"/>
                </a:lnTo>
                <a:lnTo>
                  <a:pt x="300" y="727"/>
                </a:lnTo>
                <a:lnTo>
                  <a:pt x="317" y="748"/>
                </a:lnTo>
                <a:lnTo>
                  <a:pt x="331" y="766"/>
                </a:lnTo>
                <a:lnTo>
                  <a:pt x="342" y="778"/>
                </a:lnTo>
                <a:lnTo>
                  <a:pt x="349" y="786"/>
                </a:lnTo>
                <a:lnTo>
                  <a:pt x="351" y="789"/>
                </a:lnTo>
                <a:lnTo>
                  <a:pt x="360" y="792"/>
                </a:lnTo>
                <a:lnTo>
                  <a:pt x="368" y="792"/>
                </a:lnTo>
                <a:lnTo>
                  <a:pt x="376" y="790"/>
                </a:lnTo>
                <a:lnTo>
                  <a:pt x="383" y="788"/>
                </a:lnTo>
                <a:lnTo>
                  <a:pt x="390" y="785"/>
                </a:lnTo>
                <a:lnTo>
                  <a:pt x="396" y="782"/>
                </a:lnTo>
                <a:lnTo>
                  <a:pt x="398" y="781"/>
                </a:lnTo>
                <a:lnTo>
                  <a:pt x="400" y="779"/>
                </a:lnTo>
                <a:close/>
              </a:path>
            </a:pathLst>
          </a:custGeom>
          <a:solidFill>
            <a:srgbClr val="000000"/>
          </a:solidFill>
          <a:ln w="9525">
            <a:noFill/>
            <a:round/>
            <a:headEnd/>
            <a:tailEnd/>
          </a:ln>
        </p:spPr>
        <p:txBody>
          <a:bodyPr/>
          <a:lstStyle/>
          <a:p>
            <a:endParaRPr lang="en-US"/>
          </a:p>
        </p:txBody>
      </p:sp>
      <p:sp>
        <p:nvSpPr>
          <p:cNvPr id="45064" name="Text Box 8"/>
          <p:cNvSpPr txBox="1">
            <a:spLocks noChangeArrowheads="1"/>
          </p:cNvSpPr>
          <p:nvPr/>
        </p:nvSpPr>
        <p:spPr bwMode="auto">
          <a:xfrm>
            <a:off x="0" y="0"/>
            <a:ext cx="2209800" cy="822325"/>
          </a:xfrm>
          <a:prstGeom prst="rect">
            <a:avLst/>
          </a:prstGeom>
          <a:noFill/>
          <a:ln w="9525">
            <a:noFill/>
            <a:miter lim="800000"/>
            <a:headEnd/>
            <a:tailEnd/>
          </a:ln>
          <a:effectLst/>
        </p:spPr>
        <p:txBody>
          <a:bodyPr>
            <a:spAutoFit/>
          </a:bodyPr>
          <a:lstStyle/>
          <a:p>
            <a:pPr>
              <a:spcBef>
                <a:spcPct val="50000"/>
              </a:spcBef>
            </a:pPr>
            <a:r>
              <a:rPr lang="en-US"/>
              <a:t>Manager solicits feedback</a:t>
            </a:r>
          </a:p>
        </p:txBody>
      </p:sp>
      <p:sp>
        <p:nvSpPr>
          <p:cNvPr id="45065" name="Text Box 9"/>
          <p:cNvSpPr txBox="1">
            <a:spLocks noChangeArrowheads="1"/>
          </p:cNvSpPr>
          <p:nvPr/>
        </p:nvSpPr>
        <p:spPr bwMode="auto">
          <a:xfrm>
            <a:off x="0" y="2279650"/>
            <a:ext cx="1981200" cy="1187450"/>
          </a:xfrm>
          <a:prstGeom prst="rect">
            <a:avLst/>
          </a:prstGeom>
          <a:noFill/>
          <a:ln w="9525">
            <a:noFill/>
            <a:miter lim="800000"/>
            <a:headEnd/>
            <a:tailEnd/>
          </a:ln>
          <a:effectLst/>
        </p:spPr>
        <p:txBody>
          <a:bodyPr>
            <a:spAutoFit/>
          </a:bodyPr>
          <a:lstStyle/>
          <a:p>
            <a:pPr>
              <a:spcBef>
                <a:spcPct val="50000"/>
              </a:spcBef>
            </a:pPr>
            <a:r>
              <a:rPr lang="en-US"/>
              <a:t>Other person gives manager feedback</a:t>
            </a:r>
          </a:p>
        </p:txBody>
      </p:sp>
      <p:sp>
        <p:nvSpPr>
          <p:cNvPr id="45070" name="Freeform 14"/>
          <p:cNvSpPr>
            <a:spLocks/>
          </p:cNvSpPr>
          <p:nvPr/>
        </p:nvSpPr>
        <p:spPr bwMode="auto">
          <a:xfrm rot="8928088">
            <a:off x="2184400" y="3870325"/>
            <a:ext cx="635000" cy="1257300"/>
          </a:xfrm>
          <a:custGeom>
            <a:avLst/>
            <a:gdLst/>
            <a:ahLst/>
            <a:cxnLst>
              <a:cxn ang="0">
                <a:pos x="400" y="779"/>
              </a:cxn>
              <a:cxn ang="0">
                <a:pos x="367" y="742"/>
              </a:cxn>
              <a:cxn ang="0">
                <a:pos x="331" y="694"/>
              </a:cxn>
              <a:cxn ang="0">
                <a:pos x="296" y="636"/>
              </a:cxn>
              <a:cxn ang="0">
                <a:pos x="265" y="577"/>
              </a:cxn>
              <a:cxn ang="0">
                <a:pos x="237" y="522"/>
              </a:cxn>
              <a:cxn ang="0">
                <a:pos x="215" y="473"/>
              </a:cxn>
              <a:cxn ang="0">
                <a:pos x="204" y="440"/>
              </a:cxn>
              <a:cxn ang="0">
                <a:pos x="203" y="425"/>
              </a:cxn>
              <a:cxn ang="0">
                <a:pos x="198" y="419"/>
              </a:cxn>
              <a:cxn ang="0">
                <a:pos x="201" y="396"/>
              </a:cxn>
              <a:cxn ang="0">
                <a:pos x="211" y="361"/>
              </a:cxn>
              <a:cxn ang="0">
                <a:pos x="222" y="319"/>
              </a:cxn>
              <a:cxn ang="0">
                <a:pos x="236" y="276"/>
              </a:cxn>
              <a:cxn ang="0">
                <a:pos x="247" y="239"/>
              </a:cxn>
              <a:cxn ang="0">
                <a:pos x="256" y="211"/>
              </a:cxn>
              <a:cxn ang="0">
                <a:pos x="259" y="201"/>
              </a:cxn>
              <a:cxn ang="0">
                <a:pos x="325" y="335"/>
              </a:cxn>
              <a:cxn ang="0">
                <a:pos x="289" y="0"/>
              </a:cxn>
              <a:cxn ang="0">
                <a:pos x="160" y="62"/>
              </a:cxn>
              <a:cxn ang="0">
                <a:pos x="0" y="210"/>
              </a:cxn>
              <a:cxn ang="0">
                <a:pos x="113" y="200"/>
              </a:cxn>
              <a:cxn ang="0">
                <a:pos x="196" y="167"/>
              </a:cxn>
              <a:cxn ang="0">
                <a:pos x="186" y="200"/>
              </a:cxn>
              <a:cxn ang="0">
                <a:pos x="174" y="239"/>
              </a:cxn>
              <a:cxn ang="0">
                <a:pos x="163" y="281"/>
              </a:cxn>
              <a:cxn ang="0">
                <a:pos x="152" y="324"/>
              </a:cxn>
              <a:cxn ang="0">
                <a:pos x="142" y="366"/>
              </a:cxn>
              <a:cxn ang="0">
                <a:pos x="134" y="403"/>
              </a:cxn>
              <a:cxn ang="0">
                <a:pos x="128" y="436"/>
              </a:cxn>
              <a:cxn ang="0">
                <a:pos x="127" y="461"/>
              </a:cxn>
              <a:cxn ang="0">
                <a:pos x="130" y="476"/>
              </a:cxn>
              <a:cxn ang="0">
                <a:pos x="138" y="495"/>
              </a:cxn>
              <a:cxn ang="0">
                <a:pos x="149" y="519"/>
              </a:cxn>
              <a:cxn ang="0">
                <a:pos x="163" y="544"/>
              </a:cxn>
              <a:cxn ang="0">
                <a:pos x="181" y="570"/>
              </a:cxn>
              <a:cxn ang="0">
                <a:pos x="198" y="597"/>
              </a:cxn>
              <a:cxn ang="0">
                <a:pos x="219" y="625"/>
              </a:cxn>
              <a:cxn ang="0">
                <a:pos x="240" y="653"/>
              </a:cxn>
              <a:cxn ang="0">
                <a:pos x="261" y="679"/>
              </a:cxn>
              <a:cxn ang="0">
                <a:pos x="281" y="705"/>
              </a:cxn>
              <a:cxn ang="0">
                <a:pos x="300" y="727"/>
              </a:cxn>
              <a:cxn ang="0">
                <a:pos x="317" y="748"/>
              </a:cxn>
              <a:cxn ang="0">
                <a:pos x="331" y="766"/>
              </a:cxn>
              <a:cxn ang="0">
                <a:pos x="342" y="778"/>
              </a:cxn>
              <a:cxn ang="0">
                <a:pos x="349" y="786"/>
              </a:cxn>
              <a:cxn ang="0">
                <a:pos x="351" y="789"/>
              </a:cxn>
              <a:cxn ang="0">
                <a:pos x="360" y="792"/>
              </a:cxn>
              <a:cxn ang="0">
                <a:pos x="368" y="792"/>
              </a:cxn>
              <a:cxn ang="0">
                <a:pos x="376" y="790"/>
              </a:cxn>
              <a:cxn ang="0">
                <a:pos x="383" y="788"/>
              </a:cxn>
              <a:cxn ang="0">
                <a:pos x="390" y="785"/>
              </a:cxn>
              <a:cxn ang="0">
                <a:pos x="396" y="782"/>
              </a:cxn>
              <a:cxn ang="0">
                <a:pos x="398" y="781"/>
              </a:cxn>
              <a:cxn ang="0">
                <a:pos x="400" y="779"/>
              </a:cxn>
            </a:cxnLst>
            <a:rect l="0" t="0" r="r" b="b"/>
            <a:pathLst>
              <a:path w="400" h="792">
                <a:moveTo>
                  <a:pt x="400" y="779"/>
                </a:moveTo>
                <a:lnTo>
                  <a:pt x="367" y="742"/>
                </a:lnTo>
                <a:lnTo>
                  <a:pt x="331" y="694"/>
                </a:lnTo>
                <a:lnTo>
                  <a:pt x="296" y="636"/>
                </a:lnTo>
                <a:lnTo>
                  <a:pt x="265" y="577"/>
                </a:lnTo>
                <a:lnTo>
                  <a:pt x="237" y="522"/>
                </a:lnTo>
                <a:lnTo>
                  <a:pt x="215" y="473"/>
                </a:lnTo>
                <a:lnTo>
                  <a:pt x="204" y="440"/>
                </a:lnTo>
                <a:lnTo>
                  <a:pt x="203" y="425"/>
                </a:lnTo>
                <a:lnTo>
                  <a:pt x="198" y="419"/>
                </a:lnTo>
                <a:lnTo>
                  <a:pt x="201" y="396"/>
                </a:lnTo>
                <a:lnTo>
                  <a:pt x="211" y="361"/>
                </a:lnTo>
                <a:lnTo>
                  <a:pt x="222" y="319"/>
                </a:lnTo>
                <a:lnTo>
                  <a:pt x="236" y="276"/>
                </a:lnTo>
                <a:lnTo>
                  <a:pt x="247" y="239"/>
                </a:lnTo>
                <a:lnTo>
                  <a:pt x="256" y="211"/>
                </a:lnTo>
                <a:lnTo>
                  <a:pt x="259" y="201"/>
                </a:lnTo>
                <a:lnTo>
                  <a:pt x="325" y="335"/>
                </a:lnTo>
                <a:lnTo>
                  <a:pt x="289" y="0"/>
                </a:lnTo>
                <a:lnTo>
                  <a:pt x="160" y="62"/>
                </a:lnTo>
                <a:lnTo>
                  <a:pt x="0" y="210"/>
                </a:lnTo>
                <a:lnTo>
                  <a:pt x="113" y="200"/>
                </a:lnTo>
                <a:lnTo>
                  <a:pt x="196" y="167"/>
                </a:lnTo>
                <a:lnTo>
                  <a:pt x="186" y="200"/>
                </a:lnTo>
                <a:lnTo>
                  <a:pt x="174" y="239"/>
                </a:lnTo>
                <a:lnTo>
                  <a:pt x="163" y="281"/>
                </a:lnTo>
                <a:lnTo>
                  <a:pt x="152" y="324"/>
                </a:lnTo>
                <a:lnTo>
                  <a:pt x="142" y="366"/>
                </a:lnTo>
                <a:lnTo>
                  <a:pt x="134" y="403"/>
                </a:lnTo>
                <a:lnTo>
                  <a:pt x="128" y="436"/>
                </a:lnTo>
                <a:lnTo>
                  <a:pt x="127" y="461"/>
                </a:lnTo>
                <a:lnTo>
                  <a:pt x="130" y="476"/>
                </a:lnTo>
                <a:lnTo>
                  <a:pt x="138" y="495"/>
                </a:lnTo>
                <a:lnTo>
                  <a:pt x="149" y="519"/>
                </a:lnTo>
                <a:lnTo>
                  <a:pt x="163" y="544"/>
                </a:lnTo>
                <a:lnTo>
                  <a:pt x="181" y="570"/>
                </a:lnTo>
                <a:lnTo>
                  <a:pt x="198" y="597"/>
                </a:lnTo>
                <a:lnTo>
                  <a:pt x="219" y="625"/>
                </a:lnTo>
                <a:lnTo>
                  <a:pt x="240" y="653"/>
                </a:lnTo>
                <a:lnTo>
                  <a:pt x="261" y="679"/>
                </a:lnTo>
                <a:lnTo>
                  <a:pt x="281" y="705"/>
                </a:lnTo>
                <a:lnTo>
                  <a:pt x="300" y="727"/>
                </a:lnTo>
                <a:lnTo>
                  <a:pt x="317" y="748"/>
                </a:lnTo>
                <a:lnTo>
                  <a:pt x="331" y="766"/>
                </a:lnTo>
                <a:lnTo>
                  <a:pt x="342" y="778"/>
                </a:lnTo>
                <a:lnTo>
                  <a:pt x="349" y="786"/>
                </a:lnTo>
                <a:lnTo>
                  <a:pt x="351" y="789"/>
                </a:lnTo>
                <a:lnTo>
                  <a:pt x="360" y="792"/>
                </a:lnTo>
                <a:lnTo>
                  <a:pt x="368" y="792"/>
                </a:lnTo>
                <a:lnTo>
                  <a:pt x="376" y="790"/>
                </a:lnTo>
                <a:lnTo>
                  <a:pt x="383" y="788"/>
                </a:lnTo>
                <a:lnTo>
                  <a:pt x="390" y="785"/>
                </a:lnTo>
                <a:lnTo>
                  <a:pt x="396" y="782"/>
                </a:lnTo>
                <a:lnTo>
                  <a:pt x="398" y="781"/>
                </a:lnTo>
                <a:lnTo>
                  <a:pt x="400" y="779"/>
                </a:lnTo>
                <a:close/>
              </a:path>
            </a:pathLst>
          </a:custGeom>
          <a:solidFill>
            <a:srgbClr val="000000"/>
          </a:solidFill>
          <a:ln w="9525">
            <a:noFill/>
            <a:round/>
            <a:headEnd/>
            <a:tailEnd/>
          </a:ln>
        </p:spPr>
        <p:txBody>
          <a:bodyPr/>
          <a:lstStyle/>
          <a:p>
            <a:endParaRPr lang="en-US"/>
          </a:p>
        </p:txBody>
      </p:sp>
      <p:sp>
        <p:nvSpPr>
          <p:cNvPr id="45071" name="Freeform 15"/>
          <p:cNvSpPr>
            <a:spLocks/>
          </p:cNvSpPr>
          <p:nvPr/>
        </p:nvSpPr>
        <p:spPr bwMode="auto">
          <a:xfrm rot="12671912" flipV="1">
            <a:off x="2159000" y="5508625"/>
            <a:ext cx="635000" cy="1257300"/>
          </a:xfrm>
          <a:custGeom>
            <a:avLst/>
            <a:gdLst/>
            <a:ahLst/>
            <a:cxnLst>
              <a:cxn ang="0">
                <a:pos x="400" y="779"/>
              </a:cxn>
              <a:cxn ang="0">
                <a:pos x="367" y="742"/>
              </a:cxn>
              <a:cxn ang="0">
                <a:pos x="331" y="694"/>
              </a:cxn>
              <a:cxn ang="0">
                <a:pos x="296" y="636"/>
              </a:cxn>
              <a:cxn ang="0">
                <a:pos x="265" y="577"/>
              </a:cxn>
              <a:cxn ang="0">
                <a:pos x="237" y="522"/>
              </a:cxn>
              <a:cxn ang="0">
                <a:pos x="215" y="473"/>
              </a:cxn>
              <a:cxn ang="0">
                <a:pos x="204" y="440"/>
              </a:cxn>
              <a:cxn ang="0">
                <a:pos x="203" y="425"/>
              </a:cxn>
              <a:cxn ang="0">
                <a:pos x="198" y="419"/>
              </a:cxn>
              <a:cxn ang="0">
                <a:pos x="201" y="396"/>
              </a:cxn>
              <a:cxn ang="0">
                <a:pos x="211" y="361"/>
              </a:cxn>
              <a:cxn ang="0">
                <a:pos x="222" y="319"/>
              </a:cxn>
              <a:cxn ang="0">
                <a:pos x="236" y="276"/>
              </a:cxn>
              <a:cxn ang="0">
                <a:pos x="247" y="239"/>
              </a:cxn>
              <a:cxn ang="0">
                <a:pos x="256" y="211"/>
              </a:cxn>
              <a:cxn ang="0">
                <a:pos x="259" y="201"/>
              </a:cxn>
              <a:cxn ang="0">
                <a:pos x="325" y="335"/>
              </a:cxn>
              <a:cxn ang="0">
                <a:pos x="289" y="0"/>
              </a:cxn>
              <a:cxn ang="0">
                <a:pos x="160" y="62"/>
              </a:cxn>
              <a:cxn ang="0">
                <a:pos x="0" y="210"/>
              </a:cxn>
              <a:cxn ang="0">
                <a:pos x="113" y="200"/>
              </a:cxn>
              <a:cxn ang="0">
                <a:pos x="196" y="167"/>
              </a:cxn>
              <a:cxn ang="0">
                <a:pos x="186" y="200"/>
              </a:cxn>
              <a:cxn ang="0">
                <a:pos x="174" y="239"/>
              </a:cxn>
              <a:cxn ang="0">
                <a:pos x="163" y="281"/>
              </a:cxn>
              <a:cxn ang="0">
                <a:pos x="152" y="324"/>
              </a:cxn>
              <a:cxn ang="0">
                <a:pos x="142" y="366"/>
              </a:cxn>
              <a:cxn ang="0">
                <a:pos x="134" y="403"/>
              </a:cxn>
              <a:cxn ang="0">
                <a:pos x="128" y="436"/>
              </a:cxn>
              <a:cxn ang="0">
                <a:pos x="127" y="461"/>
              </a:cxn>
              <a:cxn ang="0">
                <a:pos x="130" y="476"/>
              </a:cxn>
              <a:cxn ang="0">
                <a:pos x="138" y="495"/>
              </a:cxn>
              <a:cxn ang="0">
                <a:pos x="149" y="519"/>
              </a:cxn>
              <a:cxn ang="0">
                <a:pos x="163" y="544"/>
              </a:cxn>
              <a:cxn ang="0">
                <a:pos x="181" y="570"/>
              </a:cxn>
              <a:cxn ang="0">
                <a:pos x="198" y="597"/>
              </a:cxn>
              <a:cxn ang="0">
                <a:pos x="219" y="625"/>
              </a:cxn>
              <a:cxn ang="0">
                <a:pos x="240" y="653"/>
              </a:cxn>
              <a:cxn ang="0">
                <a:pos x="261" y="679"/>
              </a:cxn>
              <a:cxn ang="0">
                <a:pos x="281" y="705"/>
              </a:cxn>
              <a:cxn ang="0">
                <a:pos x="300" y="727"/>
              </a:cxn>
              <a:cxn ang="0">
                <a:pos x="317" y="748"/>
              </a:cxn>
              <a:cxn ang="0">
                <a:pos x="331" y="766"/>
              </a:cxn>
              <a:cxn ang="0">
                <a:pos x="342" y="778"/>
              </a:cxn>
              <a:cxn ang="0">
                <a:pos x="349" y="786"/>
              </a:cxn>
              <a:cxn ang="0">
                <a:pos x="351" y="789"/>
              </a:cxn>
              <a:cxn ang="0">
                <a:pos x="360" y="792"/>
              </a:cxn>
              <a:cxn ang="0">
                <a:pos x="368" y="792"/>
              </a:cxn>
              <a:cxn ang="0">
                <a:pos x="376" y="790"/>
              </a:cxn>
              <a:cxn ang="0">
                <a:pos x="383" y="788"/>
              </a:cxn>
              <a:cxn ang="0">
                <a:pos x="390" y="785"/>
              </a:cxn>
              <a:cxn ang="0">
                <a:pos x="396" y="782"/>
              </a:cxn>
              <a:cxn ang="0">
                <a:pos x="398" y="781"/>
              </a:cxn>
              <a:cxn ang="0">
                <a:pos x="400" y="779"/>
              </a:cxn>
            </a:cxnLst>
            <a:rect l="0" t="0" r="r" b="b"/>
            <a:pathLst>
              <a:path w="400" h="792">
                <a:moveTo>
                  <a:pt x="400" y="779"/>
                </a:moveTo>
                <a:lnTo>
                  <a:pt x="367" y="742"/>
                </a:lnTo>
                <a:lnTo>
                  <a:pt x="331" y="694"/>
                </a:lnTo>
                <a:lnTo>
                  <a:pt x="296" y="636"/>
                </a:lnTo>
                <a:lnTo>
                  <a:pt x="265" y="577"/>
                </a:lnTo>
                <a:lnTo>
                  <a:pt x="237" y="522"/>
                </a:lnTo>
                <a:lnTo>
                  <a:pt x="215" y="473"/>
                </a:lnTo>
                <a:lnTo>
                  <a:pt x="204" y="440"/>
                </a:lnTo>
                <a:lnTo>
                  <a:pt x="203" y="425"/>
                </a:lnTo>
                <a:lnTo>
                  <a:pt x="198" y="419"/>
                </a:lnTo>
                <a:lnTo>
                  <a:pt x="201" y="396"/>
                </a:lnTo>
                <a:lnTo>
                  <a:pt x="211" y="361"/>
                </a:lnTo>
                <a:lnTo>
                  <a:pt x="222" y="319"/>
                </a:lnTo>
                <a:lnTo>
                  <a:pt x="236" y="276"/>
                </a:lnTo>
                <a:lnTo>
                  <a:pt x="247" y="239"/>
                </a:lnTo>
                <a:lnTo>
                  <a:pt x="256" y="211"/>
                </a:lnTo>
                <a:lnTo>
                  <a:pt x="259" y="201"/>
                </a:lnTo>
                <a:lnTo>
                  <a:pt x="325" y="335"/>
                </a:lnTo>
                <a:lnTo>
                  <a:pt x="289" y="0"/>
                </a:lnTo>
                <a:lnTo>
                  <a:pt x="160" y="62"/>
                </a:lnTo>
                <a:lnTo>
                  <a:pt x="0" y="210"/>
                </a:lnTo>
                <a:lnTo>
                  <a:pt x="113" y="200"/>
                </a:lnTo>
                <a:lnTo>
                  <a:pt x="196" y="167"/>
                </a:lnTo>
                <a:lnTo>
                  <a:pt x="186" y="200"/>
                </a:lnTo>
                <a:lnTo>
                  <a:pt x="174" y="239"/>
                </a:lnTo>
                <a:lnTo>
                  <a:pt x="163" y="281"/>
                </a:lnTo>
                <a:lnTo>
                  <a:pt x="152" y="324"/>
                </a:lnTo>
                <a:lnTo>
                  <a:pt x="142" y="366"/>
                </a:lnTo>
                <a:lnTo>
                  <a:pt x="134" y="403"/>
                </a:lnTo>
                <a:lnTo>
                  <a:pt x="128" y="436"/>
                </a:lnTo>
                <a:lnTo>
                  <a:pt x="127" y="461"/>
                </a:lnTo>
                <a:lnTo>
                  <a:pt x="130" y="476"/>
                </a:lnTo>
                <a:lnTo>
                  <a:pt x="138" y="495"/>
                </a:lnTo>
                <a:lnTo>
                  <a:pt x="149" y="519"/>
                </a:lnTo>
                <a:lnTo>
                  <a:pt x="163" y="544"/>
                </a:lnTo>
                <a:lnTo>
                  <a:pt x="181" y="570"/>
                </a:lnTo>
                <a:lnTo>
                  <a:pt x="198" y="597"/>
                </a:lnTo>
                <a:lnTo>
                  <a:pt x="219" y="625"/>
                </a:lnTo>
                <a:lnTo>
                  <a:pt x="240" y="653"/>
                </a:lnTo>
                <a:lnTo>
                  <a:pt x="261" y="679"/>
                </a:lnTo>
                <a:lnTo>
                  <a:pt x="281" y="705"/>
                </a:lnTo>
                <a:lnTo>
                  <a:pt x="300" y="727"/>
                </a:lnTo>
                <a:lnTo>
                  <a:pt x="317" y="748"/>
                </a:lnTo>
                <a:lnTo>
                  <a:pt x="331" y="766"/>
                </a:lnTo>
                <a:lnTo>
                  <a:pt x="342" y="778"/>
                </a:lnTo>
                <a:lnTo>
                  <a:pt x="349" y="786"/>
                </a:lnTo>
                <a:lnTo>
                  <a:pt x="351" y="789"/>
                </a:lnTo>
                <a:lnTo>
                  <a:pt x="360" y="792"/>
                </a:lnTo>
                <a:lnTo>
                  <a:pt x="368" y="792"/>
                </a:lnTo>
                <a:lnTo>
                  <a:pt x="376" y="790"/>
                </a:lnTo>
                <a:lnTo>
                  <a:pt x="383" y="788"/>
                </a:lnTo>
                <a:lnTo>
                  <a:pt x="390" y="785"/>
                </a:lnTo>
                <a:lnTo>
                  <a:pt x="396" y="782"/>
                </a:lnTo>
                <a:lnTo>
                  <a:pt x="398" y="781"/>
                </a:lnTo>
                <a:lnTo>
                  <a:pt x="400" y="779"/>
                </a:lnTo>
                <a:close/>
              </a:path>
            </a:pathLst>
          </a:custGeom>
          <a:solidFill>
            <a:srgbClr val="000000"/>
          </a:solidFill>
          <a:ln w="9525">
            <a:noFill/>
            <a:round/>
            <a:headEnd/>
            <a:tailEnd/>
          </a:ln>
        </p:spPr>
        <p:txBody>
          <a:bodyPr/>
          <a:lstStyle/>
          <a:p>
            <a:endParaRPr lang="en-US"/>
          </a:p>
        </p:txBody>
      </p:sp>
      <p:sp>
        <p:nvSpPr>
          <p:cNvPr id="45072" name="Text Box 16"/>
          <p:cNvSpPr txBox="1">
            <a:spLocks noChangeArrowheads="1"/>
          </p:cNvSpPr>
          <p:nvPr/>
        </p:nvSpPr>
        <p:spPr bwMode="auto">
          <a:xfrm>
            <a:off x="-76200" y="3581400"/>
            <a:ext cx="2209800" cy="822325"/>
          </a:xfrm>
          <a:prstGeom prst="rect">
            <a:avLst/>
          </a:prstGeom>
          <a:noFill/>
          <a:ln w="9525">
            <a:noFill/>
            <a:miter lim="800000"/>
            <a:headEnd/>
            <a:tailEnd/>
          </a:ln>
          <a:effectLst/>
        </p:spPr>
        <p:txBody>
          <a:bodyPr>
            <a:spAutoFit/>
          </a:bodyPr>
          <a:lstStyle/>
          <a:p>
            <a:pPr>
              <a:spcBef>
                <a:spcPct val="50000"/>
              </a:spcBef>
            </a:pPr>
            <a:r>
              <a:rPr lang="en-US"/>
              <a:t>Manager self-discloses</a:t>
            </a:r>
          </a:p>
        </p:txBody>
      </p:sp>
      <p:sp>
        <p:nvSpPr>
          <p:cNvPr id="45073" name="Text Box 17"/>
          <p:cNvSpPr txBox="1">
            <a:spLocks noChangeArrowheads="1"/>
          </p:cNvSpPr>
          <p:nvPr/>
        </p:nvSpPr>
        <p:spPr bwMode="auto">
          <a:xfrm>
            <a:off x="0" y="5334000"/>
            <a:ext cx="1981200" cy="1552575"/>
          </a:xfrm>
          <a:prstGeom prst="rect">
            <a:avLst/>
          </a:prstGeom>
          <a:noFill/>
          <a:ln w="9525">
            <a:noFill/>
            <a:miter lim="800000"/>
            <a:headEnd/>
            <a:tailEnd/>
          </a:ln>
          <a:effectLst/>
        </p:spPr>
        <p:txBody>
          <a:bodyPr>
            <a:spAutoFit/>
          </a:bodyPr>
          <a:lstStyle/>
          <a:p>
            <a:pPr>
              <a:spcBef>
                <a:spcPct val="50000"/>
              </a:spcBef>
            </a:pPr>
            <a:r>
              <a:rPr lang="en-US"/>
              <a:t>Other person facilitates manager’s self-disclosure</a:t>
            </a:r>
          </a:p>
        </p:txBody>
      </p:sp>
      <p:sp>
        <p:nvSpPr>
          <p:cNvPr id="45074" name="Rectangle 18"/>
          <p:cNvSpPr>
            <a:spLocks noChangeArrowheads="1"/>
          </p:cNvSpPr>
          <p:nvPr/>
        </p:nvSpPr>
        <p:spPr bwMode="auto">
          <a:xfrm>
            <a:off x="2971800" y="1524000"/>
            <a:ext cx="3886200" cy="457200"/>
          </a:xfrm>
          <a:prstGeom prst="rect">
            <a:avLst/>
          </a:prstGeom>
          <a:solidFill>
            <a:srgbClr val="FFFF00"/>
          </a:solidFill>
          <a:ln w="9525">
            <a:solidFill>
              <a:schemeClr val="tx1"/>
            </a:solidFill>
            <a:miter lim="800000"/>
            <a:headEnd/>
            <a:tailEnd/>
          </a:ln>
          <a:effectLst/>
        </p:spPr>
        <p:txBody>
          <a:bodyPr wrap="none" anchor="ctr"/>
          <a:lstStyle/>
          <a:p>
            <a:pPr algn="ctr"/>
            <a:r>
              <a:rPr lang="en-US"/>
              <a:t>Expanded area of known-to-self</a:t>
            </a:r>
          </a:p>
        </p:txBody>
      </p:sp>
      <p:sp>
        <p:nvSpPr>
          <p:cNvPr id="45075" name="Rectangle 19"/>
          <p:cNvSpPr>
            <a:spLocks noChangeArrowheads="1"/>
          </p:cNvSpPr>
          <p:nvPr/>
        </p:nvSpPr>
        <p:spPr bwMode="auto">
          <a:xfrm>
            <a:off x="2971800" y="4953000"/>
            <a:ext cx="3886200" cy="457200"/>
          </a:xfrm>
          <a:prstGeom prst="rect">
            <a:avLst/>
          </a:prstGeom>
          <a:solidFill>
            <a:schemeClr val="accent2"/>
          </a:solidFill>
          <a:ln w="9525">
            <a:solidFill>
              <a:schemeClr val="tx1"/>
            </a:solidFill>
            <a:miter lim="800000"/>
            <a:headEnd/>
            <a:tailEnd/>
          </a:ln>
          <a:effectLst/>
        </p:spPr>
        <p:txBody>
          <a:bodyPr wrap="none" anchor="ctr"/>
          <a:lstStyle/>
          <a:p>
            <a:pPr algn="ctr"/>
            <a:r>
              <a:rPr lang="en-US">
                <a:solidFill>
                  <a:schemeClr val="bg1"/>
                </a:solidFill>
              </a:rPr>
              <a:t>Expanded area of known-to-other</a:t>
            </a:r>
          </a:p>
        </p:txBody>
      </p:sp>
      <p:sp>
        <p:nvSpPr>
          <p:cNvPr id="45076" name="Rectangle 20"/>
          <p:cNvSpPr>
            <a:spLocks noChangeAspect="1" noChangeArrowheads="1"/>
          </p:cNvSpPr>
          <p:nvPr/>
        </p:nvSpPr>
        <p:spPr bwMode="auto">
          <a:xfrm>
            <a:off x="6858000" y="2490788"/>
            <a:ext cx="2097088" cy="1973262"/>
          </a:xfrm>
          <a:prstGeom prst="rect">
            <a:avLst/>
          </a:prstGeom>
          <a:solidFill>
            <a:schemeClr val="accent1"/>
          </a:solidFill>
          <a:ln w="9525">
            <a:solidFill>
              <a:schemeClr val="tx1"/>
            </a:solidFill>
            <a:miter lim="800000"/>
            <a:headEnd/>
            <a:tailEnd/>
          </a:ln>
          <a:effectLst/>
        </p:spPr>
        <p:txBody>
          <a:bodyPr wrap="none" anchor="ctr"/>
          <a:lstStyle/>
          <a:p>
            <a:pPr algn="ctr"/>
            <a:r>
              <a:rPr lang="en-US" b="1"/>
              <a:t>LARGER</a:t>
            </a:r>
            <a:br>
              <a:rPr lang="en-US" b="1"/>
            </a:br>
            <a:r>
              <a:rPr lang="en-US" b="1"/>
              <a:t>ARENA</a:t>
            </a:r>
          </a:p>
        </p:txBody>
      </p:sp>
      <p:sp>
        <p:nvSpPr>
          <p:cNvPr id="45077" name="AutoShape 21"/>
          <p:cNvSpPr>
            <a:spLocks noChangeArrowheads="1"/>
          </p:cNvSpPr>
          <p:nvPr/>
        </p:nvSpPr>
        <p:spPr bwMode="auto">
          <a:xfrm rot="5400000">
            <a:off x="4457700" y="2400300"/>
            <a:ext cx="1295400" cy="21336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45078" name="AutoShape 22"/>
          <p:cNvSpPr>
            <a:spLocks/>
          </p:cNvSpPr>
          <p:nvPr/>
        </p:nvSpPr>
        <p:spPr bwMode="auto">
          <a:xfrm>
            <a:off x="3200400" y="5673725"/>
            <a:ext cx="5334000" cy="955675"/>
          </a:xfrm>
          <a:prstGeom prst="borderCallout2">
            <a:avLst>
              <a:gd name="adj1" fmla="val 11958"/>
              <a:gd name="adj2" fmla="val 101431"/>
              <a:gd name="adj3" fmla="val 11958"/>
              <a:gd name="adj4" fmla="val 101519"/>
              <a:gd name="adj5" fmla="val -113125"/>
              <a:gd name="adj6" fmla="val 101639"/>
            </a:avLst>
          </a:prstGeom>
          <a:noFill/>
          <a:ln w="9525">
            <a:solidFill>
              <a:schemeClr val="tx1"/>
            </a:solidFill>
            <a:prstDash val="sysDot"/>
            <a:miter lim="800000"/>
            <a:headEnd/>
            <a:tailEnd/>
          </a:ln>
          <a:effectLst/>
        </p:spPr>
        <p:txBody>
          <a:bodyPr>
            <a:spAutoFit/>
          </a:bodyPr>
          <a:lstStyle/>
          <a:p>
            <a:pPr algn="ctr"/>
            <a:r>
              <a:rPr lang="en-US" sz="2800" b="1" i="1">
                <a:latin typeface="Arial Narrow" pitchFamily="34" charset="0"/>
              </a:rPr>
              <a:t>the most desirable domain for building ongoing work relationships</a:t>
            </a:r>
          </a:p>
        </p:txBody>
      </p:sp>
      <p:sp>
        <p:nvSpPr>
          <p:cNvPr id="15" name="TextBox 14"/>
          <p:cNvSpPr txBox="1"/>
          <p:nvPr/>
        </p:nvSpPr>
        <p:spPr>
          <a:xfrm>
            <a:off x="3581400" y="228600"/>
            <a:ext cx="472440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i="1">
                <a:latin typeface="+mn-lt"/>
              </a:rPr>
              <a:t>12</a:t>
            </a:r>
            <a:r>
              <a:rPr lang="en-US" sz="2000" i="1" baseline="30000">
                <a:latin typeface="+mn-lt"/>
              </a:rPr>
              <a:t>th</a:t>
            </a:r>
            <a:r>
              <a:rPr lang="en-US" sz="2000" i="1">
                <a:latin typeface="+mn-lt"/>
              </a:rPr>
              <a:t> Reason to Try FeedForward: Expand ‘Arena’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 calcmode="lin" valueType="num">
                                      <p:cBhvr additive="base">
                                        <p:cTn id="7" dur="500" fill="hold"/>
                                        <p:tgtEl>
                                          <p:spTgt spid="45064"/>
                                        </p:tgtEl>
                                        <p:attrNameLst>
                                          <p:attrName>ppt_x</p:attrName>
                                        </p:attrNameLst>
                                      </p:cBhvr>
                                      <p:tavLst>
                                        <p:tav tm="0">
                                          <p:val>
                                            <p:strVal val="0-#ppt_w/2"/>
                                          </p:val>
                                        </p:tav>
                                        <p:tav tm="100000">
                                          <p:val>
                                            <p:strVal val="#ppt_x"/>
                                          </p:val>
                                        </p:tav>
                                      </p:tavLst>
                                    </p:anim>
                                    <p:anim calcmode="lin" valueType="num">
                                      <p:cBhvr additive="base">
                                        <p:cTn id="8" dur="500" fill="hold"/>
                                        <p:tgtEl>
                                          <p:spTgt spid="450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50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5065"/>
                                        </p:tgtEl>
                                        <p:attrNameLst>
                                          <p:attrName>style.visibility</p:attrName>
                                        </p:attrNameLst>
                                      </p:cBhvr>
                                      <p:to>
                                        <p:strVal val="visible"/>
                                      </p:to>
                                    </p:set>
                                    <p:anim calcmode="lin" valueType="num">
                                      <p:cBhvr additive="base">
                                        <p:cTn id="17" dur="500" fill="hold"/>
                                        <p:tgtEl>
                                          <p:spTgt spid="45065"/>
                                        </p:tgtEl>
                                        <p:attrNameLst>
                                          <p:attrName>ppt_x</p:attrName>
                                        </p:attrNameLst>
                                      </p:cBhvr>
                                      <p:tavLst>
                                        <p:tav tm="0">
                                          <p:val>
                                            <p:strVal val="0-#ppt_w/2"/>
                                          </p:val>
                                        </p:tav>
                                        <p:tav tm="100000">
                                          <p:val>
                                            <p:strVal val="#ppt_x"/>
                                          </p:val>
                                        </p:tav>
                                      </p:tavLst>
                                    </p:anim>
                                    <p:anim calcmode="lin" valueType="num">
                                      <p:cBhvr additive="base">
                                        <p:cTn id="18" dur="500" fill="hold"/>
                                        <p:tgtEl>
                                          <p:spTgt spid="4506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074"/>
                                        </p:tgtEl>
                                        <p:attrNameLst>
                                          <p:attrName>style.visibility</p:attrName>
                                        </p:attrNameLst>
                                      </p:cBhvr>
                                      <p:to>
                                        <p:strVal val="visible"/>
                                      </p:to>
                                    </p:set>
                                    <p:animEffect transition="in" filter="box(in)">
                                      <p:cBhvr>
                                        <p:cTn id="27" dur="500"/>
                                        <p:tgtEl>
                                          <p:spTgt spid="4507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5072"/>
                                        </p:tgtEl>
                                        <p:attrNameLst>
                                          <p:attrName>style.visibility</p:attrName>
                                        </p:attrNameLst>
                                      </p:cBhvr>
                                      <p:to>
                                        <p:strVal val="visible"/>
                                      </p:to>
                                    </p:set>
                                    <p:anim calcmode="lin" valueType="num">
                                      <p:cBhvr additive="base">
                                        <p:cTn id="32" dur="500" fill="hold"/>
                                        <p:tgtEl>
                                          <p:spTgt spid="45072"/>
                                        </p:tgtEl>
                                        <p:attrNameLst>
                                          <p:attrName>ppt_x</p:attrName>
                                        </p:attrNameLst>
                                      </p:cBhvr>
                                      <p:tavLst>
                                        <p:tav tm="0">
                                          <p:val>
                                            <p:strVal val="0-#ppt_w/2"/>
                                          </p:val>
                                        </p:tav>
                                        <p:tav tm="100000">
                                          <p:val>
                                            <p:strVal val="#ppt_x"/>
                                          </p:val>
                                        </p:tav>
                                      </p:tavLst>
                                    </p:anim>
                                    <p:anim calcmode="lin" valueType="num">
                                      <p:cBhvr additive="base">
                                        <p:cTn id="33" dur="500" fill="hold"/>
                                        <p:tgtEl>
                                          <p:spTgt spid="4507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4507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73"/>
                                        </p:tgtEl>
                                        <p:attrNameLst>
                                          <p:attrName>style.visibility</p:attrName>
                                        </p:attrNameLst>
                                      </p:cBhvr>
                                      <p:to>
                                        <p:strVal val="visible"/>
                                      </p:to>
                                    </p:set>
                                    <p:anim calcmode="lin" valueType="num">
                                      <p:cBhvr additive="base">
                                        <p:cTn id="42" dur="500" fill="hold"/>
                                        <p:tgtEl>
                                          <p:spTgt spid="45073"/>
                                        </p:tgtEl>
                                        <p:attrNameLst>
                                          <p:attrName>ppt_x</p:attrName>
                                        </p:attrNameLst>
                                      </p:cBhvr>
                                      <p:tavLst>
                                        <p:tav tm="0">
                                          <p:val>
                                            <p:strVal val="0-#ppt_w/2"/>
                                          </p:val>
                                        </p:tav>
                                        <p:tav tm="100000">
                                          <p:val>
                                            <p:strVal val="#ppt_x"/>
                                          </p:val>
                                        </p:tav>
                                      </p:tavLst>
                                    </p:anim>
                                    <p:anim calcmode="lin" valueType="num">
                                      <p:cBhvr additive="base">
                                        <p:cTn id="43" dur="500" fill="hold"/>
                                        <p:tgtEl>
                                          <p:spTgt spid="4507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4507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5075"/>
                                        </p:tgtEl>
                                        <p:attrNameLst>
                                          <p:attrName>style.visibility</p:attrName>
                                        </p:attrNameLst>
                                      </p:cBhvr>
                                      <p:to>
                                        <p:strVal val="visible"/>
                                      </p:to>
                                    </p:set>
                                    <p:animEffect transition="in" filter="box(out)">
                                      <p:cBhvr>
                                        <p:cTn id="52" dur="500"/>
                                        <p:tgtEl>
                                          <p:spTgt spid="4507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450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45076"/>
                                        </p:tgtEl>
                                        <p:attrNameLst>
                                          <p:attrName>style.visibility</p:attrName>
                                        </p:attrNameLst>
                                      </p:cBhvr>
                                      <p:to>
                                        <p:strVal val="visible"/>
                                      </p:to>
                                    </p:set>
                                    <p:animEffect transition="in" filter="box(in)">
                                      <p:cBhvr>
                                        <p:cTn id="61" dur="500"/>
                                        <p:tgtEl>
                                          <p:spTgt spid="4507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45078"/>
                                        </p:tgtEl>
                                        <p:attrNameLst>
                                          <p:attrName>style.visibility</p:attrName>
                                        </p:attrNameLst>
                                      </p:cBhvr>
                                      <p:to>
                                        <p:strVal val="visible"/>
                                      </p:to>
                                    </p:set>
                                    <p:anim calcmode="lin" valueType="num">
                                      <p:cBhvr additive="base">
                                        <p:cTn id="66" dur="500" fill="hold"/>
                                        <p:tgtEl>
                                          <p:spTgt spid="45078"/>
                                        </p:tgtEl>
                                        <p:attrNameLst>
                                          <p:attrName>ppt_x</p:attrName>
                                        </p:attrNameLst>
                                      </p:cBhvr>
                                      <p:tavLst>
                                        <p:tav tm="0">
                                          <p:val>
                                            <p:strVal val="1+#ppt_w/2"/>
                                          </p:val>
                                        </p:tav>
                                        <p:tav tm="100000">
                                          <p:val>
                                            <p:strVal val="#ppt_x"/>
                                          </p:val>
                                        </p:tav>
                                      </p:tavLst>
                                    </p:anim>
                                    <p:anim calcmode="lin" valueType="num">
                                      <p:cBhvr additive="base">
                                        <p:cTn id="67" dur="500" fill="hold"/>
                                        <p:tgtEl>
                                          <p:spTgt spid="4507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15"/>
                                        </p:tgtEl>
                                        <p:attrNameLst>
                                          <p:attrName>style.visibility</p:attrName>
                                        </p:attrNameLst>
                                      </p:cBhvr>
                                      <p:to>
                                        <p:strVal val="visible"/>
                                      </p:to>
                                    </p:set>
                                    <p:anim calcmode="discrete" valueType="clr">
                                      <p:cBhvr override="childStyle">
                                        <p:cTn id="7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5"/>
                                        </p:tgtEl>
                                        <p:attrNameLst>
                                          <p:attrName>fillcolor</p:attrName>
                                        </p:attrNameLst>
                                      </p:cBhvr>
                                      <p:tavLst>
                                        <p:tav tm="0">
                                          <p:val>
                                            <p:clrVal>
                                              <a:schemeClr val="accent2"/>
                                            </p:clrVal>
                                          </p:val>
                                        </p:tav>
                                        <p:tav tm="50000">
                                          <p:val>
                                            <p:clrVal>
                                              <a:schemeClr val="hlink"/>
                                            </p:clrVal>
                                          </p:val>
                                        </p:tav>
                                      </p:tavLst>
                                    </p:anim>
                                    <p:set>
                                      <p:cBhvr>
                                        <p:cTn id="7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3" grpId="0" animBg="1"/>
      <p:bldP spid="45064" grpId="0" autoUpdateAnimBg="0"/>
      <p:bldP spid="45065" grpId="0" autoUpdateAnimBg="0"/>
      <p:bldP spid="45070" grpId="0" animBg="1"/>
      <p:bldP spid="45071" grpId="0" animBg="1"/>
      <p:bldP spid="45072" grpId="0" autoUpdateAnimBg="0"/>
      <p:bldP spid="45073" grpId="0" autoUpdateAnimBg="0"/>
      <p:bldP spid="45074" grpId="0" animBg="1" autoUpdateAnimBg="0"/>
      <p:bldP spid="45075" grpId="0" animBg="1" autoUpdateAnimBg="0"/>
      <p:bldP spid="45076" grpId="0" animBg="1" autoUpdateAnimBg="0"/>
      <p:bldP spid="45077" grpId="0" animBg="1"/>
      <p:bldP spid="45078" grpId="0" animBg="1" autoUpdateAnimBg="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will you take back to your job this week? To home?</a:t>
            </a:r>
          </a:p>
        </p:txBody>
      </p:sp>
      <p:sp>
        <p:nvSpPr>
          <p:cNvPr id="2" name="Slide Number Placeholder 1"/>
          <p:cNvSpPr>
            <a:spLocks noGrp="1"/>
          </p:cNvSpPr>
          <p:nvPr>
            <p:ph type="sldNum" sz="quarter" idx="12"/>
          </p:nvPr>
        </p:nvSpPr>
        <p:spPr/>
        <p:txBody>
          <a:bodyPr/>
          <a:lstStyle/>
          <a:p>
            <a:fld id="{CEC2F0D8-27D6-48D5-A8DC-04CA49C7E609}" type="slidenum">
              <a:rPr lang="en-US" smtClean="0"/>
              <a:pPr/>
              <a:t>43</a:t>
            </a:fld>
            <a:endParaRPr lang="en-US"/>
          </a:p>
        </p:txBody>
      </p:sp>
      <p:sp>
        <p:nvSpPr>
          <p:cNvPr id="4" name="Content Placeholder 3"/>
          <p:cNvSpPr>
            <a:spLocks noGrp="1"/>
          </p:cNvSpPr>
          <p:nvPr>
            <p:ph sz="quarter" idx="1"/>
          </p:nvPr>
        </p:nvSpPr>
        <p:spPr/>
        <p:txBody>
          <a:bodyPr>
            <a:normAutofit/>
          </a:bodyPr>
          <a:lstStyle/>
          <a:p>
            <a:r>
              <a:rPr lang="en-US" sz="4000"/>
              <a:t>From FeedForward?</a:t>
            </a:r>
          </a:p>
          <a:p>
            <a:r>
              <a:rPr lang="en-US" sz="4000"/>
              <a:t>From 4 Cylinder Communication?</a:t>
            </a:r>
          </a:p>
          <a:p>
            <a:r>
              <a:rPr lang="en-US" sz="4000"/>
              <a:t>From Johari Window?</a:t>
            </a:r>
          </a:p>
        </p:txBody>
      </p:sp>
      <p:pic>
        <p:nvPicPr>
          <p:cNvPr id="6" name="Content Placeholder 5" descr="word-tiles-communicate.jpg"/>
          <p:cNvPicPr>
            <a:picLocks noGrp="1" noChangeAspect="1"/>
          </p:cNvPicPr>
          <p:nvPr>
            <p:ph sz="quarter" idx="2"/>
          </p:nvPr>
        </p:nvPicPr>
        <p:blipFill>
          <a:blip r:embed="rId2" cstate="print"/>
          <a:stretch>
            <a:fillRect/>
          </a:stretch>
        </p:blipFill>
        <p:spPr>
          <a:xfrm>
            <a:off x="4270375" y="2511987"/>
            <a:ext cx="3657600" cy="274842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Awareness levels: blind or unknown</a:t>
            </a:r>
          </a:p>
        </p:txBody>
      </p:sp>
      <p:sp>
        <p:nvSpPr>
          <p:cNvPr id="3" name="Content Placeholder 2"/>
          <p:cNvSpPr>
            <a:spLocks noGrp="1"/>
          </p:cNvSpPr>
          <p:nvPr>
            <p:ph sz="quarter" idx="1"/>
          </p:nvPr>
        </p:nvSpPr>
        <p:spPr/>
        <p:txBody>
          <a:bodyPr>
            <a:normAutofit fontScale="77500" lnSpcReduction="20000"/>
          </a:bodyPr>
          <a:lstStyle/>
          <a:p>
            <a:r>
              <a:rPr lang="en-US"/>
              <a:t>Blind: people who are observant and it was well often discover many things about us which we do not know or do not recognize ourselves. This type of information is labeled the “blind area” or the “blind spot.” The blind area reflects feelings, acts, or motives that other people see in us, but that we deny or ignore. Feedback from others (whether sought or unsolicited) regarding our actions and interactions serves to reduce the relative size of the blind quadrant, enabling us to shift information from the blind into the open area. However, if we are unwilling to receive personal feedback from others (due defense of this, embarrassment, etc.), the blind area may remain large and be a significant barrier to free and open interpersonal relationships.</a:t>
            </a:r>
          </a:p>
          <a:p>
            <a:r>
              <a:rPr lang="en-US"/>
              <a:t>Unknown: the unknown quadrant (sometimes labeled the “undiscovered self”) refers to behaviors, feelings, and motives that are unknown both to ourselves and to others. The items contained within this area exists by inference, are uncovered retrospectively, or can be discovered through such methods as drug therapy, hypnosis, psychological tests, sensory deprivation, or dream analysis. Therefore, it is difficult to know the exact size of the unknown quadrant or to evaluate its negative effects on our interpersonal relationships. However merely acknowledging the existence of this hidden area and being willing to contemplate its contents may enable us to improve the quality and effectiveness of our interpersonal interactions.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Awareness levels: hidden or open</a:t>
            </a:r>
          </a:p>
        </p:txBody>
      </p:sp>
      <p:sp>
        <p:nvSpPr>
          <p:cNvPr id="3" name="Content Placeholder 2"/>
          <p:cNvSpPr>
            <a:spLocks noGrp="1"/>
          </p:cNvSpPr>
          <p:nvPr>
            <p:ph sz="quarter" idx="1"/>
          </p:nvPr>
        </p:nvSpPr>
        <p:spPr/>
        <p:txBody>
          <a:bodyPr>
            <a:normAutofit fontScale="85000" lnSpcReduction="10000"/>
          </a:bodyPr>
          <a:lstStyle/>
          <a:p>
            <a:r>
              <a:rPr lang="en-US"/>
              <a:t>Hidden: the third quadrant (also referred to as the “private” area or “façade”) reflects information that is known to sell but unknown to others. The hidden area contains discretionary information that we may voluntarily disclosed to others or, conversely, purposely hide from others. Thus, self-disclosure plays a key role in determining the size and impact of the hidden quadrant. Some individuals freely disclose much information about themselves (resulting in a small hidden area), while others carefully guard or mask such information (producing a very large hidden area).</a:t>
            </a:r>
          </a:p>
          <a:p>
            <a:r>
              <a:rPr lang="en-US"/>
              <a:t>Open: the “open quadrant” has been referred to as the “public self,” the “open area,” the “arena,” or the “area of common knowledge.” This domain reflects things about ourselves that are known to both self and others. The acts, feelings, and motives within the open area form the basis for free interaction and exchange with other individuals. If our self perception and others’ perceptions of us are generally in agreement, the “open quadrant” will be large relative to other areas within the grid. A large open area should result in healthy interpersonal relationships that are characterized by openness, mutual understanding, and continued growth</a:t>
            </a:r>
          </a:p>
        </p:txBody>
      </p:sp>
      <p:sp>
        <p:nvSpPr>
          <p:cNvPr id="4" name="Slide Number Placeholder 3"/>
          <p:cNvSpPr>
            <a:spLocks noGrp="1"/>
          </p:cNvSpPr>
          <p:nvPr>
            <p:ph type="sldNum" sz="quarter" idx="15"/>
          </p:nvPr>
        </p:nvSpPr>
        <p:spPr/>
        <p:txBody>
          <a:bodyPr/>
          <a:lstStyle/>
          <a:p>
            <a:fld id="{460A324F-72D5-4F19-8007-EB2E8A20872F}"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Related Communication Concepts</a:t>
            </a:r>
          </a:p>
        </p:txBody>
      </p:sp>
      <p:graphicFrame>
        <p:nvGraphicFramePr>
          <p:cNvPr id="5" name="Content Placeholder 4"/>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460A324F-72D5-4F19-8007-EB2E8A20872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Brush Script MT" pitchFamily="66" charset="0"/>
              </a:rPr>
              <a:t>4 Cylinder Communication</a:t>
            </a:r>
            <a:endParaRPr lang="en-US"/>
          </a:p>
        </p:txBody>
      </p:sp>
      <p:sp>
        <p:nvSpPr>
          <p:cNvPr id="3" name="Subtitle 2"/>
          <p:cNvSpPr>
            <a:spLocks noGrp="1"/>
          </p:cNvSpPr>
          <p:nvPr>
            <p:ph type="subTitle" idx="1"/>
          </p:nvPr>
        </p:nvSpPr>
        <p:spPr/>
        <p:txBody>
          <a:bodyPr/>
          <a:lstStyle/>
          <a:p>
            <a:r>
              <a:rPr lang="en-US"/>
              <a:t>A Tool For Describing, Exploring, and Altering Communication Patterns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5"/>
          <p:cNvSpPr>
            <a:spLocks noGrp="1"/>
          </p:cNvSpPr>
          <p:nvPr>
            <p:ph type="sldNum" sz="quarter" idx="4294967295"/>
          </p:nvPr>
        </p:nvSpPr>
        <p:spPr>
          <a:xfrm>
            <a:off x="6553200" y="6356350"/>
            <a:ext cx="2133600" cy="365125"/>
          </a:xfrm>
          <a:prstGeom prst="rect">
            <a:avLst/>
          </a:prstGeom>
        </p:spPr>
        <p:txBody>
          <a:bodyPr/>
          <a:lstStyle/>
          <a:p>
            <a:fld id="{71628580-0A3F-460D-85FF-D0B6EDB67737}" type="slidenum">
              <a:rPr lang="en-US"/>
              <a:pPr/>
              <a:t>48</a:t>
            </a:fld>
            <a:endParaRPr lang="en-US"/>
          </a:p>
        </p:txBody>
      </p:sp>
      <p:sp>
        <p:nvSpPr>
          <p:cNvPr id="28674" name="Rectangle 2"/>
          <p:cNvSpPr>
            <a:spLocks noGrp="1" noChangeArrowheads="1"/>
          </p:cNvSpPr>
          <p:nvPr>
            <p:ph type="title"/>
          </p:nvPr>
        </p:nvSpPr>
        <p:spPr>
          <a:xfrm>
            <a:off x="685800" y="0"/>
            <a:ext cx="7467600" cy="990600"/>
          </a:xfrm>
          <a:noFill/>
          <a:ln/>
        </p:spPr>
        <p:txBody>
          <a:bodyPr lIns="92075" tIns="46038" rIns="92075" bIns="46038"/>
          <a:lstStyle/>
          <a:p>
            <a:r>
              <a:rPr lang="en-US" sz="4400">
                <a:latin typeface="Brush Script MT" pitchFamily="66" charset="0"/>
              </a:rPr>
              <a:t>4 Cylinder Communication</a:t>
            </a:r>
          </a:p>
        </p:txBody>
      </p:sp>
      <p:sp>
        <p:nvSpPr>
          <p:cNvPr id="28675" name="Rectangle 3"/>
          <p:cNvSpPr>
            <a:spLocks noChangeArrowheads="1"/>
          </p:cNvSpPr>
          <p:nvPr/>
        </p:nvSpPr>
        <p:spPr bwMode="auto">
          <a:xfrm>
            <a:off x="669925" y="1149350"/>
            <a:ext cx="7934325" cy="4537075"/>
          </a:xfrm>
          <a:prstGeom prst="rect">
            <a:avLst/>
          </a:prstGeom>
          <a:noFill/>
          <a:ln w="12700">
            <a:solidFill>
              <a:schemeClr val="tx1"/>
            </a:solidFill>
            <a:miter lim="800000"/>
            <a:headEnd/>
            <a:tailEnd/>
          </a:ln>
          <a:effectLst/>
        </p:spPr>
        <p:txBody>
          <a:bodyPr wrap="none" anchor="ctr"/>
          <a:lstStyle/>
          <a:p>
            <a:endParaRPr lang="en-US"/>
          </a:p>
        </p:txBody>
      </p:sp>
      <p:sp>
        <p:nvSpPr>
          <p:cNvPr id="28676" name="Line 4"/>
          <p:cNvSpPr>
            <a:spLocks noChangeShapeType="1"/>
          </p:cNvSpPr>
          <p:nvPr/>
        </p:nvSpPr>
        <p:spPr bwMode="auto">
          <a:xfrm>
            <a:off x="4591050" y="1143000"/>
            <a:ext cx="0" cy="45497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8677" name="Line 5"/>
          <p:cNvSpPr>
            <a:spLocks noChangeShapeType="1"/>
          </p:cNvSpPr>
          <p:nvPr/>
        </p:nvSpPr>
        <p:spPr bwMode="auto">
          <a:xfrm>
            <a:off x="663575" y="3525838"/>
            <a:ext cx="78581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8678" name="Rectangle 6"/>
          <p:cNvSpPr>
            <a:spLocks noChangeArrowheads="1"/>
          </p:cNvSpPr>
          <p:nvPr/>
        </p:nvSpPr>
        <p:spPr bwMode="auto">
          <a:xfrm>
            <a:off x="5680075" y="1536700"/>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GIVE </a:t>
            </a:r>
            <a:br>
              <a:rPr lang="en-US" sz="3200">
                <a:effectLst>
                  <a:outerShdw blurRad="38100" dist="38100" dir="2700000" algn="tl">
                    <a:srgbClr val="C0C0C0"/>
                  </a:outerShdw>
                </a:effectLst>
                <a:latin typeface="Colonna MT" pitchFamily="82" charset="0"/>
              </a:rPr>
            </a:br>
            <a:r>
              <a:rPr lang="en-US" sz="3200">
                <a:effectLst>
                  <a:outerShdw blurRad="38100" dist="38100" dir="2700000" algn="tl">
                    <a:srgbClr val="C0C0C0"/>
                  </a:outerShdw>
                </a:effectLst>
                <a:latin typeface="Colonna MT" pitchFamily="82" charset="0"/>
              </a:rPr>
              <a:t>FEEDBACK</a:t>
            </a:r>
          </a:p>
        </p:txBody>
      </p:sp>
      <p:sp>
        <p:nvSpPr>
          <p:cNvPr id="28679" name="Rectangle 7"/>
          <p:cNvSpPr>
            <a:spLocks noChangeArrowheads="1"/>
          </p:cNvSpPr>
          <p:nvPr/>
        </p:nvSpPr>
        <p:spPr bwMode="auto">
          <a:xfrm>
            <a:off x="711200" y="3927475"/>
            <a:ext cx="377031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FACILITATE</a:t>
            </a:r>
          </a:p>
          <a:p>
            <a:pPr algn="ctr"/>
            <a:r>
              <a:rPr lang="en-US" sz="3200">
                <a:effectLst>
                  <a:outerShdw blurRad="38100" dist="38100" dir="2700000" algn="tl">
                    <a:srgbClr val="C0C0C0"/>
                  </a:outerShdw>
                </a:effectLst>
                <a:latin typeface="Colonna MT" pitchFamily="82" charset="0"/>
              </a:rPr>
              <a:t>SELF-DISCLOSURE</a:t>
            </a:r>
          </a:p>
        </p:txBody>
      </p:sp>
      <p:sp>
        <p:nvSpPr>
          <p:cNvPr id="28680" name="Rectangle 8"/>
          <p:cNvSpPr>
            <a:spLocks noChangeArrowheads="1"/>
          </p:cNvSpPr>
          <p:nvPr/>
        </p:nvSpPr>
        <p:spPr bwMode="auto">
          <a:xfrm>
            <a:off x="5680075" y="4127500"/>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SOLICIT</a:t>
            </a:r>
          </a:p>
          <a:p>
            <a:pPr algn="ctr"/>
            <a:r>
              <a:rPr lang="en-US" sz="3200">
                <a:effectLst>
                  <a:outerShdw blurRad="38100" dist="38100" dir="2700000" algn="tl">
                    <a:srgbClr val="C0C0C0"/>
                  </a:outerShdw>
                </a:effectLst>
                <a:latin typeface="Colonna MT" pitchFamily="82" charset="0"/>
              </a:rPr>
              <a:t>FEEDBACK</a:t>
            </a:r>
          </a:p>
        </p:txBody>
      </p:sp>
      <p:sp>
        <p:nvSpPr>
          <p:cNvPr id="28681" name="Rectangle 9"/>
          <p:cNvSpPr>
            <a:spLocks noChangeArrowheads="1"/>
          </p:cNvSpPr>
          <p:nvPr/>
        </p:nvSpPr>
        <p:spPr bwMode="auto">
          <a:xfrm>
            <a:off x="694690" y="5745163"/>
            <a:ext cx="7839710" cy="954750"/>
          </a:xfrm>
          <a:prstGeom prst="rect">
            <a:avLst/>
          </a:prstGeom>
          <a:noFill/>
          <a:ln w="9525">
            <a:noFill/>
            <a:miter lim="800000"/>
            <a:headEnd/>
            <a:tailEnd/>
          </a:ln>
          <a:effectLst/>
        </p:spPr>
        <p:txBody>
          <a:bodyPr wrap="none" lIns="92075" tIns="46038" rIns="92075" bIns="46038">
            <a:spAutoFit/>
          </a:bodyPr>
          <a:lstStyle/>
          <a:p>
            <a:pPr algn="ctr"/>
            <a:r>
              <a:rPr lang="en-US" sz="2800" i="1">
                <a:latin typeface="Arial Narrow" pitchFamily="34" charset="0"/>
              </a:rPr>
              <a:t>A template for communication;  which corners do you visit?</a:t>
            </a:r>
            <a:br>
              <a:rPr lang="en-US" sz="2800" i="1">
                <a:latin typeface="Arial Narrow" pitchFamily="34" charset="0"/>
              </a:rPr>
            </a:br>
            <a:r>
              <a:rPr lang="en-US" sz="2800" i="1">
                <a:latin typeface="Arial Narrow" pitchFamily="34" charset="0"/>
              </a:rPr>
              <a:t>Different situations call for different patterns.</a:t>
            </a:r>
          </a:p>
        </p:txBody>
      </p:sp>
      <p:sp>
        <p:nvSpPr>
          <p:cNvPr id="28682" name="Rectangle 10"/>
          <p:cNvSpPr>
            <a:spLocks noChangeArrowheads="1"/>
          </p:cNvSpPr>
          <p:nvPr/>
        </p:nvSpPr>
        <p:spPr bwMode="auto">
          <a:xfrm>
            <a:off x="993775" y="1935163"/>
            <a:ext cx="3205163" cy="579437"/>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SELF-DISCLOSE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6553200" y="6356350"/>
            <a:ext cx="2133600" cy="365125"/>
          </a:xfrm>
          <a:prstGeom prst="rect">
            <a:avLst/>
          </a:prstGeom>
        </p:spPr>
        <p:txBody>
          <a:bodyPr/>
          <a:lstStyle/>
          <a:p>
            <a:fld id="{8EE3DEDB-E82F-4053-B7C7-F338F8B965EA}" type="slidenum">
              <a:rPr lang="en-US"/>
              <a:pPr/>
              <a:t>49</a:t>
            </a:fld>
            <a:endParaRPr lang="en-US"/>
          </a:p>
        </p:txBody>
      </p:sp>
      <p:sp>
        <p:nvSpPr>
          <p:cNvPr id="30722" name="Rectangle 2"/>
          <p:cNvSpPr>
            <a:spLocks noGrp="1" noChangeArrowheads="1"/>
          </p:cNvSpPr>
          <p:nvPr>
            <p:ph type="body" idx="1"/>
          </p:nvPr>
        </p:nvSpPr>
        <p:spPr>
          <a:xfrm>
            <a:off x="230188" y="990600"/>
            <a:ext cx="8456612" cy="5486400"/>
          </a:xfrm>
          <a:noFill/>
          <a:ln/>
        </p:spPr>
        <p:txBody>
          <a:bodyPr lIns="92075" tIns="46038" rIns="92075" bIns="46038"/>
          <a:lstStyle/>
          <a:p>
            <a:pPr marL="0" indent="0">
              <a:spcBef>
                <a:spcPct val="0"/>
              </a:spcBef>
              <a:spcAft>
                <a:spcPct val="125000"/>
              </a:spcAft>
              <a:buFontTx/>
              <a:buNone/>
            </a:pPr>
            <a:r>
              <a:rPr lang="en-US" sz="2000">
                <a:effectLst>
                  <a:outerShdw blurRad="38100" dist="38100" dir="2700000" algn="tl">
                    <a:srgbClr val="C0C0C0"/>
                  </a:outerShdw>
                </a:effectLst>
                <a:latin typeface="Colonna MT" pitchFamily="82" charset="0"/>
              </a:rPr>
              <a:t>SELF-DISCLOSE</a:t>
            </a:r>
            <a:br>
              <a:rPr lang="en-US" sz="20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talk about your own thoughts, ideas, feelings; </a:t>
            </a:r>
            <a:br>
              <a:rPr lang="en-US" sz="18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this is what most people think of when they define the word communication</a:t>
            </a:r>
            <a:endParaRPr lang="en-US" sz="2000">
              <a:effectLst>
                <a:outerShdw blurRad="38100" dist="38100" dir="2700000" algn="tl">
                  <a:srgbClr val="C0C0C0"/>
                </a:outerShdw>
              </a:effectLst>
              <a:latin typeface="Colonna MT" pitchFamily="82" charset="0"/>
            </a:endParaRPr>
          </a:p>
          <a:p>
            <a:pPr marL="0" indent="0">
              <a:spcBef>
                <a:spcPct val="0"/>
              </a:spcBef>
              <a:spcAft>
                <a:spcPct val="125000"/>
              </a:spcAft>
              <a:buFontTx/>
              <a:buNone/>
            </a:pPr>
            <a:r>
              <a:rPr lang="en-US" sz="2000">
                <a:effectLst>
                  <a:outerShdw blurRad="38100" dist="38100" dir="2700000" algn="tl">
                    <a:srgbClr val="C0C0C0"/>
                  </a:outerShdw>
                </a:effectLst>
                <a:latin typeface="Colonna MT" pitchFamily="82" charset="0"/>
              </a:rPr>
              <a:t>FACILITATE SELF-DISCLOSURE</a:t>
            </a:r>
            <a:br>
              <a:rPr lang="en-US" sz="20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make it easier for someone else to set the agenda </a:t>
            </a:r>
            <a:br>
              <a:rPr lang="en-US" sz="18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for the conversation;  let them decide the subject</a:t>
            </a:r>
            <a:endParaRPr lang="en-US" sz="2000">
              <a:effectLst>
                <a:outerShdw blurRad="38100" dist="38100" dir="2700000" algn="tl">
                  <a:srgbClr val="C0C0C0"/>
                </a:outerShdw>
              </a:effectLst>
              <a:latin typeface="Colonna MT" pitchFamily="82" charset="0"/>
            </a:endParaRPr>
          </a:p>
          <a:p>
            <a:pPr marL="0" indent="0">
              <a:spcBef>
                <a:spcPct val="0"/>
              </a:spcBef>
              <a:spcAft>
                <a:spcPct val="125000"/>
              </a:spcAft>
              <a:buFontTx/>
              <a:buNone/>
            </a:pPr>
            <a:r>
              <a:rPr lang="en-US" sz="2000">
                <a:effectLst>
                  <a:outerShdw blurRad="38100" dist="38100" dir="2700000" algn="tl">
                    <a:srgbClr val="C0C0C0"/>
                  </a:outerShdw>
                </a:effectLst>
                <a:latin typeface="Colonna MT" pitchFamily="82" charset="0"/>
              </a:rPr>
              <a:t>GIVE FEEDBACK</a:t>
            </a:r>
            <a:br>
              <a:rPr lang="en-US" sz="20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make known your reaction to what someone </a:t>
            </a:r>
            <a:br>
              <a:rPr lang="en-US" sz="18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else has said or done (requires imagining </a:t>
            </a:r>
            <a:br>
              <a:rPr lang="en-US" sz="18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other’s position)</a:t>
            </a:r>
            <a:endParaRPr lang="en-US" sz="2000">
              <a:effectLst>
                <a:outerShdw blurRad="38100" dist="38100" dir="2700000" algn="tl">
                  <a:srgbClr val="C0C0C0"/>
                </a:outerShdw>
              </a:effectLst>
              <a:latin typeface="Colonna MT" pitchFamily="82" charset="0"/>
            </a:endParaRPr>
          </a:p>
          <a:p>
            <a:pPr marL="0" indent="0">
              <a:spcBef>
                <a:spcPct val="0"/>
              </a:spcBef>
              <a:spcAft>
                <a:spcPct val="125000"/>
              </a:spcAft>
              <a:buFontTx/>
              <a:buNone/>
            </a:pPr>
            <a:r>
              <a:rPr lang="en-US" sz="2000">
                <a:effectLst>
                  <a:outerShdw blurRad="38100" dist="38100" dir="2700000" algn="tl">
                    <a:srgbClr val="C0C0C0"/>
                  </a:outerShdw>
                </a:effectLst>
                <a:latin typeface="Colonna MT" pitchFamily="82" charset="0"/>
              </a:rPr>
              <a:t>SOLICIT FEEDBACK</a:t>
            </a:r>
            <a:br>
              <a:rPr lang="en-US" sz="2000">
                <a:effectLst>
                  <a:outerShdw blurRad="38100" dist="38100" dir="2700000" algn="tl">
                    <a:srgbClr val="C0C0C0"/>
                  </a:outerShdw>
                </a:effectLst>
                <a:latin typeface="Colonna MT" pitchFamily="82" charset="0"/>
              </a:rPr>
            </a:br>
            <a:r>
              <a:rPr lang="en-US" sz="1800">
                <a:effectLst>
                  <a:outerShdw blurRad="38100" dist="38100" dir="2700000" algn="tl">
                    <a:srgbClr val="C0C0C0"/>
                  </a:outerShdw>
                </a:effectLst>
                <a:latin typeface="Colonna MT" pitchFamily="82" charset="0"/>
              </a:rPr>
              <a:t>find out another's reaction to your self-disclosure</a:t>
            </a:r>
          </a:p>
        </p:txBody>
      </p:sp>
      <p:sp>
        <p:nvSpPr>
          <p:cNvPr id="30723" name="Rectangle 3"/>
          <p:cNvSpPr>
            <a:spLocks noGrp="1" noChangeArrowheads="1"/>
          </p:cNvSpPr>
          <p:nvPr>
            <p:ph type="title"/>
          </p:nvPr>
        </p:nvSpPr>
        <p:spPr>
          <a:xfrm>
            <a:off x="685800" y="0"/>
            <a:ext cx="7467600" cy="990600"/>
          </a:xfrm>
          <a:noFill/>
          <a:ln/>
        </p:spPr>
        <p:txBody>
          <a:bodyPr lIns="92075" tIns="46038" rIns="92075" bIns="46038"/>
          <a:lstStyle/>
          <a:p>
            <a:r>
              <a:rPr lang="en-US" sz="3200">
                <a:latin typeface="Brush Script MT" pitchFamily="66" charset="0"/>
              </a:rPr>
              <a:t>4 Cylinder Communication</a:t>
            </a:r>
          </a:p>
        </p:txBody>
      </p:sp>
      <p:grpSp>
        <p:nvGrpSpPr>
          <p:cNvPr id="2" name="Group 4"/>
          <p:cNvGrpSpPr>
            <a:grpSpLocks/>
          </p:cNvGrpSpPr>
          <p:nvPr/>
        </p:nvGrpSpPr>
        <p:grpSpPr bwMode="auto">
          <a:xfrm>
            <a:off x="6248400" y="2667000"/>
            <a:ext cx="1981200" cy="2819400"/>
            <a:chOff x="4660" y="2400"/>
            <a:chExt cx="1095" cy="1649"/>
          </a:xfrm>
        </p:grpSpPr>
        <p:grpSp>
          <p:nvGrpSpPr>
            <p:cNvPr id="3" name="Group 5"/>
            <p:cNvGrpSpPr>
              <a:grpSpLocks/>
            </p:cNvGrpSpPr>
            <p:nvPr/>
          </p:nvGrpSpPr>
          <p:grpSpPr bwMode="auto">
            <a:xfrm>
              <a:off x="4715" y="2400"/>
              <a:ext cx="412" cy="229"/>
              <a:chOff x="4715" y="2400"/>
              <a:chExt cx="412" cy="229"/>
            </a:xfrm>
          </p:grpSpPr>
          <p:sp>
            <p:nvSpPr>
              <p:cNvPr id="30726" name="Freeform 6"/>
              <p:cNvSpPr>
                <a:spLocks/>
              </p:cNvSpPr>
              <p:nvPr/>
            </p:nvSpPr>
            <p:spPr bwMode="auto">
              <a:xfrm>
                <a:off x="4715" y="2400"/>
                <a:ext cx="412" cy="207"/>
              </a:xfrm>
              <a:custGeom>
                <a:avLst/>
                <a:gdLst/>
                <a:ahLst/>
                <a:cxnLst>
                  <a:cxn ang="0">
                    <a:pos x="24" y="0"/>
                  </a:cxn>
                  <a:cxn ang="0">
                    <a:pos x="48" y="0"/>
                  </a:cxn>
                  <a:cxn ang="0">
                    <a:pos x="74" y="1"/>
                  </a:cxn>
                  <a:cxn ang="0">
                    <a:pos x="98" y="4"/>
                  </a:cxn>
                  <a:cxn ang="0">
                    <a:pos x="125" y="10"/>
                  </a:cxn>
                  <a:cxn ang="0">
                    <a:pos x="151" y="19"/>
                  </a:cxn>
                  <a:cxn ang="0">
                    <a:pos x="179" y="30"/>
                  </a:cxn>
                  <a:cxn ang="0">
                    <a:pos x="203" y="42"/>
                  </a:cxn>
                  <a:cxn ang="0">
                    <a:pos x="227" y="54"/>
                  </a:cxn>
                  <a:cxn ang="0">
                    <a:pos x="251" y="68"/>
                  </a:cxn>
                  <a:cxn ang="0">
                    <a:pos x="273" y="83"/>
                  </a:cxn>
                  <a:cxn ang="0">
                    <a:pos x="295" y="100"/>
                  </a:cxn>
                  <a:cxn ang="0">
                    <a:pos x="313" y="118"/>
                  </a:cxn>
                  <a:cxn ang="0">
                    <a:pos x="325" y="134"/>
                  </a:cxn>
                  <a:cxn ang="0">
                    <a:pos x="398" y="129"/>
                  </a:cxn>
                  <a:cxn ang="0">
                    <a:pos x="375" y="139"/>
                  </a:cxn>
                  <a:cxn ang="0">
                    <a:pos x="357" y="150"/>
                  </a:cxn>
                  <a:cxn ang="0">
                    <a:pos x="342" y="159"/>
                  </a:cxn>
                  <a:cxn ang="0">
                    <a:pos x="327" y="170"/>
                  </a:cxn>
                  <a:cxn ang="0">
                    <a:pos x="310" y="185"/>
                  </a:cxn>
                  <a:cxn ang="0">
                    <a:pos x="294" y="200"/>
                  </a:cxn>
                  <a:cxn ang="0">
                    <a:pos x="282" y="204"/>
                  </a:cxn>
                  <a:cxn ang="0">
                    <a:pos x="268" y="197"/>
                  </a:cxn>
                  <a:cxn ang="0">
                    <a:pos x="250" y="190"/>
                  </a:cxn>
                  <a:cxn ang="0">
                    <a:pos x="235" y="185"/>
                  </a:cxn>
                  <a:cxn ang="0">
                    <a:pos x="217" y="180"/>
                  </a:cxn>
                  <a:cxn ang="0">
                    <a:pos x="198" y="175"/>
                  </a:cxn>
                  <a:cxn ang="0">
                    <a:pos x="181" y="171"/>
                  </a:cxn>
                  <a:cxn ang="0">
                    <a:pos x="164" y="168"/>
                  </a:cxn>
                  <a:cxn ang="0">
                    <a:pos x="141" y="164"/>
                  </a:cxn>
                  <a:cxn ang="0">
                    <a:pos x="225" y="136"/>
                  </a:cxn>
                  <a:cxn ang="0">
                    <a:pos x="205" y="110"/>
                  </a:cxn>
                  <a:cxn ang="0">
                    <a:pos x="190" y="95"/>
                  </a:cxn>
                  <a:cxn ang="0">
                    <a:pos x="168" y="75"/>
                  </a:cxn>
                  <a:cxn ang="0">
                    <a:pos x="150" y="61"/>
                  </a:cxn>
                  <a:cxn ang="0">
                    <a:pos x="135" y="51"/>
                  </a:cxn>
                  <a:cxn ang="0">
                    <a:pos x="115" y="39"/>
                  </a:cxn>
                  <a:cxn ang="0">
                    <a:pos x="99" y="31"/>
                  </a:cxn>
                  <a:cxn ang="0">
                    <a:pos x="75" y="24"/>
                  </a:cxn>
                  <a:cxn ang="0">
                    <a:pos x="50" y="18"/>
                  </a:cxn>
                  <a:cxn ang="0">
                    <a:pos x="0" y="15"/>
                  </a:cxn>
                </a:cxnLst>
                <a:rect l="0" t="0" r="r" b="b"/>
                <a:pathLst>
                  <a:path w="412" h="207">
                    <a:moveTo>
                      <a:pt x="1" y="1"/>
                    </a:moveTo>
                    <a:lnTo>
                      <a:pt x="24" y="0"/>
                    </a:lnTo>
                    <a:lnTo>
                      <a:pt x="35" y="0"/>
                    </a:lnTo>
                    <a:lnTo>
                      <a:pt x="48" y="0"/>
                    </a:lnTo>
                    <a:lnTo>
                      <a:pt x="61" y="0"/>
                    </a:lnTo>
                    <a:lnTo>
                      <a:pt x="74" y="1"/>
                    </a:lnTo>
                    <a:lnTo>
                      <a:pt x="86" y="2"/>
                    </a:lnTo>
                    <a:lnTo>
                      <a:pt x="98" y="4"/>
                    </a:lnTo>
                    <a:lnTo>
                      <a:pt x="110" y="7"/>
                    </a:lnTo>
                    <a:lnTo>
                      <a:pt x="125" y="10"/>
                    </a:lnTo>
                    <a:lnTo>
                      <a:pt x="138" y="15"/>
                    </a:lnTo>
                    <a:lnTo>
                      <a:pt x="151" y="19"/>
                    </a:lnTo>
                    <a:lnTo>
                      <a:pt x="165" y="24"/>
                    </a:lnTo>
                    <a:lnTo>
                      <a:pt x="179" y="30"/>
                    </a:lnTo>
                    <a:lnTo>
                      <a:pt x="192" y="36"/>
                    </a:lnTo>
                    <a:lnTo>
                      <a:pt x="203" y="42"/>
                    </a:lnTo>
                    <a:lnTo>
                      <a:pt x="216" y="48"/>
                    </a:lnTo>
                    <a:lnTo>
                      <a:pt x="227" y="54"/>
                    </a:lnTo>
                    <a:lnTo>
                      <a:pt x="239" y="61"/>
                    </a:lnTo>
                    <a:lnTo>
                      <a:pt x="251" y="68"/>
                    </a:lnTo>
                    <a:lnTo>
                      <a:pt x="263" y="76"/>
                    </a:lnTo>
                    <a:lnTo>
                      <a:pt x="273" y="83"/>
                    </a:lnTo>
                    <a:lnTo>
                      <a:pt x="285" y="92"/>
                    </a:lnTo>
                    <a:lnTo>
                      <a:pt x="295" y="100"/>
                    </a:lnTo>
                    <a:lnTo>
                      <a:pt x="305" y="109"/>
                    </a:lnTo>
                    <a:lnTo>
                      <a:pt x="313" y="118"/>
                    </a:lnTo>
                    <a:lnTo>
                      <a:pt x="319" y="125"/>
                    </a:lnTo>
                    <a:lnTo>
                      <a:pt x="325" y="134"/>
                    </a:lnTo>
                    <a:lnTo>
                      <a:pt x="411" y="123"/>
                    </a:lnTo>
                    <a:lnTo>
                      <a:pt x="398" y="129"/>
                    </a:lnTo>
                    <a:lnTo>
                      <a:pt x="387" y="134"/>
                    </a:lnTo>
                    <a:lnTo>
                      <a:pt x="375" y="139"/>
                    </a:lnTo>
                    <a:lnTo>
                      <a:pt x="365" y="145"/>
                    </a:lnTo>
                    <a:lnTo>
                      <a:pt x="357" y="150"/>
                    </a:lnTo>
                    <a:lnTo>
                      <a:pt x="349" y="154"/>
                    </a:lnTo>
                    <a:lnTo>
                      <a:pt x="342" y="159"/>
                    </a:lnTo>
                    <a:lnTo>
                      <a:pt x="335" y="164"/>
                    </a:lnTo>
                    <a:lnTo>
                      <a:pt x="327" y="170"/>
                    </a:lnTo>
                    <a:lnTo>
                      <a:pt x="319" y="177"/>
                    </a:lnTo>
                    <a:lnTo>
                      <a:pt x="310" y="185"/>
                    </a:lnTo>
                    <a:lnTo>
                      <a:pt x="302" y="192"/>
                    </a:lnTo>
                    <a:lnTo>
                      <a:pt x="294" y="200"/>
                    </a:lnTo>
                    <a:lnTo>
                      <a:pt x="288" y="206"/>
                    </a:lnTo>
                    <a:lnTo>
                      <a:pt x="282" y="204"/>
                    </a:lnTo>
                    <a:lnTo>
                      <a:pt x="275" y="200"/>
                    </a:lnTo>
                    <a:lnTo>
                      <a:pt x="268" y="197"/>
                    </a:lnTo>
                    <a:lnTo>
                      <a:pt x="259" y="193"/>
                    </a:lnTo>
                    <a:lnTo>
                      <a:pt x="250" y="190"/>
                    </a:lnTo>
                    <a:lnTo>
                      <a:pt x="242" y="187"/>
                    </a:lnTo>
                    <a:lnTo>
                      <a:pt x="235" y="185"/>
                    </a:lnTo>
                    <a:lnTo>
                      <a:pt x="226" y="182"/>
                    </a:lnTo>
                    <a:lnTo>
                      <a:pt x="217" y="180"/>
                    </a:lnTo>
                    <a:lnTo>
                      <a:pt x="207" y="177"/>
                    </a:lnTo>
                    <a:lnTo>
                      <a:pt x="198" y="175"/>
                    </a:lnTo>
                    <a:lnTo>
                      <a:pt x="190" y="173"/>
                    </a:lnTo>
                    <a:lnTo>
                      <a:pt x="181" y="171"/>
                    </a:lnTo>
                    <a:lnTo>
                      <a:pt x="172" y="169"/>
                    </a:lnTo>
                    <a:lnTo>
                      <a:pt x="164" y="168"/>
                    </a:lnTo>
                    <a:lnTo>
                      <a:pt x="154" y="165"/>
                    </a:lnTo>
                    <a:lnTo>
                      <a:pt x="141" y="164"/>
                    </a:lnTo>
                    <a:lnTo>
                      <a:pt x="231" y="148"/>
                    </a:lnTo>
                    <a:lnTo>
                      <a:pt x="225" y="136"/>
                    </a:lnTo>
                    <a:lnTo>
                      <a:pt x="218" y="127"/>
                    </a:lnTo>
                    <a:lnTo>
                      <a:pt x="205" y="110"/>
                    </a:lnTo>
                    <a:lnTo>
                      <a:pt x="197" y="103"/>
                    </a:lnTo>
                    <a:lnTo>
                      <a:pt x="190" y="95"/>
                    </a:lnTo>
                    <a:lnTo>
                      <a:pt x="177" y="82"/>
                    </a:lnTo>
                    <a:lnTo>
                      <a:pt x="168" y="75"/>
                    </a:lnTo>
                    <a:lnTo>
                      <a:pt x="159" y="67"/>
                    </a:lnTo>
                    <a:lnTo>
                      <a:pt x="150" y="61"/>
                    </a:lnTo>
                    <a:lnTo>
                      <a:pt x="142" y="57"/>
                    </a:lnTo>
                    <a:lnTo>
                      <a:pt x="135" y="51"/>
                    </a:lnTo>
                    <a:lnTo>
                      <a:pt x="126" y="46"/>
                    </a:lnTo>
                    <a:lnTo>
                      <a:pt x="115" y="39"/>
                    </a:lnTo>
                    <a:lnTo>
                      <a:pt x="107" y="35"/>
                    </a:lnTo>
                    <a:lnTo>
                      <a:pt x="99" y="31"/>
                    </a:lnTo>
                    <a:lnTo>
                      <a:pt x="85" y="27"/>
                    </a:lnTo>
                    <a:lnTo>
                      <a:pt x="75" y="24"/>
                    </a:lnTo>
                    <a:lnTo>
                      <a:pt x="61" y="21"/>
                    </a:lnTo>
                    <a:lnTo>
                      <a:pt x="50" y="18"/>
                    </a:lnTo>
                    <a:lnTo>
                      <a:pt x="36" y="17"/>
                    </a:lnTo>
                    <a:lnTo>
                      <a:pt x="0" y="15"/>
                    </a:lnTo>
                    <a:lnTo>
                      <a:pt x="1" y="1"/>
                    </a:lnTo>
                  </a:path>
                </a:pathLst>
              </a:custGeom>
              <a:solidFill>
                <a:srgbClr val="008000"/>
              </a:solidFill>
              <a:ln w="9525" cap="rnd">
                <a:noFill/>
                <a:round/>
                <a:headEnd/>
                <a:tailEnd/>
              </a:ln>
              <a:effectLst/>
            </p:spPr>
            <p:txBody>
              <a:bodyPr/>
              <a:lstStyle/>
              <a:p>
                <a:endParaRPr lang="en-US"/>
              </a:p>
            </p:txBody>
          </p:sp>
          <p:sp>
            <p:nvSpPr>
              <p:cNvPr id="30727" name="Freeform 7"/>
              <p:cNvSpPr>
                <a:spLocks/>
              </p:cNvSpPr>
              <p:nvPr/>
            </p:nvSpPr>
            <p:spPr bwMode="auto">
              <a:xfrm>
                <a:off x="4856" y="2550"/>
                <a:ext cx="90" cy="35"/>
              </a:xfrm>
              <a:custGeom>
                <a:avLst/>
                <a:gdLst/>
                <a:ahLst/>
                <a:cxnLst>
                  <a:cxn ang="0">
                    <a:pos x="0" y="14"/>
                  </a:cxn>
                  <a:cxn ang="0">
                    <a:pos x="0" y="34"/>
                  </a:cxn>
                  <a:cxn ang="0">
                    <a:pos x="89" y="18"/>
                  </a:cxn>
                  <a:cxn ang="0">
                    <a:pos x="88" y="9"/>
                  </a:cxn>
                  <a:cxn ang="0">
                    <a:pos x="82" y="0"/>
                  </a:cxn>
                  <a:cxn ang="0">
                    <a:pos x="0" y="14"/>
                  </a:cxn>
                </a:cxnLst>
                <a:rect l="0" t="0" r="r" b="b"/>
                <a:pathLst>
                  <a:path w="90" h="35">
                    <a:moveTo>
                      <a:pt x="0" y="14"/>
                    </a:moveTo>
                    <a:lnTo>
                      <a:pt x="0" y="34"/>
                    </a:lnTo>
                    <a:lnTo>
                      <a:pt x="89" y="18"/>
                    </a:lnTo>
                    <a:lnTo>
                      <a:pt x="88" y="9"/>
                    </a:lnTo>
                    <a:lnTo>
                      <a:pt x="82" y="0"/>
                    </a:lnTo>
                    <a:lnTo>
                      <a:pt x="0" y="14"/>
                    </a:lnTo>
                  </a:path>
                </a:pathLst>
              </a:custGeom>
              <a:solidFill>
                <a:srgbClr val="008000"/>
              </a:solidFill>
              <a:ln w="9525" cap="rnd">
                <a:noFill/>
                <a:round/>
                <a:headEnd/>
                <a:tailEnd/>
              </a:ln>
              <a:effectLst/>
            </p:spPr>
            <p:txBody>
              <a:bodyPr/>
              <a:lstStyle/>
              <a:p>
                <a:endParaRPr lang="en-US"/>
              </a:p>
            </p:txBody>
          </p:sp>
          <p:sp>
            <p:nvSpPr>
              <p:cNvPr id="30728" name="Freeform 8"/>
              <p:cNvSpPr>
                <a:spLocks/>
              </p:cNvSpPr>
              <p:nvPr/>
            </p:nvSpPr>
            <p:spPr bwMode="auto">
              <a:xfrm>
                <a:off x="5040" y="2523"/>
                <a:ext cx="87" cy="34"/>
              </a:xfrm>
              <a:custGeom>
                <a:avLst/>
                <a:gdLst/>
                <a:ahLst/>
                <a:cxnLst>
                  <a:cxn ang="0">
                    <a:pos x="86" y="0"/>
                  </a:cxn>
                  <a:cxn ang="0">
                    <a:pos x="86" y="19"/>
                  </a:cxn>
                  <a:cxn ang="0">
                    <a:pos x="0" y="33"/>
                  </a:cxn>
                  <a:cxn ang="0">
                    <a:pos x="0" y="10"/>
                  </a:cxn>
                  <a:cxn ang="0">
                    <a:pos x="86" y="0"/>
                  </a:cxn>
                </a:cxnLst>
                <a:rect l="0" t="0" r="r" b="b"/>
                <a:pathLst>
                  <a:path w="87" h="34">
                    <a:moveTo>
                      <a:pt x="86" y="0"/>
                    </a:moveTo>
                    <a:lnTo>
                      <a:pt x="86" y="19"/>
                    </a:lnTo>
                    <a:lnTo>
                      <a:pt x="0" y="33"/>
                    </a:lnTo>
                    <a:lnTo>
                      <a:pt x="0" y="10"/>
                    </a:lnTo>
                    <a:lnTo>
                      <a:pt x="86" y="0"/>
                    </a:lnTo>
                  </a:path>
                </a:pathLst>
              </a:custGeom>
              <a:solidFill>
                <a:srgbClr val="008000"/>
              </a:solidFill>
              <a:ln w="9525" cap="rnd">
                <a:noFill/>
                <a:round/>
                <a:headEnd/>
                <a:tailEnd/>
              </a:ln>
              <a:effectLst/>
            </p:spPr>
            <p:txBody>
              <a:bodyPr/>
              <a:lstStyle/>
              <a:p>
                <a:endParaRPr lang="en-US"/>
              </a:p>
            </p:txBody>
          </p:sp>
          <p:sp>
            <p:nvSpPr>
              <p:cNvPr id="30729" name="Freeform 9"/>
              <p:cNvSpPr>
                <a:spLocks/>
              </p:cNvSpPr>
              <p:nvPr/>
            </p:nvSpPr>
            <p:spPr bwMode="auto">
              <a:xfrm>
                <a:off x="4716" y="2415"/>
                <a:ext cx="411" cy="214"/>
              </a:xfrm>
              <a:custGeom>
                <a:avLst/>
                <a:gdLst/>
                <a:ahLst/>
                <a:cxnLst>
                  <a:cxn ang="0">
                    <a:pos x="23" y="0"/>
                  </a:cxn>
                  <a:cxn ang="0">
                    <a:pos x="47" y="0"/>
                  </a:cxn>
                  <a:cxn ang="0">
                    <a:pos x="73" y="1"/>
                  </a:cxn>
                  <a:cxn ang="0">
                    <a:pos x="96" y="5"/>
                  </a:cxn>
                  <a:cxn ang="0">
                    <a:pos x="124" y="11"/>
                  </a:cxn>
                  <a:cxn ang="0">
                    <a:pos x="150" y="20"/>
                  </a:cxn>
                  <a:cxn ang="0">
                    <a:pos x="178" y="31"/>
                  </a:cxn>
                  <a:cxn ang="0">
                    <a:pos x="202" y="44"/>
                  </a:cxn>
                  <a:cxn ang="0">
                    <a:pos x="226" y="56"/>
                  </a:cxn>
                  <a:cxn ang="0">
                    <a:pos x="250" y="70"/>
                  </a:cxn>
                  <a:cxn ang="0">
                    <a:pos x="272" y="86"/>
                  </a:cxn>
                  <a:cxn ang="0">
                    <a:pos x="294" y="104"/>
                  </a:cxn>
                  <a:cxn ang="0">
                    <a:pos x="311" y="122"/>
                  </a:cxn>
                  <a:cxn ang="0">
                    <a:pos x="323" y="138"/>
                  </a:cxn>
                  <a:cxn ang="0">
                    <a:pos x="396" y="133"/>
                  </a:cxn>
                  <a:cxn ang="0">
                    <a:pos x="373" y="144"/>
                  </a:cxn>
                  <a:cxn ang="0">
                    <a:pos x="356" y="154"/>
                  </a:cxn>
                  <a:cxn ang="0">
                    <a:pos x="341" y="164"/>
                  </a:cxn>
                  <a:cxn ang="0">
                    <a:pos x="326" y="175"/>
                  </a:cxn>
                  <a:cxn ang="0">
                    <a:pos x="308" y="190"/>
                  </a:cxn>
                  <a:cxn ang="0">
                    <a:pos x="293" y="206"/>
                  </a:cxn>
                  <a:cxn ang="0">
                    <a:pos x="280" y="210"/>
                  </a:cxn>
                  <a:cxn ang="0">
                    <a:pos x="266" y="203"/>
                  </a:cxn>
                  <a:cxn ang="0">
                    <a:pos x="249" y="195"/>
                  </a:cxn>
                  <a:cxn ang="0">
                    <a:pos x="233" y="191"/>
                  </a:cxn>
                  <a:cxn ang="0">
                    <a:pos x="215" y="185"/>
                  </a:cxn>
                  <a:cxn ang="0">
                    <a:pos x="197" y="180"/>
                  </a:cxn>
                  <a:cxn ang="0">
                    <a:pos x="180" y="176"/>
                  </a:cxn>
                  <a:cxn ang="0">
                    <a:pos x="163" y="173"/>
                  </a:cxn>
                  <a:cxn ang="0">
                    <a:pos x="140" y="169"/>
                  </a:cxn>
                  <a:cxn ang="0">
                    <a:pos x="223" y="140"/>
                  </a:cxn>
                  <a:cxn ang="0">
                    <a:pos x="204" y="114"/>
                  </a:cxn>
                  <a:cxn ang="0">
                    <a:pos x="189" y="98"/>
                  </a:cxn>
                  <a:cxn ang="0">
                    <a:pos x="167" y="77"/>
                  </a:cxn>
                  <a:cxn ang="0">
                    <a:pos x="148" y="61"/>
                  </a:cxn>
                  <a:cxn ang="0">
                    <a:pos x="133" y="48"/>
                  </a:cxn>
                  <a:cxn ang="0">
                    <a:pos x="115" y="36"/>
                  </a:cxn>
                  <a:cxn ang="0">
                    <a:pos x="96" y="26"/>
                  </a:cxn>
                  <a:cxn ang="0">
                    <a:pos x="73" y="18"/>
                  </a:cxn>
                  <a:cxn ang="0">
                    <a:pos x="48" y="11"/>
                  </a:cxn>
                  <a:cxn ang="0">
                    <a:pos x="21" y="5"/>
                  </a:cxn>
                </a:cxnLst>
                <a:rect l="0" t="0" r="r" b="b"/>
                <a:pathLst>
                  <a:path w="411" h="214">
                    <a:moveTo>
                      <a:pt x="0" y="1"/>
                    </a:moveTo>
                    <a:lnTo>
                      <a:pt x="23" y="0"/>
                    </a:lnTo>
                    <a:lnTo>
                      <a:pt x="34" y="0"/>
                    </a:lnTo>
                    <a:lnTo>
                      <a:pt x="47" y="0"/>
                    </a:lnTo>
                    <a:lnTo>
                      <a:pt x="60" y="0"/>
                    </a:lnTo>
                    <a:lnTo>
                      <a:pt x="73" y="1"/>
                    </a:lnTo>
                    <a:lnTo>
                      <a:pt x="85" y="3"/>
                    </a:lnTo>
                    <a:lnTo>
                      <a:pt x="96" y="5"/>
                    </a:lnTo>
                    <a:lnTo>
                      <a:pt x="109" y="7"/>
                    </a:lnTo>
                    <a:lnTo>
                      <a:pt x="124" y="11"/>
                    </a:lnTo>
                    <a:lnTo>
                      <a:pt x="137" y="16"/>
                    </a:lnTo>
                    <a:lnTo>
                      <a:pt x="150" y="20"/>
                    </a:lnTo>
                    <a:lnTo>
                      <a:pt x="164" y="25"/>
                    </a:lnTo>
                    <a:lnTo>
                      <a:pt x="178" y="31"/>
                    </a:lnTo>
                    <a:lnTo>
                      <a:pt x="191" y="38"/>
                    </a:lnTo>
                    <a:lnTo>
                      <a:pt x="202" y="44"/>
                    </a:lnTo>
                    <a:lnTo>
                      <a:pt x="215" y="50"/>
                    </a:lnTo>
                    <a:lnTo>
                      <a:pt x="226" y="56"/>
                    </a:lnTo>
                    <a:lnTo>
                      <a:pt x="238" y="63"/>
                    </a:lnTo>
                    <a:lnTo>
                      <a:pt x="250" y="70"/>
                    </a:lnTo>
                    <a:lnTo>
                      <a:pt x="262" y="79"/>
                    </a:lnTo>
                    <a:lnTo>
                      <a:pt x="272" y="86"/>
                    </a:lnTo>
                    <a:lnTo>
                      <a:pt x="283" y="95"/>
                    </a:lnTo>
                    <a:lnTo>
                      <a:pt x="294" y="104"/>
                    </a:lnTo>
                    <a:lnTo>
                      <a:pt x="303" y="112"/>
                    </a:lnTo>
                    <a:lnTo>
                      <a:pt x="311" y="122"/>
                    </a:lnTo>
                    <a:lnTo>
                      <a:pt x="318" y="129"/>
                    </a:lnTo>
                    <a:lnTo>
                      <a:pt x="323" y="138"/>
                    </a:lnTo>
                    <a:lnTo>
                      <a:pt x="410" y="127"/>
                    </a:lnTo>
                    <a:lnTo>
                      <a:pt x="396" y="133"/>
                    </a:lnTo>
                    <a:lnTo>
                      <a:pt x="386" y="138"/>
                    </a:lnTo>
                    <a:lnTo>
                      <a:pt x="373" y="144"/>
                    </a:lnTo>
                    <a:lnTo>
                      <a:pt x="364" y="149"/>
                    </a:lnTo>
                    <a:lnTo>
                      <a:pt x="356" y="154"/>
                    </a:lnTo>
                    <a:lnTo>
                      <a:pt x="348" y="158"/>
                    </a:lnTo>
                    <a:lnTo>
                      <a:pt x="341" y="164"/>
                    </a:lnTo>
                    <a:lnTo>
                      <a:pt x="334" y="169"/>
                    </a:lnTo>
                    <a:lnTo>
                      <a:pt x="326" y="175"/>
                    </a:lnTo>
                    <a:lnTo>
                      <a:pt x="317" y="183"/>
                    </a:lnTo>
                    <a:lnTo>
                      <a:pt x="308" y="190"/>
                    </a:lnTo>
                    <a:lnTo>
                      <a:pt x="301" y="197"/>
                    </a:lnTo>
                    <a:lnTo>
                      <a:pt x="293" y="206"/>
                    </a:lnTo>
                    <a:lnTo>
                      <a:pt x="287" y="213"/>
                    </a:lnTo>
                    <a:lnTo>
                      <a:pt x="280" y="210"/>
                    </a:lnTo>
                    <a:lnTo>
                      <a:pt x="274" y="206"/>
                    </a:lnTo>
                    <a:lnTo>
                      <a:pt x="266" y="203"/>
                    </a:lnTo>
                    <a:lnTo>
                      <a:pt x="258" y="199"/>
                    </a:lnTo>
                    <a:lnTo>
                      <a:pt x="249" y="195"/>
                    </a:lnTo>
                    <a:lnTo>
                      <a:pt x="241" y="193"/>
                    </a:lnTo>
                    <a:lnTo>
                      <a:pt x="233" y="191"/>
                    </a:lnTo>
                    <a:lnTo>
                      <a:pt x="225" y="188"/>
                    </a:lnTo>
                    <a:lnTo>
                      <a:pt x="215" y="185"/>
                    </a:lnTo>
                    <a:lnTo>
                      <a:pt x="206" y="183"/>
                    </a:lnTo>
                    <a:lnTo>
                      <a:pt x="197" y="180"/>
                    </a:lnTo>
                    <a:lnTo>
                      <a:pt x="189" y="178"/>
                    </a:lnTo>
                    <a:lnTo>
                      <a:pt x="180" y="176"/>
                    </a:lnTo>
                    <a:lnTo>
                      <a:pt x="171" y="174"/>
                    </a:lnTo>
                    <a:lnTo>
                      <a:pt x="163" y="173"/>
                    </a:lnTo>
                    <a:lnTo>
                      <a:pt x="153" y="171"/>
                    </a:lnTo>
                    <a:lnTo>
                      <a:pt x="140" y="169"/>
                    </a:lnTo>
                    <a:lnTo>
                      <a:pt x="229" y="153"/>
                    </a:lnTo>
                    <a:lnTo>
                      <a:pt x="223" y="140"/>
                    </a:lnTo>
                    <a:lnTo>
                      <a:pt x="216" y="131"/>
                    </a:lnTo>
                    <a:lnTo>
                      <a:pt x="204" y="114"/>
                    </a:lnTo>
                    <a:lnTo>
                      <a:pt x="196" y="106"/>
                    </a:lnTo>
                    <a:lnTo>
                      <a:pt x="189" y="98"/>
                    </a:lnTo>
                    <a:lnTo>
                      <a:pt x="175" y="85"/>
                    </a:lnTo>
                    <a:lnTo>
                      <a:pt x="167" y="77"/>
                    </a:lnTo>
                    <a:lnTo>
                      <a:pt x="157" y="68"/>
                    </a:lnTo>
                    <a:lnTo>
                      <a:pt x="148" y="61"/>
                    </a:lnTo>
                    <a:lnTo>
                      <a:pt x="141" y="54"/>
                    </a:lnTo>
                    <a:lnTo>
                      <a:pt x="133" y="48"/>
                    </a:lnTo>
                    <a:lnTo>
                      <a:pt x="124" y="42"/>
                    </a:lnTo>
                    <a:lnTo>
                      <a:pt x="115" y="36"/>
                    </a:lnTo>
                    <a:lnTo>
                      <a:pt x="105" y="31"/>
                    </a:lnTo>
                    <a:lnTo>
                      <a:pt x="96" y="26"/>
                    </a:lnTo>
                    <a:lnTo>
                      <a:pt x="84" y="21"/>
                    </a:lnTo>
                    <a:lnTo>
                      <a:pt x="73" y="18"/>
                    </a:lnTo>
                    <a:lnTo>
                      <a:pt x="60" y="14"/>
                    </a:lnTo>
                    <a:lnTo>
                      <a:pt x="48" y="11"/>
                    </a:lnTo>
                    <a:lnTo>
                      <a:pt x="35" y="8"/>
                    </a:lnTo>
                    <a:lnTo>
                      <a:pt x="21" y="5"/>
                    </a:lnTo>
                    <a:lnTo>
                      <a:pt x="0" y="1"/>
                    </a:lnTo>
                  </a:path>
                </a:pathLst>
              </a:custGeom>
              <a:solidFill>
                <a:srgbClr val="00FF00"/>
              </a:solidFill>
              <a:ln w="9525" cap="rnd">
                <a:noFill/>
                <a:round/>
                <a:headEnd/>
                <a:tailEnd/>
              </a:ln>
              <a:effectLst/>
            </p:spPr>
            <p:txBody>
              <a:bodyPr/>
              <a:lstStyle/>
              <a:p>
                <a:endParaRPr lang="en-US"/>
              </a:p>
            </p:txBody>
          </p:sp>
        </p:grpSp>
        <p:grpSp>
          <p:nvGrpSpPr>
            <p:cNvPr id="4" name="Group 10"/>
            <p:cNvGrpSpPr>
              <a:grpSpLocks/>
            </p:cNvGrpSpPr>
            <p:nvPr/>
          </p:nvGrpSpPr>
          <p:grpSpPr bwMode="auto">
            <a:xfrm>
              <a:off x="4716" y="3817"/>
              <a:ext cx="411" cy="232"/>
              <a:chOff x="4716" y="3817"/>
              <a:chExt cx="411" cy="232"/>
            </a:xfrm>
          </p:grpSpPr>
          <p:sp>
            <p:nvSpPr>
              <p:cNvPr id="30731" name="Freeform 11"/>
              <p:cNvSpPr>
                <a:spLocks/>
              </p:cNvSpPr>
              <p:nvPr/>
            </p:nvSpPr>
            <p:spPr bwMode="auto">
              <a:xfrm>
                <a:off x="4716" y="3896"/>
                <a:ext cx="238" cy="152"/>
              </a:xfrm>
              <a:custGeom>
                <a:avLst/>
                <a:gdLst/>
                <a:ahLst/>
                <a:cxnLst>
                  <a:cxn ang="0">
                    <a:pos x="0" y="151"/>
                  </a:cxn>
                  <a:cxn ang="0">
                    <a:pos x="0" y="140"/>
                  </a:cxn>
                  <a:cxn ang="0">
                    <a:pos x="17" y="137"/>
                  </a:cxn>
                  <a:cxn ang="0">
                    <a:pos x="33" y="133"/>
                  </a:cxn>
                  <a:cxn ang="0">
                    <a:pos x="47" y="128"/>
                  </a:cxn>
                  <a:cxn ang="0">
                    <a:pos x="62" y="124"/>
                  </a:cxn>
                  <a:cxn ang="0">
                    <a:pos x="74" y="119"/>
                  </a:cxn>
                  <a:cxn ang="0">
                    <a:pos x="85" y="115"/>
                  </a:cxn>
                  <a:cxn ang="0">
                    <a:pos x="95" y="111"/>
                  </a:cxn>
                  <a:cxn ang="0">
                    <a:pos x="106" y="106"/>
                  </a:cxn>
                  <a:cxn ang="0">
                    <a:pos x="115" y="100"/>
                  </a:cxn>
                  <a:cxn ang="0">
                    <a:pos x="127" y="92"/>
                  </a:cxn>
                  <a:cxn ang="0">
                    <a:pos x="136" y="86"/>
                  </a:cxn>
                  <a:cxn ang="0">
                    <a:pos x="145" y="79"/>
                  </a:cxn>
                  <a:cxn ang="0">
                    <a:pos x="153" y="71"/>
                  </a:cxn>
                  <a:cxn ang="0">
                    <a:pos x="163" y="62"/>
                  </a:cxn>
                  <a:cxn ang="0">
                    <a:pos x="175" y="52"/>
                  </a:cxn>
                  <a:cxn ang="0">
                    <a:pos x="181" y="44"/>
                  </a:cxn>
                  <a:cxn ang="0">
                    <a:pos x="188" y="36"/>
                  </a:cxn>
                  <a:cxn ang="0">
                    <a:pos x="195" y="29"/>
                  </a:cxn>
                  <a:cxn ang="0">
                    <a:pos x="200" y="21"/>
                  </a:cxn>
                  <a:cxn ang="0">
                    <a:pos x="208" y="9"/>
                  </a:cxn>
                  <a:cxn ang="0">
                    <a:pos x="212" y="0"/>
                  </a:cxn>
                  <a:cxn ang="0">
                    <a:pos x="237" y="3"/>
                  </a:cxn>
                  <a:cxn ang="0">
                    <a:pos x="229" y="19"/>
                  </a:cxn>
                  <a:cxn ang="0">
                    <a:pos x="217" y="36"/>
                  </a:cxn>
                  <a:cxn ang="0">
                    <a:pos x="204" y="51"/>
                  </a:cxn>
                  <a:cxn ang="0">
                    <a:pos x="188" y="67"/>
                  </a:cxn>
                  <a:cxn ang="0">
                    <a:pos x="166" y="89"/>
                  </a:cxn>
                  <a:cxn ang="0">
                    <a:pos x="141" y="108"/>
                  </a:cxn>
                  <a:cxn ang="0">
                    <a:pos x="115" y="124"/>
                  </a:cxn>
                  <a:cxn ang="0">
                    <a:pos x="92" y="134"/>
                  </a:cxn>
                  <a:cxn ang="0">
                    <a:pos x="63" y="143"/>
                  </a:cxn>
                  <a:cxn ang="0">
                    <a:pos x="39" y="147"/>
                  </a:cxn>
                  <a:cxn ang="0">
                    <a:pos x="0" y="151"/>
                  </a:cxn>
                </a:cxnLst>
                <a:rect l="0" t="0" r="r" b="b"/>
                <a:pathLst>
                  <a:path w="238" h="152">
                    <a:moveTo>
                      <a:pt x="0" y="151"/>
                    </a:moveTo>
                    <a:lnTo>
                      <a:pt x="0" y="140"/>
                    </a:lnTo>
                    <a:lnTo>
                      <a:pt x="17" y="137"/>
                    </a:lnTo>
                    <a:lnTo>
                      <a:pt x="33" y="133"/>
                    </a:lnTo>
                    <a:lnTo>
                      <a:pt x="47" y="128"/>
                    </a:lnTo>
                    <a:lnTo>
                      <a:pt x="62" y="124"/>
                    </a:lnTo>
                    <a:lnTo>
                      <a:pt x="74" y="119"/>
                    </a:lnTo>
                    <a:lnTo>
                      <a:pt x="85" y="115"/>
                    </a:lnTo>
                    <a:lnTo>
                      <a:pt x="95" y="111"/>
                    </a:lnTo>
                    <a:lnTo>
                      <a:pt x="106" y="106"/>
                    </a:lnTo>
                    <a:lnTo>
                      <a:pt x="115" y="100"/>
                    </a:lnTo>
                    <a:lnTo>
                      <a:pt x="127" y="92"/>
                    </a:lnTo>
                    <a:lnTo>
                      <a:pt x="136" y="86"/>
                    </a:lnTo>
                    <a:lnTo>
                      <a:pt x="145" y="79"/>
                    </a:lnTo>
                    <a:lnTo>
                      <a:pt x="153" y="71"/>
                    </a:lnTo>
                    <a:lnTo>
                      <a:pt x="163" y="62"/>
                    </a:lnTo>
                    <a:lnTo>
                      <a:pt x="175" y="52"/>
                    </a:lnTo>
                    <a:lnTo>
                      <a:pt x="181" y="44"/>
                    </a:lnTo>
                    <a:lnTo>
                      <a:pt x="188" y="36"/>
                    </a:lnTo>
                    <a:lnTo>
                      <a:pt x="195" y="29"/>
                    </a:lnTo>
                    <a:lnTo>
                      <a:pt x="200" y="21"/>
                    </a:lnTo>
                    <a:lnTo>
                      <a:pt x="208" y="9"/>
                    </a:lnTo>
                    <a:lnTo>
                      <a:pt x="212" y="0"/>
                    </a:lnTo>
                    <a:lnTo>
                      <a:pt x="237" y="3"/>
                    </a:lnTo>
                    <a:lnTo>
                      <a:pt x="229" y="19"/>
                    </a:lnTo>
                    <a:lnTo>
                      <a:pt x="217" y="36"/>
                    </a:lnTo>
                    <a:lnTo>
                      <a:pt x="204" y="51"/>
                    </a:lnTo>
                    <a:lnTo>
                      <a:pt x="188" y="67"/>
                    </a:lnTo>
                    <a:lnTo>
                      <a:pt x="166" y="89"/>
                    </a:lnTo>
                    <a:lnTo>
                      <a:pt x="141" y="108"/>
                    </a:lnTo>
                    <a:lnTo>
                      <a:pt x="115" y="124"/>
                    </a:lnTo>
                    <a:lnTo>
                      <a:pt x="92" y="134"/>
                    </a:lnTo>
                    <a:lnTo>
                      <a:pt x="63" y="143"/>
                    </a:lnTo>
                    <a:lnTo>
                      <a:pt x="39" y="147"/>
                    </a:lnTo>
                    <a:lnTo>
                      <a:pt x="0" y="151"/>
                    </a:lnTo>
                  </a:path>
                </a:pathLst>
              </a:custGeom>
              <a:solidFill>
                <a:srgbClr val="008000"/>
              </a:solidFill>
              <a:ln w="9525" cap="rnd">
                <a:noFill/>
                <a:round/>
                <a:headEnd/>
                <a:tailEnd/>
              </a:ln>
              <a:effectLst/>
            </p:spPr>
            <p:txBody>
              <a:bodyPr/>
              <a:lstStyle/>
              <a:p>
                <a:endParaRPr lang="en-US"/>
              </a:p>
            </p:txBody>
          </p:sp>
          <p:sp>
            <p:nvSpPr>
              <p:cNvPr id="30732" name="Freeform 12"/>
              <p:cNvSpPr>
                <a:spLocks/>
              </p:cNvSpPr>
              <p:nvPr/>
            </p:nvSpPr>
            <p:spPr bwMode="auto">
              <a:xfrm>
                <a:off x="5003" y="3817"/>
                <a:ext cx="124" cy="110"/>
              </a:xfrm>
              <a:custGeom>
                <a:avLst/>
                <a:gdLst/>
                <a:ahLst/>
                <a:cxnLst>
                  <a:cxn ang="0">
                    <a:pos x="0" y="25"/>
                  </a:cxn>
                  <a:cxn ang="0">
                    <a:pos x="0" y="0"/>
                  </a:cxn>
                  <a:cxn ang="0">
                    <a:pos x="5" y="7"/>
                  </a:cxn>
                  <a:cxn ang="0">
                    <a:pos x="10" y="13"/>
                  </a:cxn>
                  <a:cxn ang="0">
                    <a:pos x="18" y="20"/>
                  </a:cxn>
                  <a:cxn ang="0">
                    <a:pos x="27" y="28"/>
                  </a:cxn>
                  <a:cxn ang="0">
                    <a:pos x="35" y="36"/>
                  </a:cxn>
                  <a:cxn ang="0">
                    <a:pos x="44" y="44"/>
                  </a:cxn>
                  <a:cxn ang="0">
                    <a:pos x="53" y="51"/>
                  </a:cxn>
                  <a:cxn ang="0">
                    <a:pos x="60" y="57"/>
                  </a:cxn>
                  <a:cxn ang="0">
                    <a:pos x="68" y="62"/>
                  </a:cxn>
                  <a:cxn ang="0">
                    <a:pos x="77" y="68"/>
                  </a:cxn>
                  <a:cxn ang="0">
                    <a:pos x="87" y="73"/>
                  </a:cxn>
                  <a:cxn ang="0">
                    <a:pos x="96" y="78"/>
                  </a:cxn>
                  <a:cxn ang="0">
                    <a:pos x="105" y="82"/>
                  </a:cxn>
                  <a:cxn ang="0">
                    <a:pos x="115" y="86"/>
                  </a:cxn>
                  <a:cxn ang="0">
                    <a:pos x="123" y="90"/>
                  </a:cxn>
                  <a:cxn ang="0">
                    <a:pos x="123" y="109"/>
                  </a:cxn>
                  <a:cxn ang="0">
                    <a:pos x="109" y="105"/>
                  </a:cxn>
                  <a:cxn ang="0">
                    <a:pos x="90" y="96"/>
                  </a:cxn>
                  <a:cxn ang="0">
                    <a:pos x="65" y="86"/>
                  </a:cxn>
                  <a:cxn ang="0">
                    <a:pos x="46" y="74"/>
                  </a:cxn>
                  <a:cxn ang="0">
                    <a:pos x="29" y="58"/>
                  </a:cxn>
                  <a:cxn ang="0">
                    <a:pos x="12" y="44"/>
                  </a:cxn>
                  <a:cxn ang="0">
                    <a:pos x="0" y="31"/>
                  </a:cxn>
                  <a:cxn ang="0">
                    <a:pos x="0" y="1"/>
                  </a:cxn>
                  <a:cxn ang="0">
                    <a:pos x="0" y="1"/>
                  </a:cxn>
                  <a:cxn ang="0">
                    <a:pos x="0" y="25"/>
                  </a:cxn>
                </a:cxnLst>
                <a:rect l="0" t="0" r="r" b="b"/>
                <a:pathLst>
                  <a:path w="124" h="110">
                    <a:moveTo>
                      <a:pt x="0" y="25"/>
                    </a:moveTo>
                    <a:lnTo>
                      <a:pt x="0" y="0"/>
                    </a:lnTo>
                    <a:lnTo>
                      <a:pt x="5" y="7"/>
                    </a:lnTo>
                    <a:lnTo>
                      <a:pt x="10" y="13"/>
                    </a:lnTo>
                    <a:lnTo>
                      <a:pt x="18" y="20"/>
                    </a:lnTo>
                    <a:lnTo>
                      <a:pt x="27" y="28"/>
                    </a:lnTo>
                    <a:lnTo>
                      <a:pt x="35" y="36"/>
                    </a:lnTo>
                    <a:lnTo>
                      <a:pt x="44" y="44"/>
                    </a:lnTo>
                    <a:lnTo>
                      <a:pt x="53" y="51"/>
                    </a:lnTo>
                    <a:lnTo>
                      <a:pt x="60" y="57"/>
                    </a:lnTo>
                    <a:lnTo>
                      <a:pt x="68" y="62"/>
                    </a:lnTo>
                    <a:lnTo>
                      <a:pt x="77" y="68"/>
                    </a:lnTo>
                    <a:lnTo>
                      <a:pt x="87" y="73"/>
                    </a:lnTo>
                    <a:lnTo>
                      <a:pt x="96" y="78"/>
                    </a:lnTo>
                    <a:lnTo>
                      <a:pt x="105" y="82"/>
                    </a:lnTo>
                    <a:lnTo>
                      <a:pt x="115" y="86"/>
                    </a:lnTo>
                    <a:lnTo>
                      <a:pt x="123" y="90"/>
                    </a:lnTo>
                    <a:lnTo>
                      <a:pt x="123" y="109"/>
                    </a:lnTo>
                    <a:lnTo>
                      <a:pt x="109" y="105"/>
                    </a:lnTo>
                    <a:lnTo>
                      <a:pt x="90" y="96"/>
                    </a:lnTo>
                    <a:lnTo>
                      <a:pt x="65" y="86"/>
                    </a:lnTo>
                    <a:lnTo>
                      <a:pt x="46" y="74"/>
                    </a:lnTo>
                    <a:lnTo>
                      <a:pt x="29" y="58"/>
                    </a:lnTo>
                    <a:lnTo>
                      <a:pt x="12" y="44"/>
                    </a:lnTo>
                    <a:lnTo>
                      <a:pt x="0" y="31"/>
                    </a:lnTo>
                    <a:lnTo>
                      <a:pt x="0" y="1"/>
                    </a:lnTo>
                    <a:lnTo>
                      <a:pt x="0" y="1"/>
                    </a:lnTo>
                    <a:lnTo>
                      <a:pt x="0" y="25"/>
                    </a:lnTo>
                  </a:path>
                </a:pathLst>
              </a:custGeom>
              <a:solidFill>
                <a:srgbClr val="008000"/>
              </a:solidFill>
              <a:ln w="9525" cap="rnd">
                <a:noFill/>
                <a:round/>
                <a:headEnd/>
                <a:tailEnd/>
              </a:ln>
              <a:effectLst/>
            </p:spPr>
            <p:txBody>
              <a:bodyPr/>
              <a:lstStyle/>
              <a:p>
                <a:endParaRPr lang="en-US"/>
              </a:p>
            </p:txBody>
          </p:sp>
          <p:sp>
            <p:nvSpPr>
              <p:cNvPr id="30733" name="Freeform 13"/>
              <p:cNvSpPr>
                <a:spLocks/>
              </p:cNvSpPr>
              <p:nvPr/>
            </p:nvSpPr>
            <p:spPr bwMode="auto">
              <a:xfrm>
                <a:off x="4856" y="3818"/>
                <a:ext cx="148" cy="68"/>
              </a:xfrm>
              <a:custGeom>
                <a:avLst/>
                <a:gdLst/>
                <a:ahLst/>
                <a:cxnLst>
                  <a:cxn ang="0">
                    <a:pos x="0" y="67"/>
                  </a:cxn>
                  <a:cxn ang="0">
                    <a:pos x="0" y="46"/>
                  </a:cxn>
                  <a:cxn ang="0">
                    <a:pos x="9" y="44"/>
                  </a:cxn>
                  <a:cxn ang="0">
                    <a:pos x="19" y="43"/>
                  </a:cxn>
                  <a:cxn ang="0">
                    <a:pos x="28" y="41"/>
                  </a:cxn>
                  <a:cxn ang="0">
                    <a:pos x="38" y="38"/>
                  </a:cxn>
                  <a:cxn ang="0">
                    <a:pos x="49" y="36"/>
                  </a:cxn>
                  <a:cxn ang="0">
                    <a:pos x="60" y="33"/>
                  </a:cxn>
                  <a:cxn ang="0">
                    <a:pos x="75" y="28"/>
                  </a:cxn>
                  <a:cxn ang="0">
                    <a:pos x="90" y="24"/>
                  </a:cxn>
                  <a:cxn ang="0">
                    <a:pos x="99" y="21"/>
                  </a:cxn>
                  <a:cxn ang="0">
                    <a:pos x="111" y="17"/>
                  </a:cxn>
                  <a:cxn ang="0">
                    <a:pos x="123" y="11"/>
                  </a:cxn>
                  <a:cxn ang="0">
                    <a:pos x="134" y="6"/>
                  </a:cxn>
                  <a:cxn ang="0">
                    <a:pos x="142" y="2"/>
                  </a:cxn>
                  <a:cxn ang="0">
                    <a:pos x="147" y="0"/>
                  </a:cxn>
                  <a:cxn ang="0">
                    <a:pos x="147" y="25"/>
                  </a:cxn>
                  <a:cxn ang="0">
                    <a:pos x="137" y="32"/>
                  </a:cxn>
                  <a:cxn ang="0">
                    <a:pos x="119" y="41"/>
                  </a:cxn>
                  <a:cxn ang="0">
                    <a:pos x="97" y="50"/>
                  </a:cxn>
                  <a:cxn ang="0">
                    <a:pos x="78" y="55"/>
                  </a:cxn>
                  <a:cxn ang="0">
                    <a:pos x="56" y="61"/>
                  </a:cxn>
                  <a:cxn ang="0">
                    <a:pos x="34" y="65"/>
                  </a:cxn>
                  <a:cxn ang="0">
                    <a:pos x="18" y="67"/>
                  </a:cxn>
                  <a:cxn ang="0">
                    <a:pos x="0" y="67"/>
                  </a:cxn>
                </a:cxnLst>
                <a:rect l="0" t="0" r="r" b="b"/>
                <a:pathLst>
                  <a:path w="148" h="68">
                    <a:moveTo>
                      <a:pt x="0" y="67"/>
                    </a:moveTo>
                    <a:lnTo>
                      <a:pt x="0" y="46"/>
                    </a:lnTo>
                    <a:lnTo>
                      <a:pt x="9" y="44"/>
                    </a:lnTo>
                    <a:lnTo>
                      <a:pt x="19" y="43"/>
                    </a:lnTo>
                    <a:lnTo>
                      <a:pt x="28" y="41"/>
                    </a:lnTo>
                    <a:lnTo>
                      <a:pt x="38" y="38"/>
                    </a:lnTo>
                    <a:lnTo>
                      <a:pt x="49" y="36"/>
                    </a:lnTo>
                    <a:lnTo>
                      <a:pt x="60" y="33"/>
                    </a:lnTo>
                    <a:lnTo>
                      <a:pt x="75" y="28"/>
                    </a:lnTo>
                    <a:lnTo>
                      <a:pt x="90" y="24"/>
                    </a:lnTo>
                    <a:lnTo>
                      <a:pt x="99" y="21"/>
                    </a:lnTo>
                    <a:lnTo>
                      <a:pt x="111" y="17"/>
                    </a:lnTo>
                    <a:lnTo>
                      <a:pt x="123" y="11"/>
                    </a:lnTo>
                    <a:lnTo>
                      <a:pt x="134" y="6"/>
                    </a:lnTo>
                    <a:lnTo>
                      <a:pt x="142" y="2"/>
                    </a:lnTo>
                    <a:lnTo>
                      <a:pt x="147" y="0"/>
                    </a:lnTo>
                    <a:lnTo>
                      <a:pt x="147" y="25"/>
                    </a:lnTo>
                    <a:lnTo>
                      <a:pt x="137" y="32"/>
                    </a:lnTo>
                    <a:lnTo>
                      <a:pt x="119" y="41"/>
                    </a:lnTo>
                    <a:lnTo>
                      <a:pt x="97" y="50"/>
                    </a:lnTo>
                    <a:lnTo>
                      <a:pt x="78" y="55"/>
                    </a:lnTo>
                    <a:lnTo>
                      <a:pt x="56" y="61"/>
                    </a:lnTo>
                    <a:lnTo>
                      <a:pt x="34" y="65"/>
                    </a:lnTo>
                    <a:lnTo>
                      <a:pt x="18" y="67"/>
                    </a:lnTo>
                    <a:lnTo>
                      <a:pt x="0" y="67"/>
                    </a:lnTo>
                  </a:path>
                </a:pathLst>
              </a:custGeom>
              <a:solidFill>
                <a:srgbClr val="008000"/>
              </a:solidFill>
              <a:ln w="9525" cap="rnd">
                <a:noFill/>
                <a:round/>
                <a:headEnd/>
                <a:tailEnd/>
              </a:ln>
              <a:effectLst/>
            </p:spPr>
            <p:txBody>
              <a:bodyPr/>
              <a:lstStyle/>
              <a:p>
                <a:endParaRPr lang="en-US"/>
              </a:p>
            </p:txBody>
          </p:sp>
          <p:sp>
            <p:nvSpPr>
              <p:cNvPr id="30734" name="Freeform 14"/>
              <p:cNvSpPr>
                <a:spLocks/>
              </p:cNvSpPr>
              <p:nvPr/>
            </p:nvSpPr>
            <p:spPr bwMode="auto">
              <a:xfrm>
                <a:off x="4716" y="3842"/>
                <a:ext cx="411" cy="207"/>
              </a:xfrm>
              <a:custGeom>
                <a:avLst/>
                <a:gdLst/>
                <a:ahLst/>
                <a:cxnLst>
                  <a:cxn ang="0">
                    <a:pos x="22" y="206"/>
                  </a:cxn>
                  <a:cxn ang="0">
                    <a:pos x="47" y="206"/>
                  </a:cxn>
                  <a:cxn ang="0">
                    <a:pos x="72" y="204"/>
                  </a:cxn>
                  <a:cxn ang="0">
                    <a:pos x="96" y="200"/>
                  </a:cxn>
                  <a:cxn ang="0">
                    <a:pos x="123" y="194"/>
                  </a:cxn>
                  <a:cxn ang="0">
                    <a:pos x="150" y="186"/>
                  </a:cxn>
                  <a:cxn ang="0">
                    <a:pos x="177" y="175"/>
                  </a:cxn>
                  <a:cxn ang="0">
                    <a:pos x="202" y="163"/>
                  </a:cxn>
                  <a:cxn ang="0">
                    <a:pos x="225" y="151"/>
                  </a:cxn>
                  <a:cxn ang="0">
                    <a:pos x="249" y="138"/>
                  </a:cxn>
                  <a:cxn ang="0">
                    <a:pos x="272" y="123"/>
                  </a:cxn>
                  <a:cxn ang="0">
                    <a:pos x="293" y="106"/>
                  </a:cxn>
                  <a:cxn ang="0">
                    <a:pos x="311" y="89"/>
                  </a:cxn>
                  <a:cxn ang="0">
                    <a:pos x="323" y="73"/>
                  </a:cxn>
                  <a:cxn ang="0">
                    <a:pos x="398" y="78"/>
                  </a:cxn>
                  <a:cxn ang="0">
                    <a:pos x="372" y="67"/>
                  </a:cxn>
                  <a:cxn ang="0">
                    <a:pos x="355" y="58"/>
                  </a:cxn>
                  <a:cxn ang="0">
                    <a:pos x="340" y="49"/>
                  </a:cxn>
                  <a:cxn ang="0">
                    <a:pos x="326" y="37"/>
                  </a:cxn>
                  <a:cxn ang="0">
                    <a:pos x="309" y="22"/>
                  </a:cxn>
                  <a:cxn ang="0">
                    <a:pos x="293" y="8"/>
                  </a:cxn>
                  <a:cxn ang="0">
                    <a:pos x="280" y="4"/>
                  </a:cxn>
                  <a:cxn ang="0">
                    <a:pos x="266" y="11"/>
                  </a:cxn>
                  <a:cxn ang="0">
                    <a:pos x="249" y="18"/>
                  </a:cxn>
                  <a:cxn ang="0">
                    <a:pos x="233" y="22"/>
                  </a:cxn>
                  <a:cxn ang="0">
                    <a:pos x="215" y="27"/>
                  </a:cxn>
                  <a:cxn ang="0">
                    <a:pos x="197" y="32"/>
                  </a:cxn>
                  <a:cxn ang="0">
                    <a:pos x="179" y="36"/>
                  </a:cxn>
                  <a:cxn ang="0">
                    <a:pos x="162" y="40"/>
                  </a:cxn>
                  <a:cxn ang="0">
                    <a:pos x="139" y="43"/>
                  </a:cxn>
                  <a:cxn ang="0">
                    <a:pos x="223" y="71"/>
                  </a:cxn>
                  <a:cxn ang="0">
                    <a:pos x="203" y="96"/>
                  </a:cxn>
                  <a:cxn ang="0">
                    <a:pos x="189" y="111"/>
                  </a:cxn>
                  <a:cxn ang="0">
                    <a:pos x="167" y="131"/>
                  </a:cxn>
                  <a:cxn ang="0">
                    <a:pos x="148" y="147"/>
                  </a:cxn>
                  <a:cxn ang="0">
                    <a:pos x="133" y="159"/>
                  </a:cxn>
                  <a:cxn ang="0">
                    <a:pos x="114" y="170"/>
                  </a:cxn>
                  <a:cxn ang="0">
                    <a:pos x="95" y="180"/>
                  </a:cxn>
                  <a:cxn ang="0">
                    <a:pos x="72" y="188"/>
                  </a:cxn>
                  <a:cxn ang="0">
                    <a:pos x="48" y="194"/>
                  </a:cxn>
                  <a:cxn ang="0">
                    <a:pos x="22" y="200"/>
                  </a:cxn>
                </a:cxnLst>
                <a:rect l="0" t="0" r="r" b="b"/>
                <a:pathLst>
                  <a:path w="411" h="207">
                    <a:moveTo>
                      <a:pt x="0" y="204"/>
                    </a:moveTo>
                    <a:lnTo>
                      <a:pt x="22" y="206"/>
                    </a:lnTo>
                    <a:lnTo>
                      <a:pt x="33" y="206"/>
                    </a:lnTo>
                    <a:lnTo>
                      <a:pt x="47" y="206"/>
                    </a:lnTo>
                    <a:lnTo>
                      <a:pt x="60" y="205"/>
                    </a:lnTo>
                    <a:lnTo>
                      <a:pt x="72" y="204"/>
                    </a:lnTo>
                    <a:lnTo>
                      <a:pt x="85" y="202"/>
                    </a:lnTo>
                    <a:lnTo>
                      <a:pt x="96" y="200"/>
                    </a:lnTo>
                    <a:lnTo>
                      <a:pt x="108" y="198"/>
                    </a:lnTo>
                    <a:lnTo>
                      <a:pt x="123" y="194"/>
                    </a:lnTo>
                    <a:lnTo>
                      <a:pt x="137" y="190"/>
                    </a:lnTo>
                    <a:lnTo>
                      <a:pt x="150" y="186"/>
                    </a:lnTo>
                    <a:lnTo>
                      <a:pt x="164" y="181"/>
                    </a:lnTo>
                    <a:lnTo>
                      <a:pt x="177" y="175"/>
                    </a:lnTo>
                    <a:lnTo>
                      <a:pt x="191" y="169"/>
                    </a:lnTo>
                    <a:lnTo>
                      <a:pt x="202" y="163"/>
                    </a:lnTo>
                    <a:lnTo>
                      <a:pt x="215" y="157"/>
                    </a:lnTo>
                    <a:lnTo>
                      <a:pt x="225" y="151"/>
                    </a:lnTo>
                    <a:lnTo>
                      <a:pt x="237" y="145"/>
                    </a:lnTo>
                    <a:lnTo>
                      <a:pt x="249" y="138"/>
                    </a:lnTo>
                    <a:lnTo>
                      <a:pt x="261" y="130"/>
                    </a:lnTo>
                    <a:lnTo>
                      <a:pt x="272" y="123"/>
                    </a:lnTo>
                    <a:lnTo>
                      <a:pt x="283" y="114"/>
                    </a:lnTo>
                    <a:lnTo>
                      <a:pt x="293" y="106"/>
                    </a:lnTo>
                    <a:lnTo>
                      <a:pt x="303" y="98"/>
                    </a:lnTo>
                    <a:lnTo>
                      <a:pt x="311" y="89"/>
                    </a:lnTo>
                    <a:lnTo>
                      <a:pt x="318" y="81"/>
                    </a:lnTo>
                    <a:lnTo>
                      <a:pt x="323" y="73"/>
                    </a:lnTo>
                    <a:lnTo>
                      <a:pt x="410" y="84"/>
                    </a:lnTo>
                    <a:lnTo>
                      <a:pt x="398" y="78"/>
                    </a:lnTo>
                    <a:lnTo>
                      <a:pt x="384" y="72"/>
                    </a:lnTo>
                    <a:lnTo>
                      <a:pt x="372" y="67"/>
                    </a:lnTo>
                    <a:lnTo>
                      <a:pt x="364" y="63"/>
                    </a:lnTo>
                    <a:lnTo>
                      <a:pt x="355" y="58"/>
                    </a:lnTo>
                    <a:lnTo>
                      <a:pt x="347" y="53"/>
                    </a:lnTo>
                    <a:lnTo>
                      <a:pt x="340" y="49"/>
                    </a:lnTo>
                    <a:lnTo>
                      <a:pt x="333" y="43"/>
                    </a:lnTo>
                    <a:lnTo>
                      <a:pt x="326" y="37"/>
                    </a:lnTo>
                    <a:lnTo>
                      <a:pt x="317" y="30"/>
                    </a:lnTo>
                    <a:lnTo>
                      <a:pt x="309" y="22"/>
                    </a:lnTo>
                    <a:lnTo>
                      <a:pt x="302" y="16"/>
                    </a:lnTo>
                    <a:lnTo>
                      <a:pt x="293" y="8"/>
                    </a:lnTo>
                    <a:lnTo>
                      <a:pt x="287" y="0"/>
                    </a:lnTo>
                    <a:lnTo>
                      <a:pt x="280" y="4"/>
                    </a:lnTo>
                    <a:lnTo>
                      <a:pt x="273" y="7"/>
                    </a:lnTo>
                    <a:lnTo>
                      <a:pt x="266" y="11"/>
                    </a:lnTo>
                    <a:lnTo>
                      <a:pt x="258" y="14"/>
                    </a:lnTo>
                    <a:lnTo>
                      <a:pt x="249" y="18"/>
                    </a:lnTo>
                    <a:lnTo>
                      <a:pt x="241" y="20"/>
                    </a:lnTo>
                    <a:lnTo>
                      <a:pt x="233" y="22"/>
                    </a:lnTo>
                    <a:lnTo>
                      <a:pt x="224" y="25"/>
                    </a:lnTo>
                    <a:lnTo>
                      <a:pt x="215" y="27"/>
                    </a:lnTo>
                    <a:lnTo>
                      <a:pt x="206" y="30"/>
                    </a:lnTo>
                    <a:lnTo>
                      <a:pt x="197" y="32"/>
                    </a:lnTo>
                    <a:lnTo>
                      <a:pt x="189" y="34"/>
                    </a:lnTo>
                    <a:lnTo>
                      <a:pt x="179" y="36"/>
                    </a:lnTo>
                    <a:lnTo>
                      <a:pt x="171" y="38"/>
                    </a:lnTo>
                    <a:lnTo>
                      <a:pt x="162" y="40"/>
                    </a:lnTo>
                    <a:lnTo>
                      <a:pt x="153" y="42"/>
                    </a:lnTo>
                    <a:lnTo>
                      <a:pt x="139" y="43"/>
                    </a:lnTo>
                    <a:lnTo>
                      <a:pt x="229" y="59"/>
                    </a:lnTo>
                    <a:lnTo>
                      <a:pt x="223" y="71"/>
                    </a:lnTo>
                    <a:lnTo>
                      <a:pt x="216" y="80"/>
                    </a:lnTo>
                    <a:lnTo>
                      <a:pt x="203" y="96"/>
                    </a:lnTo>
                    <a:lnTo>
                      <a:pt x="196" y="104"/>
                    </a:lnTo>
                    <a:lnTo>
                      <a:pt x="189" y="111"/>
                    </a:lnTo>
                    <a:lnTo>
                      <a:pt x="175" y="124"/>
                    </a:lnTo>
                    <a:lnTo>
                      <a:pt x="167" y="131"/>
                    </a:lnTo>
                    <a:lnTo>
                      <a:pt x="157" y="140"/>
                    </a:lnTo>
                    <a:lnTo>
                      <a:pt x="148" y="147"/>
                    </a:lnTo>
                    <a:lnTo>
                      <a:pt x="141" y="153"/>
                    </a:lnTo>
                    <a:lnTo>
                      <a:pt x="133" y="159"/>
                    </a:lnTo>
                    <a:lnTo>
                      <a:pt x="124" y="164"/>
                    </a:lnTo>
                    <a:lnTo>
                      <a:pt x="114" y="170"/>
                    </a:lnTo>
                    <a:lnTo>
                      <a:pt x="105" y="175"/>
                    </a:lnTo>
                    <a:lnTo>
                      <a:pt x="95" y="180"/>
                    </a:lnTo>
                    <a:lnTo>
                      <a:pt x="83" y="185"/>
                    </a:lnTo>
                    <a:lnTo>
                      <a:pt x="72" y="188"/>
                    </a:lnTo>
                    <a:lnTo>
                      <a:pt x="60" y="191"/>
                    </a:lnTo>
                    <a:lnTo>
                      <a:pt x="48" y="194"/>
                    </a:lnTo>
                    <a:lnTo>
                      <a:pt x="35" y="197"/>
                    </a:lnTo>
                    <a:lnTo>
                      <a:pt x="22" y="200"/>
                    </a:lnTo>
                    <a:lnTo>
                      <a:pt x="0" y="204"/>
                    </a:lnTo>
                  </a:path>
                </a:pathLst>
              </a:custGeom>
              <a:solidFill>
                <a:srgbClr val="00FF00"/>
              </a:solidFill>
              <a:ln w="9525" cap="rnd">
                <a:noFill/>
                <a:round/>
                <a:headEnd/>
                <a:tailEnd/>
              </a:ln>
              <a:effectLst/>
            </p:spPr>
            <p:txBody>
              <a:bodyPr/>
              <a:lstStyle/>
              <a:p>
                <a:endParaRPr lang="en-US"/>
              </a:p>
            </p:txBody>
          </p:sp>
        </p:grpSp>
        <p:sp>
          <p:nvSpPr>
            <p:cNvPr id="30735" name="AutoShape 15"/>
            <p:cNvSpPr>
              <a:spLocks noChangeArrowheads="1"/>
            </p:cNvSpPr>
            <p:nvPr/>
          </p:nvSpPr>
          <p:spPr bwMode="auto">
            <a:xfrm>
              <a:off x="4660" y="2692"/>
              <a:ext cx="1095" cy="1048"/>
            </a:xfrm>
            <a:prstGeom prst="star16">
              <a:avLst>
                <a:gd name="adj" fmla="val 37500"/>
              </a:avLst>
            </a:prstGeom>
            <a:solidFill>
              <a:schemeClr val="accent1"/>
            </a:solidFill>
            <a:ln w="12700">
              <a:solidFill>
                <a:schemeClr val="tx1"/>
              </a:solidFill>
              <a:miter lim="800000"/>
              <a:headEnd/>
              <a:tailEnd/>
            </a:ln>
            <a:effectLst/>
          </p:spPr>
          <p:txBody>
            <a:bodyPr wrap="none" lIns="92075" tIns="46038" rIns="92075" bIns="46038" anchor="ctr"/>
            <a:lstStyle/>
            <a:p>
              <a:pPr algn="ctr"/>
              <a:r>
                <a:rPr lang="en-US" b="1" i="1"/>
                <a:t>Active</a:t>
              </a:r>
              <a:br>
                <a:rPr lang="en-US" b="1" i="1"/>
              </a:br>
              <a:r>
                <a:rPr lang="en-US" b="1" i="1"/>
                <a:t>Listening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blinds(horizontal)">
                                      <p:cBhvr>
                                        <p:cTn id="12" dur="5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blinds(horizontal)">
                                      <p:cBhvr>
                                        <p:cTn id="17" dur="5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blinds(horizontal)">
                                      <p:cBhvr>
                                        <p:cTn id="22" dur="5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bldLvl="4"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2024385321"/>
              </p:ext>
            </p:extLst>
          </p:nvPr>
        </p:nvGraphicFramePr>
        <p:xfrm>
          <a:off x="-1" y="-1"/>
          <a:ext cx="9067801" cy="6858000"/>
        </p:xfrm>
        <a:graphic>
          <a:graphicData uri="http://schemas.openxmlformats.org/drawingml/2006/table">
            <a:tbl>
              <a:tblPr firstRow="1" firstCol="1" bandRow="1"/>
              <a:tblGrid>
                <a:gridCol w="3307854">
                  <a:extLst>
                    <a:ext uri="{9D8B030D-6E8A-4147-A177-3AD203B41FA5}">
                      <a16:colId xmlns:a16="http://schemas.microsoft.com/office/drawing/2014/main" xmlns="" val="20000"/>
                    </a:ext>
                  </a:extLst>
                </a:gridCol>
                <a:gridCol w="1234275">
                  <a:extLst>
                    <a:ext uri="{9D8B030D-6E8A-4147-A177-3AD203B41FA5}">
                      <a16:colId xmlns:a16="http://schemas.microsoft.com/office/drawing/2014/main" xmlns="" val="20001"/>
                    </a:ext>
                  </a:extLst>
                </a:gridCol>
                <a:gridCol w="4525672">
                  <a:extLst>
                    <a:ext uri="{9D8B030D-6E8A-4147-A177-3AD203B41FA5}">
                      <a16:colId xmlns:a16="http://schemas.microsoft.com/office/drawing/2014/main" xmlns="" val="20002"/>
                    </a:ext>
                  </a:extLst>
                </a:gridCol>
              </a:tblGrid>
              <a:tr h="285750">
                <a:tc>
                  <a:txBody>
                    <a:bodyPr/>
                    <a:lstStyle/>
                    <a:p>
                      <a:pPr marL="0" marR="0" algn="ctr">
                        <a:spcBef>
                          <a:spcPts val="0"/>
                        </a:spcBef>
                        <a:spcAft>
                          <a:spcPts val="0"/>
                        </a:spcAft>
                      </a:pPr>
                      <a:r>
                        <a:rPr lang="en-US" sz="1200" b="1">
                          <a:effectLst/>
                          <a:latin typeface="Tahoma" panose="020B0604030504040204" pitchFamily="34" charset="0"/>
                          <a:ea typeface="Times New Roman" panose="02020603050405020304" pitchFamily="18" charset="0"/>
                          <a:cs typeface="Times New Roman" panose="02020603050405020304" pitchFamily="18" charset="0"/>
                        </a:rPr>
                        <a:t>Session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ahoma" panose="020B0604030504040204" pitchFamily="34" charset="0"/>
                          <a:ea typeface="Times New Roman" panose="02020603050405020304" pitchFamily="18" charset="0"/>
                          <a:cs typeface="Times New Roman" panose="02020603050405020304" pitchFamily="18" charset="0"/>
                        </a:rPr>
                        <a:t>Date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ahoma" panose="020B0604030504040204" pitchFamily="34" charset="0"/>
                          <a:ea typeface="Times New Roman" panose="02020603050405020304" pitchFamily="18" charset="0"/>
                          <a:cs typeface="Times New Roman" panose="02020603050405020304" pitchFamily="18" charset="0"/>
                        </a:rPr>
                        <a:t>Competencies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Atom of Work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2/24/15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Gap Analysis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3/18/15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Difficult Conversations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4/7/15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43000">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Mental Maps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5/28/15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 </a:t>
                      </a:r>
                    </a:p>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p>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 Learning Agility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71500">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Advocacy versus Inquiry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6/23/15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Learning Agility </a:t>
                      </a:r>
                    </a:p>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57250">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Problem Solving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7/29/15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p>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Learning Agility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71500">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Team Effectiveness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8/25/15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71500">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Seven Influence Strategies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9/29/15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rtl="0" eaLnBrk="1" latinLnBrk="0" hangingPunct="1">
                        <a:spcBef>
                          <a:spcPts val="0"/>
                        </a:spcBef>
                        <a:spcAft>
                          <a:spcPts val="0"/>
                        </a:spcAft>
                      </a:pPr>
                      <a:r>
                        <a:rPr kumimoji="0" lang="en-US" sz="1200" kern="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5750">
                <a:tc>
                  <a:txBody>
                    <a:bodyPr/>
                    <a:lstStyle/>
                    <a:p>
                      <a:pPr marL="0" marR="0" algn="l" rtl="0" eaLnBrk="1" latinLnBrk="0" hangingPunct="1">
                        <a:spcBef>
                          <a:spcPts val="0"/>
                        </a:spcBef>
                        <a:spcAft>
                          <a:spcPts val="0"/>
                        </a:spcAft>
                      </a:pPr>
                      <a:r>
                        <a:rPr kumimoji="0" lang="en-US" sz="1200" b="1" kern="120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FeedForward and Johari Window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b="1" kern="120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10/27/15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b="1" kern="120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Events of Instruction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11/30/14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Learning Agility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(Bonus) Six steps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12/10/14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Extra day hold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298986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356350"/>
            <a:ext cx="2133600" cy="365125"/>
          </a:xfrm>
          <a:prstGeom prst="rect">
            <a:avLst/>
          </a:prstGeom>
        </p:spPr>
        <p:txBody>
          <a:bodyPr/>
          <a:lstStyle/>
          <a:p>
            <a:fld id="{18B2EBB9-47EF-4D9B-849B-8D27F11E47DA}" type="slidenum">
              <a:rPr lang="en-US"/>
              <a:pPr/>
              <a:t>50</a:t>
            </a:fld>
            <a:endParaRPr lang="en-US"/>
          </a:p>
        </p:txBody>
      </p:sp>
      <p:sp>
        <p:nvSpPr>
          <p:cNvPr id="31746" name="Rectangle 2"/>
          <p:cNvSpPr>
            <a:spLocks noGrp="1" noChangeArrowheads="1"/>
          </p:cNvSpPr>
          <p:nvPr>
            <p:ph type="title"/>
          </p:nvPr>
        </p:nvSpPr>
        <p:spPr>
          <a:noFill/>
          <a:ln/>
        </p:spPr>
        <p:txBody>
          <a:bodyPr lIns="92075" tIns="46038" rIns="92075" bIns="46038"/>
          <a:lstStyle/>
          <a:p>
            <a:r>
              <a:rPr lang="en-US" sz="3200">
                <a:latin typeface="Brush Script MT" pitchFamily="66" charset="0"/>
              </a:rPr>
              <a:t>4 Cylinder Communication gives ...</a:t>
            </a:r>
          </a:p>
        </p:txBody>
      </p:sp>
      <p:sp>
        <p:nvSpPr>
          <p:cNvPr id="31747" name="Rectangle 3"/>
          <p:cNvSpPr>
            <a:spLocks noGrp="1" noChangeArrowheads="1"/>
          </p:cNvSpPr>
          <p:nvPr>
            <p:ph type="body" idx="1"/>
          </p:nvPr>
        </p:nvSpPr>
        <p:spPr>
          <a:xfrm>
            <a:off x="685800" y="2209800"/>
            <a:ext cx="7772400" cy="4267200"/>
          </a:xfrm>
          <a:noFill/>
          <a:ln/>
        </p:spPr>
        <p:txBody>
          <a:bodyPr lIns="92075" tIns="46038" rIns="92075" bIns="46038">
            <a:normAutofit/>
          </a:bodyPr>
          <a:lstStyle/>
          <a:p>
            <a:r>
              <a:rPr lang="en-US"/>
              <a:t>a broader way of imagining communication</a:t>
            </a:r>
          </a:p>
          <a:p>
            <a:pPr lvl="1"/>
            <a:r>
              <a:rPr lang="en-US"/>
              <a:t>it’s about what you facilitate and solicit as much as about how you express or self-disclose;  it’s the cues you give and gather, the non-verbal messages and the ways in which you listen</a:t>
            </a:r>
          </a:p>
          <a:p>
            <a:r>
              <a:rPr lang="en-US"/>
              <a:t>a way of categorizing communication tendencies</a:t>
            </a:r>
          </a:p>
          <a:p>
            <a:pPr lvl="1"/>
            <a:r>
              <a:rPr lang="en-US"/>
              <a:t>What are you most likely to do? Does that change depending upon your communication partner? The situation?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356350"/>
            <a:ext cx="2133600" cy="365125"/>
          </a:xfrm>
          <a:prstGeom prst="rect">
            <a:avLst/>
          </a:prstGeom>
        </p:spPr>
        <p:txBody>
          <a:bodyPr/>
          <a:lstStyle/>
          <a:p>
            <a:fld id="{5ACF588E-0680-4758-884E-F43BA0D1C131}" type="slidenum">
              <a:rPr lang="en-US"/>
              <a:pPr/>
              <a:t>51</a:t>
            </a:fld>
            <a:endParaRPr lang="en-US"/>
          </a:p>
        </p:txBody>
      </p:sp>
      <p:sp>
        <p:nvSpPr>
          <p:cNvPr id="33794" name="Rectangle 2"/>
          <p:cNvSpPr>
            <a:spLocks noGrp="1" noChangeArrowheads="1"/>
          </p:cNvSpPr>
          <p:nvPr>
            <p:ph type="title"/>
          </p:nvPr>
        </p:nvSpPr>
        <p:spPr>
          <a:xfrm>
            <a:off x="685800" y="304800"/>
            <a:ext cx="7772400" cy="990600"/>
          </a:xfrm>
          <a:noFill/>
          <a:ln/>
        </p:spPr>
        <p:txBody>
          <a:bodyPr lIns="92075" tIns="46038" rIns="92075" bIns="46038"/>
          <a:lstStyle/>
          <a:p>
            <a:r>
              <a:rPr lang="en-US" sz="3200">
                <a:latin typeface="Brush Script MT" pitchFamily="66" charset="0"/>
              </a:rPr>
              <a:t>4 Cylinder Communication gives ...</a:t>
            </a:r>
          </a:p>
        </p:txBody>
      </p:sp>
      <p:sp>
        <p:nvSpPr>
          <p:cNvPr id="33795" name="Rectangle 3"/>
          <p:cNvSpPr>
            <a:spLocks noGrp="1" noChangeArrowheads="1"/>
          </p:cNvSpPr>
          <p:nvPr>
            <p:ph type="body" idx="1"/>
          </p:nvPr>
        </p:nvSpPr>
        <p:spPr>
          <a:xfrm>
            <a:off x="685800" y="1676400"/>
            <a:ext cx="7772400" cy="4343400"/>
          </a:xfrm>
          <a:noFill/>
          <a:ln/>
        </p:spPr>
        <p:txBody>
          <a:bodyPr lIns="92075" tIns="46038" rIns="92075" bIns="46038">
            <a:normAutofit/>
          </a:bodyPr>
          <a:lstStyle/>
          <a:p>
            <a:r>
              <a:rPr lang="en-US" sz="2400"/>
              <a:t>a way of looking at the dynamic, the flow of relationships with others</a:t>
            </a:r>
          </a:p>
          <a:p>
            <a:pPr lvl="1"/>
            <a:r>
              <a:rPr lang="en-US"/>
              <a:t>There is no right or wrong:  some relationships work well with ‘yin-yang’ arrangements;  others may lose out on valuable information through failure to explore ALL of the quadrants. Quantity and the quality of the activity in each quadrant are important.</a:t>
            </a:r>
          </a:p>
          <a:p>
            <a:r>
              <a:rPr lang="en-US" sz="2400"/>
              <a:t>a road map for experiments to change interactions within pairs, teams, and groups</a:t>
            </a:r>
          </a:p>
          <a:p>
            <a:pPr lvl="1"/>
            <a:r>
              <a:rPr lang="en-US" sz="2000"/>
              <a:t>Try altering your position within the quadrants; gain insight into the nature of communication difficulties, to places where people get ‘stuck’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34F70C3F-127A-4414-B44B-66C88F5520CA}" type="slidenum">
              <a:rPr lang="en-US"/>
              <a:pPr/>
              <a:t>52</a:t>
            </a:fld>
            <a:endParaRPr lang="en-US"/>
          </a:p>
        </p:txBody>
      </p:sp>
      <p:sp>
        <p:nvSpPr>
          <p:cNvPr id="34818" name="Rectangle 2"/>
          <p:cNvSpPr>
            <a:spLocks noChangeArrowheads="1"/>
          </p:cNvSpPr>
          <p:nvPr/>
        </p:nvSpPr>
        <p:spPr bwMode="auto">
          <a:xfrm>
            <a:off x="311150" y="790575"/>
            <a:ext cx="8521700" cy="5146675"/>
          </a:xfrm>
          <a:prstGeom prst="rect">
            <a:avLst/>
          </a:prstGeom>
          <a:noFill/>
          <a:ln w="12700">
            <a:solidFill>
              <a:schemeClr val="tx1"/>
            </a:solidFill>
            <a:miter lim="800000"/>
            <a:headEnd/>
            <a:tailEnd/>
          </a:ln>
          <a:effectLst/>
        </p:spPr>
        <p:txBody>
          <a:bodyPr wrap="none" anchor="ctr"/>
          <a:lstStyle/>
          <a:p>
            <a:endParaRPr lang="en-US"/>
          </a:p>
        </p:txBody>
      </p:sp>
      <p:sp>
        <p:nvSpPr>
          <p:cNvPr id="34819" name="Line 3"/>
          <p:cNvSpPr>
            <a:spLocks noChangeShapeType="1"/>
          </p:cNvSpPr>
          <p:nvPr/>
        </p:nvSpPr>
        <p:spPr bwMode="auto">
          <a:xfrm>
            <a:off x="4522788" y="784225"/>
            <a:ext cx="0" cy="51593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4820" name="Line 4"/>
          <p:cNvSpPr>
            <a:spLocks noChangeShapeType="1"/>
          </p:cNvSpPr>
          <p:nvPr/>
        </p:nvSpPr>
        <p:spPr bwMode="auto">
          <a:xfrm>
            <a:off x="304800" y="3486150"/>
            <a:ext cx="843915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4821" name="Rectangle 5"/>
          <p:cNvSpPr>
            <a:spLocks noChangeArrowheads="1"/>
          </p:cNvSpPr>
          <p:nvPr/>
        </p:nvSpPr>
        <p:spPr bwMode="auto">
          <a:xfrm>
            <a:off x="495300" y="3871913"/>
            <a:ext cx="377031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FACILITATE</a:t>
            </a:r>
          </a:p>
          <a:p>
            <a:pPr algn="ctr"/>
            <a:r>
              <a:rPr lang="en-US" sz="3200">
                <a:effectLst>
                  <a:outerShdw blurRad="38100" dist="38100" dir="2700000" algn="tl">
                    <a:srgbClr val="C0C0C0"/>
                  </a:outerShdw>
                </a:effectLst>
                <a:latin typeface="Colonna MT" pitchFamily="82" charset="0"/>
              </a:rPr>
              <a:t>SELF-DISCLOSURE</a:t>
            </a:r>
          </a:p>
        </p:txBody>
      </p:sp>
      <p:sp>
        <p:nvSpPr>
          <p:cNvPr id="34822" name="Rectangle 6"/>
          <p:cNvSpPr>
            <a:spLocks noChangeArrowheads="1"/>
          </p:cNvSpPr>
          <p:nvPr/>
        </p:nvSpPr>
        <p:spPr bwMode="auto">
          <a:xfrm>
            <a:off x="441325" y="8905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3" name="Rectangle 7"/>
          <p:cNvSpPr>
            <a:spLocks noChangeArrowheads="1"/>
          </p:cNvSpPr>
          <p:nvPr/>
        </p:nvSpPr>
        <p:spPr bwMode="auto">
          <a:xfrm>
            <a:off x="288925" y="55387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4" name="Rectangle 8"/>
          <p:cNvSpPr>
            <a:spLocks noChangeArrowheads="1"/>
          </p:cNvSpPr>
          <p:nvPr/>
        </p:nvSpPr>
        <p:spPr bwMode="auto">
          <a:xfrm>
            <a:off x="8061325" y="8143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5" name="Rectangle 9"/>
          <p:cNvSpPr>
            <a:spLocks noChangeArrowheads="1"/>
          </p:cNvSpPr>
          <p:nvPr/>
        </p:nvSpPr>
        <p:spPr bwMode="auto">
          <a:xfrm>
            <a:off x="8061325" y="55387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6" name="Rectangle 10"/>
          <p:cNvSpPr>
            <a:spLocks noChangeArrowheads="1"/>
          </p:cNvSpPr>
          <p:nvPr/>
        </p:nvSpPr>
        <p:spPr bwMode="auto">
          <a:xfrm>
            <a:off x="3641725" y="2970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27" name="Rectangle 11"/>
          <p:cNvSpPr>
            <a:spLocks noChangeArrowheads="1"/>
          </p:cNvSpPr>
          <p:nvPr/>
        </p:nvSpPr>
        <p:spPr bwMode="auto">
          <a:xfrm>
            <a:off x="3641725" y="3732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28" name="Rectangle 12"/>
          <p:cNvSpPr>
            <a:spLocks noChangeArrowheads="1"/>
          </p:cNvSpPr>
          <p:nvPr/>
        </p:nvSpPr>
        <p:spPr bwMode="auto">
          <a:xfrm>
            <a:off x="4556125" y="2970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29" name="Rectangle 13"/>
          <p:cNvSpPr>
            <a:spLocks noChangeArrowheads="1"/>
          </p:cNvSpPr>
          <p:nvPr/>
        </p:nvSpPr>
        <p:spPr bwMode="auto">
          <a:xfrm>
            <a:off x="4556125" y="3732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30" name="Line 14"/>
          <p:cNvSpPr>
            <a:spLocks noChangeShapeType="1"/>
          </p:cNvSpPr>
          <p:nvPr/>
        </p:nvSpPr>
        <p:spPr bwMode="auto">
          <a:xfrm>
            <a:off x="914400" y="1470025"/>
            <a:ext cx="914400" cy="4572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34831" name="Line 15"/>
          <p:cNvSpPr>
            <a:spLocks noChangeShapeType="1"/>
          </p:cNvSpPr>
          <p:nvPr/>
        </p:nvSpPr>
        <p:spPr bwMode="auto">
          <a:xfrm flipV="1">
            <a:off x="7543800" y="1393825"/>
            <a:ext cx="838200" cy="5334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4832" name="Line 16"/>
          <p:cNvSpPr>
            <a:spLocks noChangeShapeType="1"/>
          </p:cNvSpPr>
          <p:nvPr/>
        </p:nvSpPr>
        <p:spPr bwMode="auto">
          <a:xfrm>
            <a:off x="6858000" y="4975225"/>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4833" name="Line 17"/>
          <p:cNvSpPr>
            <a:spLocks noChangeShapeType="1"/>
          </p:cNvSpPr>
          <p:nvPr/>
        </p:nvSpPr>
        <p:spPr bwMode="auto">
          <a:xfrm flipH="1">
            <a:off x="1219200" y="5051425"/>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4834" name="Rectangle 18"/>
          <p:cNvSpPr>
            <a:spLocks noChangeArrowheads="1"/>
          </p:cNvSpPr>
          <p:nvPr/>
        </p:nvSpPr>
        <p:spPr bwMode="auto">
          <a:xfrm>
            <a:off x="5641975" y="1863725"/>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GIVE </a:t>
            </a:r>
            <a:br>
              <a:rPr lang="en-US" sz="3200">
                <a:effectLst>
                  <a:outerShdw blurRad="38100" dist="38100" dir="2700000" algn="tl">
                    <a:srgbClr val="C0C0C0"/>
                  </a:outerShdw>
                </a:effectLst>
                <a:latin typeface="Colonna MT" pitchFamily="82" charset="0"/>
              </a:rPr>
            </a:br>
            <a:r>
              <a:rPr lang="en-US" sz="3200">
                <a:effectLst>
                  <a:outerShdw blurRad="38100" dist="38100" dir="2700000" algn="tl">
                    <a:srgbClr val="C0C0C0"/>
                  </a:outerShdw>
                </a:effectLst>
                <a:latin typeface="Colonna MT" pitchFamily="82" charset="0"/>
              </a:rPr>
              <a:t>FEEDBACK</a:t>
            </a:r>
          </a:p>
        </p:txBody>
      </p:sp>
      <p:sp>
        <p:nvSpPr>
          <p:cNvPr id="34835" name="Rectangle 19"/>
          <p:cNvSpPr>
            <a:spLocks noChangeArrowheads="1"/>
          </p:cNvSpPr>
          <p:nvPr/>
        </p:nvSpPr>
        <p:spPr bwMode="auto">
          <a:xfrm>
            <a:off x="5641975" y="3871913"/>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SOLICIT</a:t>
            </a:r>
          </a:p>
          <a:p>
            <a:pPr algn="ctr"/>
            <a:r>
              <a:rPr lang="en-US" sz="3200">
                <a:effectLst>
                  <a:outerShdw blurRad="38100" dist="38100" dir="2700000" algn="tl">
                    <a:srgbClr val="C0C0C0"/>
                  </a:outerShdw>
                </a:effectLst>
                <a:latin typeface="Colonna MT" pitchFamily="82" charset="0"/>
              </a:rPr>
              <a:t>FEEDBACK</a:t>
            </a:r>
          </a:p>
        </p:txBody>
      </p:sp>
      <p:sp>
        <p:nvSpPr>
          <p:cNvPr id="34836" name="Rectangle 20"/>
          <p:cNvSpPr>
            <a:spLocks noChangeArrowheads="1"/>
          </p:cNvSpPr>
          <p:nvPr/>
        </p:nvSpPr>
        <p:spPr bwMode="auto">
          <a:xfrm>
            <a:off x="777875" y="2185988"/>
            <a:ext cx="3205163" cy="579437"/>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SELF-DISCLOSE</a:t>
            </a:r>
          </a:p>
        </p:txBody>
      </p:sp>
      <p:sp>
        <p:nvSpPr>
          <p:cNvPr id="34837" name="Text Box 21"/>
          <p:cNvSpPr txBox="1">
            <a:spLocks noChangeArrowheads="1"/>
          </p:cNvSpPr>
          <p:nvPr/>
        </p:nvSpPr>
        <p:spPr bwMode="auto">
          <a:xfrm>
            <a:off x="2133600" y="76200"/>
            <a:ext cx="4724400" cy="457200"/>
          </a:xfrm>
          <a:prstGeom prst="rect">
            <a:avLst/>
          </a:prstGeom>
          <a:noFill/>
          <a:ln w="9525">
            <a:noFill/>
            <a:miter lim="800000"/>
            <a:headEnd/>
            <a:tailEnd/>
          </a:ln>
          <a:effectLst/>
        </p:spPr>
        <p:txBody>
          <a:bodyPr>
            <a:spAutoFit/>
          </a:bodyPr>
          <a:lstStyle/>
          <a:p>
            <a:pPr algn="ctr">
              <a:spcBef>
                <a:spcPct val="50000"/>
              </a:spcBef>
            </a:pPr>
            <a:r>
              <a:rPr lang="en-US" b="1" i="1"/>
              <a:t>TELLING &amp; CONNECTING</a:t>
            </a:r>
          </a:p>
        </p:txBody>
      </p:sp>
      <p:sp>
        <p:nvSpPr>
          <p:cNvPr id="34838" name="Text Box 22"/>
          <p:cNvSpPr txBox="1">
            <a:spLocks noChangeArrowheads="1"/>
          </p:cNvSpPr>
          <p:nvPr/>
        </p:nvSpPr>
        <p:spPr bwMode="auto">
          <a:xfrm>
            <a:off x="2133600" y="6248400"/>
            <a:ext cx="4724400" cy="457200"/>
          </a:xfrm>
          <a:prstGeom prst="rect">
            <a:avLst/>
          </a:prstGeom>
          <a:noFill/>
          <a:ln w="9525">
            <a:noFill/>
            <a:miter lim="800000"/>
            <a:headEnd/>
            <a:tailEnd/>
          </a:ln>
          <a:effectLst/>
        </p:spPr>
        <p:txBody>
          <a:bodyPr>
            <a:spAutoFit/>
          </a:bodyPr>
          <a:lstStyle/>
          <a:p>
            <a:pPr algn="ctr">
              <a:spcBef>
                <a:spcPct val="50000"/>
              </a:spcBef>
            </a:pPr>
            <a:r>
              <a:rPr lang="en-US" b="1" i="1"/>
              <a:t>LISTENING &amp; ASKING</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1BF87BFF-BE7A-46ED-8C38-51002019FFB6}" type="slidenum">
              <a:rPr lang="en-US"/>
              <a:pPr/>
              <a:t>53</a:t>
            </a:fld>
            <a:endParaRPr lang="en-US"/>
          </a:p>
        </p:txBody>
      </p:sp>
      <p:sp>
        <p:nvSpPr>
          <p:cNvPr id="36866" name="Rectangle 2"/>
          <p:cNvSpPr>
            <a:spLocks noChangeArrowheads="1"/>
          </p:cNvSpPr>
          <p:nvPr/>
        </p:nvSpPr>
        <p:spPr bwMode="auto">
          <a:xfrm>
            <a:off x="311150" y="158750"/>
            <a:ext cx="8521700" cy="5146675"/>
          </a:xfrm>
          <a:prstGeom prst="rect">
            <a:avLst/>
          </a:prstGeom>
          <a:noFill/>
          <a:ln w="12700">
            <a:solidFill>
              <a:schemeClr val="tx1"/>
            </a:solidFill>
            <a:miter lim="800000"/>
            <a:headEnd/>
            <a:tailEnd/>
          </a:ln>
          <a:effectLst/>
        </p:spPr>
        <p:txBody>
          <a:bodyPr wrap="none" anchor="ctr"/>
          <a:lstStyle/>
          <a:p>
            <a:endParaRPr lang="en-US"/>
          </a:p>
        </p:txBody>
      </p:sp>
      <p:sp>
        <p:nvSpPr>
          <p:cNvPr id="36867" name="Line 3"/>
          <p:cNvSpPr>
            <a:spLocks noChangeShapeType="1"/>
          </p:cNvSpPr>
          <p:nvPr/>
        </p:nvSpPr>
        <p:spPr bwMode="auto">
          <a:xfrm>
            <a:off x="4522788" y="152400"/>
            <a:ext cx="0" cy="51593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6868" name="Line 4"/>
          <p:cNvSpPr>
            <a:spLocks noChangeShapeType="1"/>
          </p:cNvSpPr>
          <p:nvPr/>
        </p:nvSpPr>
        <p:spPr bwMode="auto">
          <a:xfrm>
            <a:off x="304800" y="2854325"/>
            <a:ext cx="843915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6869" name="Rectangle 5"/>
          <p:cNvSpPr>
            <a:spLocks noChangeArrowheads="1"/>
          </p:cNvSpPr>
          <p:nvPr/>
        </p:nvSpPr>
        <p:spPr bwMode="auto">
          <a:xfrm>
            <a:off x="571500" y="3316288"/>
            <a:ext cx="377031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FACILITATE</a:t>
            </a:r>
          </a:p>
          <a:p>
            <a:pPr algn="ctr"/>
            <a:r>
              <a:rPr lang="en-US" sz="3200">
                <a:effectLst>
                  <a:outerShdw blurRad="38100" dist="38100" dir="2700000" algn="tl">
                    <a:srgbClr val="C0C0C0"/>
                  </a:outerShdw>
                </a:effectLst>
                <a:latin typeface="Colonna MT" pitchFamily="82" charset="0"/>
              </a:rPr>
              <a:t>SELF-DISCLOSURE</a:t>
            </a:r>
          </a:p>
        </p:txBody>
      </p:sp>
      <p:sp>
        <p:nvSpPr>
          <p:cNvPr id="36870" name="Rectangle 6"/>
          <p:cNvSpPr>
            <a:spLocks noChangeArrowheads="1"/>
          </p:cNvSpPr>
          <p:nvPr/>
        </p:nvSpPr>
        <p:spPr bwMode="auto">
          <a:xfrm>
            <a:off x="441325" y="2587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6871" name="Rectangle 7"/>
          <p:cNvSpPr>
            <a:spLocks noChangeArrowheads="1"/>
          </p:cNvSpPr>
          <p:nvPr/>
        </p:nvSpPr>
        <p:spPr bwMode="auto">
          <a:xfrm>
            <a:off x="288925" y="49069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6872" name="Rectangle 8"/>
          <p:cNvSpPr>
            <a:spLocks noChangeArrowheads="1"/>
          </p:cNvSpPr>
          <p:nvPr/>
        </p:nvSpPr>
        <p:spPr bwMode="auto">
          <a:xfrm>
            <a:off x="8061325" y="1825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6873" name="Rectangle 9"/>
          <p:cNvSpPr>
            <a:spLocks noChangeArrowheads="1"/>
          </p:cNvSpPr>
          <p:nvPr/>
        </p:nvSpPr>
        <p:spPr bwMode="auto">
          <a:xfrm>
            <a:off x="8061325" y="49069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6874" name="Rectangle 10"/>
          <p:cNvSpPr>
            <a:spLocks noChangeArrowheads="1"/>
          </p:cNvSpPr>
          <p:nvPr/>
        </p:nvSpPr>
        <p:spPr bwMode="auto">
          <a:xfrm>
            <a:off x="3641725" y="2338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6875" name="Rectangle 11"/>
          <p:cNvSpPr>
            <a:spLocks noChangeArrowheads="1"/>
          </p:cNvSpPr>
          <p:nvPr/>
        </p:nvSpPr>
        <p:spPr bwMode="auto">
          <a:xfrm>
            <a:off x="3641725" y="3100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6876" name="Rectangle 12"/>
          <p:cNvSpPr>
            <a:spLocks noChangeArrowheads="1"/>
          </p:cNvSpPr>
          <p:nvPr/>
        </p:nvSpPr>
        <p:spPr bwMode="auto">
          <a:xfrm>
            <a:off x="4556125" y="2338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6877" name="Rectangle 13"/>
          <p:cNvSpPr>
            <a:spLocks noChangeArrowheads="1"/>
          </p:cNvSpPr>
          <p:nvPr/>
        </p:nvSpPr>
        <p:spPr bwMode="auto">
          <a:xfrm>
            <a:off x="4556125" y="3100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6878" name="Line 14"/>
          <p:cNvSpPr>
            <a:spLocks noChangeShapeType="1"/>
          </p:cNvSpPr>
          <p:nvPr/>
        </p:nvSpPr>
        <p:spPr bwMode="auto">
          <a:xfrm>
            <a:off x="914400" y="838200"/>
            <a:ext cx="914400" cy="4572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36879" name="Line 15"/>
          <p:cNvSpPr>
            <a:spLocks noChangeShapeType="1"/>
          </p:cNvSpPr>
          <p:nvPr/>
        </p:nvSpPr>
        <p:spPr bwMode="auto">
          <a:xfrm flipV="1">
            <a:off x="7543800" y="762000"/>
            <a:ext cx="838200" cy="5334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6880" name="Line 16"/>
          <p:cNvSpPr>
            <a:spLocks noChangeShapeType="1"/>
          </p:cNvSpPr>
          <p:nvPr/>
        </p:nvSpPr>
        <p:spPr bwMode="auto">
          <a:xfrm>
            <a:off x="6858000" y="4343400"/>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6881" name="Line 17"/>
          <p:cNvSpPr>
            <a:spLocks noChangeShapeType="1"/>
          </p:cNvSpPr>
          <p:nvPr/>
        </p:nvSpPr>
        <p:spPr bwMode="auto">
          <a:xfrm flipH="1">
            <a:off x="1219200" y="4419600"/>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6882" name="Rectangle 18"/>
          <p:cNvSpPr>
            <a:spLocks noChangeArrowheads="1"/>
          </p:cNvSpPr>
          <p:nvPr/>
        </p:nvSpPr>
        <p:spPr bwMode="auto">
          <a:xfrm>
            <a:off x="5641975" y="1231900"/>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GIVE </a:t>
            </a:r>
            <a:br>
              <a:rPr lang="en-US" sz="3200">
                <a:effectLst>
                  <a:outerShdw blurRad="38100" dist="38100" dir="2700000" algn="tl">
                    <a:srgbClr val="C0C0C0"/>
                  </a:outerShdw>
                </a:effectLst>
                <a:latin typeface="Colonna MT" pitchFamily="82" charset="0"/>
              </a:rPr>
            </a:br>
            <a:r>
              <a:rPr lang="en-US" sz="3200">
                <a:effectLst>
                  <a:outerShdw blurRad="38100" dist="38100" dir="2700000" algn="tl">
                    <a:srgbClr val="C0C0C0"/>
                  </a:outerShdw>
                </a:effectLst>
                <a:latin typeface="Colonna MT" pitchFamily="82" charset="0"/>
              </a:rPr>
              <a:t>FEEDBACK</a:t>
            </a:r>
          </a:p>
        </p:txBody>
      </p:sp>
      <p:sp>
        <p:nvSpPr>
          <p:cNvPr id="36883" name="Rectangle 19"/>
          <p:cNvSpPr>
            <a:spLocks noChangeArrowheads="1"/>
          </p:cNvSpPr>
          <p:nvPr/>
        </p:nvSpPr>
        <p:spPr bwMode="auto">
          <a:xfrm>
            <a:off x="5641975" y="3289300"/>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SOLICIT</a:t>
            </a:r>
          </a:p>
          <a:p>
            <a:pPr algn="ctr"/>
            <a:r>
              <a:rPr lang="en-US" sz="3200">
                <a:effectLst>
                  <a:outerShdw blurRad="38100" dist="38100" dir="2700000" algn="tl">
                    <a:srgbClr val="C0C0C0"/>
                  </a:outerShdw>
                </a:effectLst>
                <a:latin typeface="Colonna MT" pitchFamily="82" charset="0"/>
              </a:rPr>
              <a:t>FEEDBACK</a:t>
            </a:r>
          </a:p>
        </p:txBody>
      </p:sp>
      <p:sp>
        <p:nvSpPr>
          <p:cNvPr id="36884" name="Rectangle 20"/>
          <p:cNvSpPr>
            <a:spLocks noChangeArrowheads="1"/>
          </p:cNvSpPr>
          <p:nvPr/>
        </p:nvSpPr>
        <p:spPr bwMode="auto">
          <a:xfrm>
            <a:off x="854075" y="1554163"/>
            <a:ext cx="3205163" cy="579437"/>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SELF-DISCLOSE</a:t>
            </a:r>
          </a:p>
        </p:txBody>
      </p:sp>
      <p:sp>
        <p:nvSpPr>
          <p:cNvPr id="36885" name="Rectangle 21"/>
          <p:cNvSpPr>
            <a:spLocks noChangeArrowheads="1"/>
          </p:cNvSpPr>
          <p:nvPr/>
        </p:nvSpPr>
        <p:spPr bwMode="auto">
          <a:xfrm>
            <a:off x="1006475" y="5410200"/>
            <a:ext cx="7303281" cy="1324081"/>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pitchFamily="34" charset="0"/>
              </a:rPr>
              <a:t>Place an X in each box for how you communicate with the </a:t>
            </a:r>
            <a:br>
              <a:rPr lang="en-US" sz="2000" b="1">
                <a:latin typeface="Arial" pitchFamily="34" charset="0"/>
              </a:rPr>
            </a:br>
            <a:r>
              <a:rPr lang="en-US" sz="2000" b="1">
                <a:latin typeface="Arial" pitchFamily="34" charset="0"/>
              </a:rPr>
              <a:t>employee chosen; somewhere between rare and frequent.</a:t>
            </a:r>
            <a:br>
              <a:rPr lang="en-US" sz="2000" b="1">
                <a:latin typeface="Arial" pitchFamily="34" charset="0"/>
              </a:rPr>
            </a:br>
            <a:r>
              <a:rPr lang="en-US" sz="2000" b="1">
                <a:latin typeface="Arial" pitchFamily="34" charset="0"/>
              </a:rPr>
              <a:t>Now place an O in each box for the employee’s </a:t>
            </a:r>
            <a:br>
              <a:rPr lang="en-US" sz="2000" b="1">
                <a:latin typeface="Arial" pitchFamily="34" charset="0"/>
              </a:rPr>
            </a:br>
            <a:r>
              <a:rPr lang="en-US" sz="2000" b="1">
                <a:latin typeface="Arial" pitchFamily="34" charset="0"/>
              </a:rPr>
              <a:t>communication pattern with you.</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fld id="{411DFBAB-344F-4917-A71D-72DF8BE35CA2}" type="slidenum">
              <a:rPr lang="en-US"/>
              <a:pPr/>
              <a:t>54</a:t>
            </a:fld>
            <a:endParaRPr lang="en-US"/>
          </a:p>
        </p:txBody>
      </p:sp>
      <p:sp>
        <p:nvSpPr>
          <p:cNvPr id="38914" name="Line 2"/>
          <p:cNvSpPr>
            <a:spLocks noChangeShapeType="1"/>
          </p:cNvSpPr>
          <p:nvPr/>
        </p:nvSpPr>
        <p:spPr bwMode="auto">
          <a:xfrm>
            <a:off x="4522788" y="152400"/>
            <a:ext cx="0" cy="51593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8915" name="Line 3"/>
          <p:cNvSpPr>
            <a:spLocks noChangeShapeType="1"/>
          </p:cNvSpPr>
          <p:nvPr/>
        </p:nvSpPr>
        <p:spPr bwMode="auto">
          <a:xfrm>
            <a:off x="304800" y="2854325"/>
            <a:ext cx="843915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8916" name="Rectangle 4"/>
          <p:cNvSpPr>
            <a:spLocks noChangeArrowheads="1"/>
          </p:cNvSpPr>
          <p:nvPr/>
        </p:nvSpPr>
        <p:spPr bwMode="auto">
          <a:xfrm>
            <a:off x="920750" y="1311275"/>
            <a:ext cx="3205163" cy="579438"/>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SELF-DISCLOSE</a:t>
            </a:r>
          </a:p>
        </p:txBody>
      </p:sp>
      <p:sp>
        <p:nvSpPr>
          <p:cNvPr id="38917" name="Rectangle 5"/>
          <p:cNvSpPr>
            <a:spLocks noChangeArrowheads="1"/>
          </p:cNvSpPr>
          <p:nvPr/>
        </p:nvSpPr>
        <p:spPr bwMode="auto">
          <a:xfrm>
            <a:off x="495300" y="3316288"/>
            <a:ext cx="377031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FACILITATE</a:t>
            </a:r>
          </a:p>
          <a:p>
            <a:pPr algn="ctr"/>
            <a:r>
              <a:rPr lang="en-US" sz="3200">
                <a:effectLst>
                  <a:outerShdw blurRad="38100" dist="38100" dir="2700000" algn="tl">
                    <a:srgbClr val="C0C0C0"/>
                  </a:outerShdw>
                </a:effectLst>
                <a:latin typeface="Colonna MT" pitchFamily="82" charset="0"/>
              </a:rPr>
              <a:t>SELF-DISCLOSURE</a:t>
            </a:r>
          </a:p>
        </p:txBody>
      </p:sp>
      <p:sp>
        <p:nvSpPr>
          <p:cNvPr id="38918" name="Rectangle 6"/>
          <p:cNvSpPr>
            <a:spLocks noChangeArrowheads="1"/>
          </p:cNvSpPr>
          <p:nvPr/>
        </p:nvSpPr>
        <p:spPr bwMode="auto">
          <a:xfrm>
            <a:off x="5527675" y="777875"/>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GIVE</a:t>
            </a:r>
          </a:p>
          <a:p>
            <a:pPr algn="ctr"/>
            <a:r>
              <a:rPr lang="en-US" sz="3200">
                <a:effectLst>
                  <a:outerShdw blurRad="38100" dist="38100" dir="2700000" algn="tl">
                    <a:srgbClr val="C0C0C0"/>
                  </a:outerShdw>
                </a:effectLst>
                <a:latin typeface="Colonna MT" pitchFamily="82" charset="0"/>
              </a:rPr>
              <a:t>FEEDBACK</a:t>
            </a:r>
          </a:p>
        </p:txBody>
      </p:sp>
      <p:sp>
        <p:nvSpPr>
          <p:cNvPr id="38919" name="Rectangle 7"/>
          <p:cNvSpPr>
            <a:spLocks noChangeArrowheads="1"/>
          </p:cNvSpPr>
          <p:nvPr/>
        </p:nvSpPr>
        <p:spPr bwMode="auto">
          <a:xfrm>
            <a:off x="5559425" y="3333750"/>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SOLICIT</a:t>
            </a:r>
          </a:p>
          <a:p>
            <a:pPr algn="ctr"/>
            <a:r>
              <a:rPr lang="en-US" sz="3200">
                <a:effectLst>
                  <a:outerShdw blurRad="38100" dist="38100" dir="2700000" algn="tl">
                    <a:srgbClr val="C0C0C0"/>
                  </a:outerShdw>
                </a:effectLst>
                <a:latin typeface="Colonna MT" pitchFamily="82" charset="0"/>
              </a:rPr>
              <a:t>FEEDBACK</a:t>
            </a:r>
          </a:p>
        </p:txBody>
      </p:sp>
      <p:sp>
        <p:nvSpPr>
          <p:cNvPr id="38920" name="Rectangle 8"/>
          <p:cNvSpPr>
            <a:spLocks noChangeArrowheads="1"/>
          </p:cNvSpPr>
          <p:nvPr/>
        </p:nvSpPr>
        <p:spPr bwMode="auto">
          <a:xfrm>
            <a:off x="441325" y="2587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1" name="Rectangle 9"/>
          <p:cNvSpPr>
            <a:spLocks noChangeArrowheads="1"/>
          </p:cNvSpPr>
          <p:nvPr/>
        </p:nvSpPr>
        <p:spPr bwMode="auto">
          <a:xfrm>
            <a:off x="288925" y="49069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2" name="Rectangle 10"/>
          <p:cNvSpPr>
            <a:spLocks noChangeArrowheads="1"/>
          </p:cNvSpPr>
          <p:nvPr/>
        </p:nvSpPr>
        <p:spPr bwMode="auto">
          <a:xfrm>
            <a:off x="8061325" y="1825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3" name="Rectangle 11"/>
          <p:cNvSpPr>
            <a:spLocks noChangeArrowheads="1"/>
          </p:cNvSpPr>
          <p:nvPr/>
        </p:nvSpPr>
        <p:spPr bwMode="auto">
          <a:xfrm>
            <a:off x="8061325" y="49069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4" name="Rectangle 12"/>
          <p:cNvSpPr>
            <a:spLocks noChangeArrowheads="1"/>
          </p:cNvSpPr>
          <p:nvPr/>
        </p:nvSpPr>
        <p:spPr bwMode="auto">
          <a:xfrm>
            <a:off x="3641725" y="2338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5" name="Rectangle 13"/>
          <p:cNvSpPr>
            <a:spLocks noChangeArrowheads="1"/>
          </p:cNvSpPr>
          <p:nvPr/>
        </p:nvSpPr>
        <p:spPr bwMode="auto">
          <a:xfrm>
            <a:off x="3641725" y="3100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6" name="Rectangle 14"/>
          <p:cNvSpPr>
            <a:spLocks noChangeArrowheads="1"/>
          </p:cNvSpPr>
          <p:nvPr/>
        </p:nvSpPr>
        <p:spPr bwMode="auto">
          <a:xfrm>
            <a:off x="4556125" y="2338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7" name="Rectangle 15"/>
          <p:cNvSpPr>
            <a:spLocks noChangeArrowheads="1"/>
          </p:cNvSpPr>
          <p:nvPr/>
        </p:nvSpPr>
        <p:spPr bwMode="auto">
          <a:xfrm>
            <a:off x="4556125" y="3100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8" name="Line 16"/>
          <p:cNvSpPr>
            <a:spLocks noChangeShapeType="1"/>
          </p:cNvSpPr>
          <p:nvPr/>
        </p:nvSpPr>
        <p:spPr bwMode="auto">
          <a:xfrm>
            <a:off x="914400" y="838200"/>
            <a:ext cx="914400" cy="4572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38929" name="Line 17"/>
          <p:cNvSpPr>
            <a:spLocks noChangeShapeType="1"/>
          </p:cNvSpPr>
          <p:nvPr/>
        </p:nvSpPr>
        <p:spPr bwMode="auto">
          <a:xfrm flipV="1">
            <a:off x="7543800" y="762000"/>
            <a:ext cx="838200" cy="5334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8930" name="Line 18"/>
          <p:cNvSpPr>
            <a:spLocks noChangeShapeType="1"/>
          </p:cNvSpPr>
          <p:nvPr/>
        </p:nvSpPr>
        <p:spPr bwMode="auto">
          <a:xfrm>
            <a:off x="6858000" y="4343400"/>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8931" name="Line 19"/>
          <p:cNvSpPr>
            <a:spLocks noChangeShapeType="1"/>
          </p:cNvSpPr>
          <p:nvPr/>
        </p:nvSpPr>
        <p:spPr bwMode="auto">
          <a:xfrm flipH="1">
            <a:off x="1219200" y="4419600"/>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8932" name="Rectangle 20"/>
          <p:cNvSpPr>
            <a:spLocks noChangeArrowheads="1"/>
          </p:cNvSpPr>
          <p:nvPr/>
        </p:nvSpPr>
        <p:spPr bwMode="auto">
          <a:xfrm>
            <a:off x="2574925" y="1965325"/>
            <a:ext cx="798513" cy="457200"/>
          </a:xfrm>
          <a:prstGeom prst="rect">
            <a:avLst/>
          </a:prstGeom>
          <a:noFill/>
          <a:ln w="9525">
            <a:noFill/>
            <a:miter lim="800000"/>
            <a:headEnd/>
            <a:tailEnd/>
          </a:ln>
          <a:effectLst/>
        </p:spPr>
        <p:txBody>
          <a:bodyPr wrap="none" lIns="92075" tIns="46038" rIns="92075" bIns="46038">
            <a:spAutoFit/>
          </a:bodyPr>
          <a:lstStyle/>
          <a:p>
            <a:pPr>
              <a:buFontTx/>
              <a:buChar char="¦"/>
            </a:pPr>
            <a:r>
              <a:rPr lang="en-US" b="1">
                <a:latin typeface="Wingdings" pitchFamily="2" charset="2"/>
              </a:rPr>
              <a:t>x</a:t>
            </a:r>
          </a:p>
        </p:txBody>
      </p:sp>
      <p:sp>
        <p:nvSpPr>
          <p:cNvPr id="38933" name="Rectangle 21"/>
          <p:cNvSpPr>
            <a:spLocks noChangeArrowheads="1"/>
          </p:cNvSpPr>
          <p:nvPr/>
        </p:nvSpPr>
        <p:spPr bwMode="auto">
          <a:xfrm>
            <a:off x="6918325" y="1965325"/>
            <a:ext cx="508000" cy="457200"/>
          </a:xfrm>
          <a:prstGeom prst="rect">
            <a:avLst/>
          </a:prstGeom>
          <a:noFill/>
          <a:ln w="9525">
            <a:noFill/>
            <a:miter lim="800000"/>
            <a:headEnd/>
            <a:tailEnd/>
          </a:ln>
          <a:effectLst/>
        </p:spPr>
        <p:txBody>
          <a:bodyPr wrap="none" lIns="92075" tIns="46038" rIns="92075" bIns="46038">
            <a:spAutoFit/>
          </a:bodyPr>
          <a:lstStyle/>
          <a:p>
            <a:r>
              <a:rPr lang="en-US" b="1">
                <a:latin typeface="Wingdings" pitchFamily="2" charset="2"/>
              </a:rPr>
              <a:t>x</a:t>
            </a:r>
          </a:p>
        </p:txBody>
      </p:sp>
      <p:sp>
        <p:nvSpPr>
          <p:cNvPr id="38934" name="Rectangle 22"/>
          <p:cNvSpPr>
            <a:spLocks noChangeArrowheads="1"/>
          </p:cNvSpPr>
          <p:nvPr/>
        </p:nvSpPr>
        <p:spPr bwMode="auto">
          <a:xfrm>
            <a:off x="4708525" y="3413125"/>
            <a:ext cx="508000" cy="457200"/>
          </a:xfrm>
          <a:prstGeom prst="rect">
            <a:avLst/>
          </a:prstGeom>
          <a:noFill/>
          <a:ln w="9525">
            <a:noFill/>
            <a:miter lim="800000"/>
            <a:headEnd/>
            <a:tailEnd/>
          </a:ln>
          <a:effectLst/>
        </p:spPr>
        <p:txBody>
          <a:bodyPr wrap="none" lIns="92075" tIns="46038" rIns="92075" bIns="46038">
            <a:spAutoFit/>
          </a:bodyPr>
          <a:lstStyle/>
          <a:p>
            <a:r>
              <a:rPr lang="en-US" b="1">
                <a:latin typeface="Wingdings" pitchFamily="2" charset="2"/>
              </a:rPr>
              <a:t>x</a:t>
            </a:r>
          </a:p>
        </p:txBody>
      </p:sp>
      <p:sp>
        <p:nvSpPr>
          <p:cNvPr id="38935" name="Rectangle 23"/>
          <p:cNvSpPr>
            <a:spLocks noChangeArrowheads="1"/>
          </p:cNvSpPr>
          <p:nvPr/>
        </p:nvSpPr>
        <p:spPr bwMode="auto">
          <a:xfrm>
            <a:off x="2117725" y="4784725"/>
            <a:ext cx="508000" cy="457200"/>
          </a:xfrm>
          <a:prstGeom prst="rect">
            <a:avLst/>
          </a:prstGeom>
          <a:noFill/>
          <a:ln w="9525">
            <a:noFill/>
            <a:miter lim="800000"/>
            <a:headEnd/>
            <a:tailEnd/>
          </a:ln>
          <a:effectLst/>
        </p:spPr>
        <p:txBody>
          <a:bodyPr wrap="none" lIns="92075" tIns="46038" rIns="92075" bIns="46038">
            <a:spAutoFit/>
          </a:bodyPr>
          <a:lstStyle/>
          <a:p>
            <a:r>
              <a:rPr lang="en-US" b="1">
                <a:latin typeface="Wingdings" pitchFamily="2" charset="2"/>
              </a:rPr>
              <a:t>x</a:t>
            </a:r>
          </a:p>
        </p:txBody>
      </p:sp>
      <p:sp>
        <p:nvSpPr>
          <p:cNvPr id="38936" name="Rectangle 24"/>
          <p:cNvSpPr>
            <a:spLocks noChangeArrowheads="1"/>
          </p:cNvSpPr>
          <p:nvPr/>
        </p:nvSpPr>
        <p:spPr bwMode="auto">
          <a:xfrm>
            <a:off x="4022725" y="3413125"/>
            <a:ext cx="642938" cy="457200"/>
          </a:xfrm>
          <a:prstGeom prst="rect">
            <a:avLst/>
          </a:prstGeom>
          <a:noFill/>
          <a:ln w="9525">
            <a:noFill/>
            <a:miter lim="800000"/>
            <a:headEnd/>
            <a:tailEnd/>
          </a:ln>
          <a:effectLst/>
        </p:spPr>
        <p:txBody>
          <a:bodyPr wrap="none" lIns="92075" tIns="46038" rIns="92075" bIns="46038">
            <a:spAutoFit/>
          </a:bodyPr>
          <a:lstStyle/>
          <a:p>
            <a:pPr>
              <a:buFont typeface="Wingdings" pitchFamily="2" charset="2"/>
              <a:buChar char="¦"/>
            </a:pPr>
            <a:r>
              <a:rPr lang="en-US" b="1">
                <a:latin typeface="Arial" pitchFamily="34" charset="0"/>
              </a:rPr>
              <a:t>  </a:t>
            </a:r>
          </a:p>
        </p:txBody>
      </p:sp>
      <p:sp>
        <p:nvSpPr>
          <p:cNvPr id="38937" name="Rectangle 25"/>
          <p:cNvSpPr>
            <a:spLocks noChangeArrowheads="1"/>
          </p:cNvSpPr>
          <p:nvPr/>
        </p:nvSpPr>
        <p:spPr bwMode="auto">
          <a:xfrm>
            <a:off x="7985125" y="4251325"/>
            <a:ext cx="642938" cy="457200"/>
          </a:xfrm>
          <a:prstGeom prst="rect">
            <a:avLst/>
          </a:prstGeom>
          <a:noFill/>
          <a:ln w="9525">
            <a:noFill/>
            <a:miter lim="800000"/>
            <a:headEnd/>
            <a:tailEnd/>
          </a:ln>
          <a:effectLst/>
        </p:spPr>
        <p:txBody>
          <a:bodyPr wrap="none" lIns="92075" tIns="46038" rIns="92075" bIns="46038">
            <a:spAutoFit/>
          </a:bodyPr>
          <a:lstStyle/>
          <a:p>
            <a:pPr>
              <a:buFont typeface="Wingdings" pitchFamily="2" charset="2"/>
              <a:buChar char="¦"/>
            </a:pPr>
            <a:r>
              <a:rPr lang="en-US" b="1">
                <a:latin typeface="Arial" pitchFamily="34" charset="0"/>
              </a:rPr>
              <a:t>  </a:t>
            </a:r>
          </a:p>
        </p:txBody>
      </p:sp>
      <p:sp>
        <p:nvSpPr>
          <p:cNvPr id="38938" name="Rectangle 26"/>
          <p:cNvSpPr>
            <a:spLocks noChangeArrowheads="1"/>
          </p:cNvSpPr>
          <p:nvPr/>
        </p:nvSpPr>
        <p:spPr bwMode="auto">
          <a:xfrm>
            <a:off x="6994525" y="365125"/>
            <a:ext cx="642938" cy="457200"/>
          </a:xfrm>
          <a:prstGeom prst="rect">
            <a:avLst/>
          </a:prstGeom>
          <a:noFill/>
          <a:ln w="9525">
            <a:noFill/>
            <a:miter lim="800000"/>
            <a:headEnd/>
            <a:tailEnd/>
          </a:ln>
          <a:effectLst/>
        </p:spPr>
        <p:txBody>
          <a:bodyPr wrap="none" lIns="92075" tIns="46038" rIns="92075" bIns="46038">
            <a:spAutoFit/>
          </a:bodyPr>
          <a:lstStyle/>
          <a:p>
            <a:pPr>
              <a:buFont typeface="Wingdings" pitchFamily="2" charset="2"/>
              <a:buChar char="¦"/>
            </a:pPr>
            <a:r>
              <a:rPr lang="en-US" b="1">
                <a:latin typeface="Arial" pitchFamily="34" charset="0"/>
              </a:rPr>
              <a:t>  </a:t>
            </a:r>
          </a:p>
        </p:txBody>
      </p:sp>
      <p:sp>
        <p:nvSpPr>
          <p:cNvPr id="38939" name="Rectangle 27"/>
          <p:cNvSpPr>
            <a:spLocks noChangeArrowheads="1"/>
          </p:cNvSpPr>
          <p:nvPr/>
        </p:nvSpPr>
        <p:spPr bwMode="auto">
          <a:xfrm>
            <a:off x="0" y="5486400"/>
            <a:ext cx="9144000" cy="1187450"/>
          </a:xfrm>
          <a:prstGeom prst="rect">
            <a:avLst/>
          </a:prstGeom>
          <a:noFill/>
          <a:ln w="9525">
            <a:noFill/>
            <a:miter lim="800000"/>
            <a:headEnd/>
            <a:tailEnd/>
          </a:ln>
          <a:effectLst/>
        </p:spPr>
        <p:txBody>
          <a:bodyPr lIns="92075" tIns="46038" rIns="92075" bIns="46038"/>
          <a:lstStyle/>
          <a:p>
            <a:pPr algn="ctr">
              <a:lnSpc>
                <a:spcPct val="110000"/>
              </a:lnSpc>
            </a:pPr>
            <a:r>
              <a:rPr lang="en-US" sz="2000" b="1">
                <a:latin typeface="Arial" pitchFamily="34" charset="0"/>
              </a:rPr>
              <a:t>The further from the center the marks,  the less information available to all parties. but marks close to each other in ‘SELF-DISCLOSE’ </a:t>
            </a:r>
            <a:br>
              <a:rPr lang="en-US" sz="2000" b="1">
                <a:latin typeface="Arial" pitchFamily="34" charset="0"/>
              </a:rPr>
            </a:br>
            <a:r>
              <a:rPr lang="en-US" sz="2000" b="1">
                <a:latin typeface="Arial" pitchFamily="34" charset="0"/>
              </a:rPr>
              <a:t>may signal the likelihood of conflict as each struggles for dominance</a:t>
            </a:r>
          </a:p>
        </p:txBody>
      </p:sp>
      <p:sp>
        <p:nvSpPr>
          <p:cNvPr id="38940" name="Rectangle 28"/>
          <p:cNvSpPr>
            <a:spLocks noChangeArrowheads="1"/>
          </p:cNvSpPr>
          <p:nvPr/>
        </p:nvSpPr>
        <p:spPr bwMode="auto">
          <a:xfrm>
            <a:off x="4038600" y="0"/>
            <a:ext cx="2971800" cy="40075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000" b="1">
                <a:solidFill>
                  <a:srgbClr val="7030A0"/>
                </a:solidFill>
                <a:latin typeface="Stencil" pitchFamily="82" charset="0"/>
              </a:rPr>
              <a:t>SAMPLE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fld id="{411DFBAB-344F-4917-A71D-72DF8BE35CA2}" type="slidenum">
              <a:rPr lang="en-US"/>
              <a:pPr/>
              <a:t>55</a:t>
            </a:fld>
            <a:endParaRPr lang="en-US"/>
          </a:p>
        </p:txBody>
      </p:sp>
      <p:sp>
        <p:nvSpPr>
          <p:cNvPr id="38939" name="Rectangle 27"/>
          <p:cNvSpPr>
            <a:spLocks noChangeArrowheads="1"/>
          </p:cNvSpPr>
          <p:nvPr/>
        </p:nvSpPr>
        <p:spPr bwMode="auto">
          <a:xfrm>
            <a:off x="0" y="5486400"/>
            <a:ext cx="9144000" cy="990600"/>
          </a:xfrm>
          <a:prstGeom prst="rect">
            <a:avLst/>
          </a:prstGeom>
          <a:noFill/>
          <a:ln w="9525">
            <a:noFill/>
            <a:miter lim="800000"/>
            <a:headEnd/>
            <a:tailEnd/>
          </a:ln>
          <a:effectLst/>
        </p:spPr>
        <p:txBody>
          <a:bodyPr lIns="92075" tIns="46038" rIns="92075" bIns="46038"/>
          <a:lstStyle/>
          <a:p>
            <a:pPr algn="ctr">
              <a:lnSpc>
                <a:spcPct val="110000"/>
              </a:lnSpc>
            </a:pPr>
            <a:r>
              <a:rPr lang="en-US" sz="2000" b="1">
                <a:solidFill>
                  <a:srgbClr val="7030A0"/>
                </a:solidFill>
                <a:latin typeface="Arial" pitchFamily="34" charset="0"/>
              </a:rPr>
              <a:t>The marks become the starting point for a conversation about the patterns, what they effect, whether they might be different</a:t>
            </a:r>
          </a:p>
        </p:txBody>
      </p:sp>
      <p:grpSp>
        <p:nvGrpSpPr>
          <p:cNvPr id="2" name="Group 29"/>
          <p:cNvGrpSpPr/>
          <p:nvPr/>
        </p:nvGrpSpPr>
        <p:grpSpPr>
          <a:xfrm>
            <a:off x="288925" y="304800"/>
            <a:ext cx="7635875" cy="4419600"/>
            <a:chOff x="288925" y="0"/>
            <a:chExt cx="8521700" cy="5311775"/>
          </a:xfrm>
        </p:grpSpPr>
        <p:sp>
          <p:nvSpPr>
            <p:cNvPr id="38914" name="Line 2"/>
            <p:cNvSpPr>
              <a:spLocks noChangeShapeType="1"/>
            </p:cNvSpPr>
            <p:nvPr/>
          </p:nvSpPr>
          <p:spPr bwMode="auto">
            <a:xfrm>
              <a:off x="4522788" y="152400"/>
              <a:ext cx="0" cy="51593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8915" name="Line 3"/>
            <p:cNvSpPr>
              <a:spLocks noChangeShapeType="1"/>
            </p:cNvSpPr>
            <p:nvPr/>
          </p:nvSpPr>
          <p:spPr bwMode="auto">
            <a:xfrm>
              <a:off x="304800" y="2854325"/>
              <a:ext cx="843915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8916" name="Rectangle 4"/>
            <p:cNvSpPr>
              <a:spLocks noChangeArrowheads="1"/>
            </p:cNvSpPr>
            <p:nvPr/>
          </p:nvSpPr>
          <p:spPr bwMode="auto">
            <a:xfrm>
              <a:off x="920750" y="1311275"/>
              <a:ext cx="3205163" cy="579438"/>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SELF-DISCLOSE</a:t>
              </a:r>
            </a:p>
          </p:txBody>
        </p:sp>
        <p:sp>
          <p:nvSpPr>
            <p:cNvPr id="38917" name="Rectangle 5"/>
            <p:cNvSpPr>
              <a:spLocks noChangeArrowheads="1"/>
            </p:cNvSpPr>
            <p:nvPr/>
          </p:nvSpPr>
          <p:spPr bwMode="auto">
            <a:xfrm>
              <a:off x="495300" y="3316288"/>
              <a:ext cx="377031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FACILITATE</a:t>
              </a:r>
            </a:p>
            <a:p>
              <a:pPr algn="ctr"/>
              <a:r>
                <a:rPr lang="en-US" sz="3200">
                  <a:effectLst>
                    <a:outerShdw blurRad="38100" dist="38100" dir="2700000" algn="tl">
                      <a:srgbClr val="C0C0C0"/>
                    </a:outerShdw>
                  </a:effectLst>
                  <a:latin typeface="Colonna MT" pitchFamily="82" charset="0"/>
                </a:rPr>
                <a:t>SELF-DISCLOSURE</a:t>
              </a:r>
            </a:p>
          </p:txBody>
        </p:sp>
        <p:sp>
          <p:nvSpPr>
            <p:cNvPr id="38918" name="Rectangle 6"/>
            <p:cNvSpPr>
              <a:spLocks noChangeArrowheads="1"/>
            </p:cNvSpPr>
            <p:nvPr/>
          </p:nvSpPr>
          <p:spPr bwMode="auto">
            <a:xfrm>
              <a:off x="5527675" y="777875"/>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GIVE</a:t>
              </a:r>
            </a:p>
            <a:p>
              <a:pPr algn="ctr"/>
              <a:r>
                <a:rPr lang="en-US" sz="3200">
                  <a:effectLst>
                    <a:outerShdw blurRad="38100" dist="38100" dir="2700000" algn="tl">
                      <a:srgbClr val="C0C0C0"/>
                    </a:outerShdw>
                  </a:effectLst>
                  <a:latin typeface="Colonna MT" pitchFamily="82" charset="0"/>
                </a:rPr>
                <a:t>FEEDBACK</a:t>
              </a:r>
            </a:p>
          </p:txBody>
        </p:sp>
        <p:sp>
          <p:nvSpPr>
            <p:cNvPr id="38919" name="Rectangle 7"/>
            <p:cNvSpPr>
              <a:spLocks noChangeArrowheads="1"/>
            </p:cNvSpPr>
            <p:nvPr/>
          </p:nvSpPr>
          <p:spPr bwMode="auto">
            <a:xfrm>
              <a:off x="5559425" y="3333750"/>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SOLICIT</a:t>
              </a:r>
            </a:p>
            <a:p>
              <a:pPr algn="ctr"/>
              <a:r>
                <a:rPr lang="en-US" sz="3200">
                  <a:effectLst>
                    <a:outerShdw blurRad="38100" dist="38100" dir="2700000" algn="tl">
                      <a:srgbClr val="C0C0C0"/>
                    </a:outerShdw>
                  </a:effectLst>
                  <a:latin typeface="Colonna MT" pitchFamily="82" charset="0"/>
                </a:rPr>
                <a:t>FEEDBACK</a:t>
              </a:r>
            </a:p>
          </p:txBody>
        </p:sp>
        <p:sp>
          <p:nvSpPr>
            <p:cNvPr id="38920" name="Rectangle 8"/>
            <p:cNvSpPr>
              <a:spLocks noChangeArrowheads="1"/>
            </p:cNvSpPr>
            <p:nvPr/>
          </p:nvSpPr>
          <p:spPr bwMode="auto">
            <a:xfrm>
              <a:off x="441325" y="2587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1" name="Rectangle 9"/>
            <p:cNvSpPr>
              <a:spLocks noChangeArrowheads="1"/>
            </p:cNvSpPr>
            <p:nvPr/>
          </p:nvSpPr>
          <p:spPr bwMode="auto">
            <a:xfrm>
              <a:off x="288925" y="49069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2" name="Rectangle 10"/>
            <p:cNvSpPr>
              <a:spLocks noChangeArrowheads="1"/>
            </p:cNvSpPr>
            <p:nvPr/>
          </p:nvSpPr>
          <p:spPr bwMode="auto">
            <a:xfrm>
              <a:off x="8061325" y="1825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3" name="Rectangle 11"/>
            <p:cNvSpPr>
              <a:spLocks noChangeArrowheads="1"/>
            </p:cNvSpPr>
            <p:nvPr/>
          </p:nvSpPr>
          <p:spPr bwMode="auto">
            <a:xfrm>
              <a:off x="8061325" y="4906963"/>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8924" name="Rectangle 12"/>
            <p:cNvSpPr>
              <a:spLocks noChangeArrowheads="1"/>
            </p:cNvSpPr>
            <p:nvPr/>
          </p:nvSpPr>
          <p:spPr bwMode="auto">
            <a:xfrm>
              <a:off x="3641725" y="2338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5" name="Rectangle 13"/>
            <p:cNvSpPr>
              <a:spLocks noChangeArrowheads="1"/>
            </p:cNvSpPr>
            <p:nvPr/>
          </p:nvSpPr>
          <p:spPr bwMode="auto">
            <a:xfrm>
              <a:off x="3641725" y="3100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6" name="Rectangle 14"/>
            <p:cNvSpPr>
              <a:spLocks noChangeArrowheads="1"/>
            </p:cNvSpPr>
            <p:nvPr/>
          </p:nvSpPr>
          <p:spPr bwMode="auto">
            <a:xfrm>
              <a:off x="4556125" y="2338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7" name="Rectangle 15"/>
            <p:cNvSpPr>
              <a:spLocks noChangeArrowheads="1"/>
            </p:cNvSpPr>
            <p:nvPr/>
          </p:nvSpPr>
          <p:spPr bwMode="auto">
            <a:xfrm>
              <a:off x="4556125" y="3100388"/>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8928" name="Line 16"/>
            <p:cNvSpPr>
              <a:spLocks noChangeShapeType="1"/>
            </p:cNvSpPr>
            <p:nvPr/>
          </p:nvSpPr>
          <p:spPr bwMode="auto">
            <a:xfrm>
              <a:off x="914400" y="838200"/>
              <a:ext cx="914400" cy="4572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38929" name="Line 17"/>
            <p:cNvSpPr>
              <a:spLocks noChangeShapeType="1"/>
            </p:cNvSpPr>
            <p:nvPr/>
          </p:nvSpPr>
          <p:spPr bwMode="auto">
            <a:xfrm flipV="1">
              <a:off x="7543800" y="762000"/>
              <a:ext cx="838200" cy="5334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8930" name="Line 18"/>
            <p:cNvSpPr>
              <a:spLocks noChangeShapeType="1"/>
            </p:cNvSpPr>
            <p:nvPr/>
          </p:nvSpPr>
          <p:spPr bwMode="auto">
            <a:xfrm>
              <a:off x="6858000" y="4343400"/>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8931" name="Line 19"/>
            <p:cNvSpPr>
              <a:spLocks noChangeShapeType="1"/>
            </p:cNvSpPr>
            <p:nvPr/>
          </p:nvSpPr>
          <p:spPr bwMode="auto">
            <a:xfrm flipH="1">
              <a:off x="1219200" y="4419600"/>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8932" name="Rectangle 20"/>
            <p:cNvSpPr>
              <a:spLocks noChangeArrowheads="1"/>
            </p:cNvSpPr>
            <p:nvPr/>
          </p:nvSpPr>
          <p:spPr bwMode="auto">
            <a:xfrm>
              <a:off x="2574925" y="1965325"/>
              <a:ext cx="798513" cy="457200"/>
            </a:xfrm>
            <a:prstGeom prst="rect">
              <a:avLst/>
            </a:prstGeom>
            <a:noFill/>
            <a:ln w="9525">
              <a:noFill/>
              <a:miter lim="800000"/>
              <a:headEnd/>
              <a:tailEnd/>
            </a:ln>
            <a:effectLst/>
          </p:spPr>
          <p:txBody>
            <a:bodyPr wrap="none" lIns="92075" tIns="46038" rIns="92075" bIns="46038">
              <a:spAutoFit/>
            </a:bodyPr>
            <a:lstStyle/>
            <a:p>
              <a:pPr>
                <a:buFontTx/>
                <a:buChar char="¦"/>
              </a:pPr>
              <a:r>
                <a:rPr lang="en-US" b="1">
                  <a:latin typeface="Wingdings" pitchFamily="2" charset="2"/>
                </a:rPr>
                <a:t>x</a:t>
              </a:r>
            </a:p>
          </p:txBody>
        </p:sp>
        <p:sp>
          <p:nvSpPr>
            <p:cNvPr id="38933" name="Rectangle 21"/>
            <p:cNvSpPr>
              <a:spLocks noChangeArrowheads="1"/>
            </p:cNvSpPr>
            <p:nvPr/>
          </p:nvSpPr>
          <p:spPr bwMode="auto">
            <a:xfrm>
              <a:off x="6918325" y="1965325"/>
              <a:ext cx="508000" cy="457200"/>
            </a:xfrm>
            <a:prstGeom prst="rect">
              <a:avLst/>
            </a:prstGeom>
            <a:noFill/>
            <a:ln w="9525">
              <a:noFill/>
              <a:miter lim="800000"/>
              <a:headEnd/>
              <a:tailEnd/>
            </a:ln>
            <a:effectLst/>
          </p:spPr>
          <p:txBody>
            <a:bodyPr wrap="none" lIns="92075" tIns="46038" rIns="92075" bIns="46038">
              <a:spAutoFit/>
            </a:bodyPr>
            <a:lstStyle/>
            <a:p>
              <a:r>
                <a:rPr lang="en-US" b="1">
                  <a:latin typeface="Wingdings" pitchFamily="2" charset="2"/>
                </a:rPr>
                <a:t>x</a:t>
              </a:r>
            </a:p>
          </p:txBody>
        </p:sp>
        <p:sp>
          <p:nvSpPr>
            <p:cNvPr id="38934" name="Rectangle 22"/>
            <p:cNvSpPr>
              <a:spLocks noChangeArrowheads="1"/>
            </p:cNvSpPr>
            <p:nvPr/>
          </p:nvSpPr>
          <p:spPr bwMode="auto">
            <a:xfrm>
              <a:off x="4708525" y="3413125"/>
              <a:ext cx="508000" cy="457200"/>
            </a:xfrm>
            <a:prstGeom prst="rect">
              <a:avLst/>
            </a:prstGeom>
            <a:noFill/>
            <a:ln w="9525">
              <a:noFill/>
              <a:miter lim="800000"/>
              <a:headEnd/>
              <a:tailEnd/>
            </a:ln>
            <a:effectLst/>
          </p:spPr>
          <p:txBody>
            <a:bodyPr wrap="none" lIns="92075" tIns="46038" rIns="92075" bIns="46038">
              <a:spAutoFit/>
            </a:bodyPr>
            <a:lstStyle/>
            <a:p>
              <a:r>
                <a:rPr lang="en-US" b="1">
                  <a:latin typeface="Wingdings" pitchFamily="2" charset="2"/>
                </a:rPr>
                <a:t>x</a:t>
              </a:r>
            </a:p>
          </p:txBody>
        </p:sp>
        <p:sp>
          <p:nvSpPr>
            <p:cNvPr id="38935" name="Rectangle 23"/>
            <p:cNvSpPr>
              <a:spLocks noChangeArrowheads="1"/>
            </p:cNvSpPr>
            <p:nvPr/>
          </p:nvSpPr>
          <p:spPr bwMode="auto">
            <a:xfrm>
              <a:off x="2117725" y="4784725"/>
              <a:ext cx="508000" cy="457200"/>
            </a:xfrm>
            <a:prstGeom prst="rect">
              <a:avLst/>
            </a:prstGeom>
            <a:noFill/>
            <a:ln w="9525">
              <a:noFill/>
              <a:miter lim="800000"/>
              <a:headEnd/>
              <a:tailEnd/>
            </a:ln>
            <a:effectLst/>
          </p:spPr>
          <p:txBody>
            <a:bodyPr wrap="none" lIns="92075" tIns="46038" rIns="92075" bIns="46038">
              <a:spAutoFit/>
            </a:bodyPr>
            <a:lstStyle/>
            <a:p>
              <a:r>
                <a:rPr lang="en-US" b="1">
                  <a:latin typeface="Wingdings" pitchFamily="2" charset="2"/>
                </a:rPr>
                <a:t>x</a:t>
              </a:r>
            </a:p>
          </p:txBody>
        </p:sp>
        <p:sp>
          <p:nvSpPr>
            <p:cNvPr id="38936" name="Rectangle 24"/>
            <p:cNvSpPr>
              <a:spLocks noChangeArrowheads="1"/>
            </p:cNvSpPr>
            <p:nvPr/>
          </p:nvSpPr>
          <p:spPr bwMode="auto">
            <a:xfrm>
              <a:off x="4022725" y="3413125"/>
              <a:ext cx="642938" cy="457200"/>
            </a:xfrm>
            <a:prstGeom prst="rect">
              <a:avLst/>
            </a:prstGeom>
            <a:noFill/>
            <a:ln w="9525">
              <a:noFill/>
              <a:miter lim="800000"/>
              <a:headEnd/>
              <a:tailEnd/>
            </a:ln>
            <a:effectLst/>
          </p:spPr>
          <p:txBody>
            <a:bodyPr wrap="none" lIns="92075" tIns="46038" rIns="92075" bIns="46038">
              <a:spAutoFit/>
            </a:bodyPr>
            <a:lstStyle/>
            <a:p>
              <a:pPr>
                <a:buFont typeface="Wingdings" pitchFamily="2" charset="2"/>
                <a:buChar char="¦"/>
              </a:pPr>
              <a:r>
                <a:rPr lang="en-US" b="1">
                  <a:latin typeface="Arial" pitchFamily="34" charset="0"/>
                </a:rPr>
                <a:t>  </a:t>
              </a:r>
            </a:p>
          </p:txBody>
        </p:sp>
        <p:sp>
          <p:nvSpPr>
            <p:cNvPr id="38937" name="Rectangle 25"/>
            <p:cNvSpPr>
              <a:spLocks noChangeArrowheads="1"/>
            </p:cNvSpPr>
            <p:nvPr/>
          </p:nvSpPr>
          <p:spPr bwMode="auto">
            <a:xfrm>
              <a:off x="7985125" y="4251325"/>
              <a:ext cx="642938" cy="457200"/>
            </a:xfrm>
            <a:prstGeom prst="rect">
              <a:avLst/>
            </a:prstGeom>
            <a:noFill/>
            <a:ln w="9525">
              <a:noFill/>
              <a:miter lim="800000"/>
              <a:headEnd/>
              <a:tailEnd/>
            </a:ln>
            <a:effectLst/>
          </p:spPr>
          <p:txBody>
            <a:bodyPr wrap="none" lIns="92075" tIns="46038" rIns="92075" bIns="46038">
              <a:spAutoFit/>
            </a:bodyPr>
            <a:lstStyle/>
            <a:p>
              <a:pPr>
                <a:buFont typeface="Wingdings" pitchFamily="2" charset="2"/>
                <a:buChar char="¦"/>
              </a:pPr>
              <a:r>
                <a:rPr lang="en-US" b="1">
                  <a:latin typeface="Arial" pitchFamily="34" charset="0"/>
                </a:rPr>
                <a:t>  </a:t>
              </a:r>
            </a:p>
          </p:txBody>
        </p:sp>
        <p:sp>
          <p:nvSpPr>
            <p:cNvPr id="38938" name="Rectangle 26"/>
            <p:cNvSpPr>
              <a:spLocks noChangeArrowheads="1"/>
            </p:cNvSpPr>
            <p:nvPr/>
          </p:nvSpPr>
          <p:spPr bwMode="auto">
            <a:xfrm>
              <a:off x="6994525" y="365125"/>
              <a:ext cx="642938" cy="457200"/>
            </a:xfrm>
            <a:prstGeom prst="rect">
              <a:avLst/>
            </a:prstGeom>
            <a:noFill/>
            <a:ln w="9525">
              <a:noFill/>
              <a:miter lim="800000"/>
              <a:headEnd/>
              <a:tailEnd/>
            </a:ln>
            <a:effectLst/>
          </p:spPr>
          <p:txBody>
            <a:bodyPr wrap="none" lIns="92075" tIns="46038" rIns="92075" bIns="46038">
              <a:spAutoFit/>
            </a:bodyPr>
            <a:lstStyle/>
            <a:p>
              <a:pPr>
                <a:buFont typeface="Wingdings" pitchFamily="2" charset="2"/>
                <a:buChar char="¦"/>
              </a:pPr>
              <a:r>
                <a:rPr lang="en-US" b="1">
                  <a:latin typeface="Arial" pitchFamily="34" charset="0"/>
                </a:rPr>
                <a:t>  </a:t>
              </a:r>
            </a:p>
          </p:txBody>
        </p:sp>
        <p:sp>
          <p:nvSpPr>
            <p:cNvPr id="38940" name="Rectangle 28"/>
            <p:cNvSpPr>
              <a:spLocks noChangeArrowheads="1"/>
            </p:cNvSpPr>
            <p:nvPr/>
          </p:nvSpPr>
          <p:spPr bwMode="auto">
            <a:xfrm>
              <a:off x="4038600" y="0"/>
              <a:ext cx="2971800" cy="40075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000" b="1">
                  <a:solidFill>
                    <a:srgbClr val="7030A0"/>
                  </a:solidFill>
                  <a:latin typeface="Stencil" pitchFamily="82" charset="0"/>
                </a:rPr>
                <a:t>SAMPLE</a:t>
              </a:r>
            </a:p>
          </p:txBody>
        </p:sp>
      </p:gr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34F70C3F-127A-4414-B44B-66C88F5520CA}" type="slidenum">
              <a:rPr lang="en-US"/>
              <a:pPr/>
              <a:t>56</a:t>
            </a:fld>
            <a:endParaRPr lang="en-US"/>
          </a:p>
        </p:txBody>
      </p:sp>
      <p:sp>
        <p:nvSpPr>
          <p:cNvPr id="34818" name="Rectangle 2"/>
          <p:cNvSpPr>
            <a:spLocks noChangeArrowheads="1"/>
          </p:cNvSpPr>
          <p:nvPr/>
        </p:nvSpPr>
        <p:spPr bwMode="auto">
          <a:xfrm>
            <a:off x="311150" y="790575"/>
            <a:ext cx="8521700" cy="5146675"/>
          </a:xfrm>
          <a:prstGeom prst="rect">
            <a:avLst/>
          </a:prstGeom>
          <a:noFill/>
          <a:ln w="12700">
            <a:solidFill>
              <a:schemeClr val="tx1"/>
            </a:solidFill>
            <a:miter lim="800000"/>
            <a:headEnd/>
            <a:tailEnd/>
          </a:ln>
          <a:effectLst/>
        </p:spPr>
        <p:txBody>
          <a:bodyPr wrap="none" anchor="ctr"/>
          <a:lstStyle/>
          <a:p>
            <a:endParaRPr lang="en-US"/>
          </a:p>
        </p:txBody>
      </p:sp>
      <p:sp>
        <p:nvSpPr>
          <p:cNvPr id="34819" name="Line 3"/>
          <p:cNvSpPr>
            <a:spLocks noChangeShapeType="1"/>
          </p:cNvSpPr>
          <p:nvPr/>
        </p:nvSpPr>
        <p:spPr bwMode="auto">
          <a:xfrm>
            <a:off x="4522788" y="784225"/>
            <a:ext cx="0" cy="51593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4820" name="Line 4"/>
          <p:cNvSpPr>
            <a:spLocks noChangeShapeType="1"/>
          </p:cNvSpPr>
          <p:nvPr/>
        </p:nvSpPr>
        <p:spPr bwMode="auto">
          <a:xfrm>
            <a:off x="304800" y="3486150"/>
            <a:ext cx="843915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4821" name="Rectangle 5"/>
          <p:cNvSpPr>
            <a:spLocks noChangeArrowheads="1"/>
          </p:cNvSpPr>
          <p:nvPr/>
        </p:nvSpPr>
        <p:spPr bwMode="auto">
          <a:xfrm>
            <a:off x="495300" y="3871913"/>
            <a:ext cx="377031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FACILITATE</a:t>
            </a:r>
          </a:p>
          <a:p>
            <a:pPr algn="ctr"/>
            <a:r>
              <a:rPr lang="en-US" sz="3200">
                <a:effectLst>
                  <a:outerShdw blurRad="38100" dist="38100" dir="2700000" algn="tl">
                    <a:srgbClr val="C0C0C0"/>
                  </a:outerShdw>
                </a:effectLst>
                <a:latin typeface="Colonna MT" pitchFamily="82" charset="0"/>
              </a:rPr>
              <a:t>SELF-DISCLOSURE</a:t>
            </a:r>
          </a:p>
        </p:txBody>
      </p:sp>
      <p:sp>
        <p:nvSpPr>
          <p:cNvPr id="34822" name="Rectangle 6"/>
          <p:cNvSpPr>
            <a:spLocks noChangeArrowheads="1"/>
          </p:cNvSpPr>
          <p:nvPr/>
        </p:nvSpPr>
        <p:spPr bwMode="auto">
          <a:xfrm>
            <a:off x="441325" y="8905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3" name="Rectangle 7"/>
          <p:cNvSpPr>
            <a:spLocks noChangeArrowheads="1"/>
          </p:cNvSpPr>
          <p:nvPr/>
        </p:nvSpPr>
        <p:spPr bwMode="auto">
          <a:xfrm>
            <a:off x="288925" y="55387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4" name="Rectangle 8"/>
          <p:cNvSpPr>
            <a:spLocks noChangeArrowheads="1"/>
          </p:cNvSpPr>
          <p:nvPr/>
        </p:nvSpPr>
        <p:spPr bwMode="auto">
          <a:xfrm>
            <a:off x="8061325" y="8143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5" name="Rectangle 9"/>
          <p:cNvSpPr>
            <a:spLocks noChangeArrowheads="1"/>
          </p:cNvSpPr>
          <p:nvPr/>
        </p:nvSpPr>
        <p:spPr bwMode="auto">
          <a:xfrm>
            <a:off x="8061325" y="5538788"/>
            <a:ext cx="749300" cy="396875"/>
          </a:xfrm>
          <a:prstGeom prst="rect">
            <a:avLst/>
          </a:prstGeom>
          <a:noFill/>
          <a:ln w="9525">
            <a:noFill/>
            <a:miter lim="800000"/>
            <a:headEnd/>
            <a:tailEnd/>
          </a:ln>
          <a:effectLst/>
        </p:spPr>
        <p:txBody>
          <a:bodyPr wrap="none" lIns="92075" tIns="46038" rIns="92075" bIns="46038">
            <a:spAutoFit/>
          </a:bodyPr>
          <a:lstStyle/>
          <a:p>
            <a:r>
              <a:rPr lang="en-US" sz="2000" b="1" i="1">
                <a:latin typeface="Arial" pitchFamily="34" charset="0"/>
              </a:rPr>
              <a:t>Rare</a:t>
            </a:r>
          </a:p>
        </p:txBody>
      </p:sp>
      <p:sp>
        <p:nvSpPr>
          <p:cNvPr id="34826" name="Rectangle 10"/>
          <p:cNvSpPr>
            <a:spLocks noChangeArrowheads="1"/>
          </p:cNvSpPr>
          <p:nvPr/>
        </p:nvSpPr>
        <p:spPr bwMode="auto">
          <a:xfrm>
            <a:off x="3641725" y="2970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27" name="Rectangle 11"/>
          <p:cNvSpPr>
            <a:spLocks noChangeArrowheads="1"/>
          </p:cNvSpPr>
          <p:nvPr/>
        </p:nvSpPr>
        <p:spPr bwMode="auto">
          <a:xfrm>
            <a:off x="3641725" y="3732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28" name="Rectangle 12"/>
          <p:cNvSpPr>
            <a:spLocks noChangeArrowheads="1"/>
          </p:cNvSpPr>
          <p:nvPr/>
        </p:nvSpPr>
        <p:spPr bwMode="auto">
          <a:xfrm>
            <a:off x="4556125" y="2970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29" name="Rectangle 13"/>
          <p:cNvSpPr>
            <a:spLocks noChangeArrowheads="1"/>
          </p:cNvSpPr>
          <p:nvPr/>
        </p:nvSpPr>
        <p:spPr bwMode="auto">
          <a:xfrm>
            <a:off x="4556125" y="3732213"/>
            <a:ext cx="742950" cy="366712"/>
          </a:xfrm>
          <a:prstGeom prst="rect">
            <a:avLst/>
          </a:prstGeom>
          <a:noFill/>
          <a:ln w="9525">
            <a:noFill/>
            <a:miter lim="800000"/>
            <a:headEnd/>
            <a:tailEnd/>
          </a:ln>
          <a:effectLst/>
        </p:spPr>
        <p:txBody>
          <a:bodyPr wrap="none" lIns="92075" tIns="46038" rIns="92075" bIns="46038">
            <a:spAutoFit/>
          </a:bodyPr>
          <a:lstStyle/>
          <a:p>
            <a:r>
              <a:rPr lang="en-US" sz="1800" b="1">
                <a:latin typeface="Arial Rounded MT Bold" charset="0"/>
              </a:rPr>
              <a:t>Often</a:t>
            </a:r>
          </a:p>
        </p:txBody>
      </p:sp>
      <p:sp>
        <p:nvSpPr>
          <p:cNvPr id="34830" name="Line 14"/>
          <p:cNvSpPr>
            <a:spLocks noChangeShapeType="1"/>
          </p:cNvSpPr>
          <p:nvPr/>
        </p:nvSpPr>
        <p:spPr bwMode="auto">
          <a:xfrm>
            <a:off x="914400" y="1470025"/>
            <a:ext cx="914400" cy="4572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34831" name="Line 15"/>
          <p:cNvSpPr>
            <a:spLocks noChangeShapeType="1"/>
          </p:cNvSpPr>
          <p:nvPr/>
        </p:nvSpPr>
        <p:spPr bwMode="auto">
          <a:xfrm flipV="1">
            <a:off x="7543800" y="1393825"/>
            <a:ext cx="838200" cy="5334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4832" name="Line 16"/>
          <p:cNvSpPr>
            <a:spLocks noChangeShapeType="1"/>
          </p:cNvSpPr>
          <p:nvPr/>
        </p:nvSpPr>
        <p:spPr bwMode="auto">
          <a:xfrm>
            <a:off x="6858000" y="4975225"/>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4833" name="Line 17"/>
          <p:cNvSpPr>
            <a:spLocks noChangeShapeType="1"/>
          </p:cNvSpPr>
          <p:nvPr/>
        </p:nvSpPr>
        <p:spPr bwMode="auto">
          <a:xfrm flipH="1">
            <a:off x="1219200" y="5051425"/>
            <a:ext cx="914400" cy="6858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34834" name="Rectangle 18"/>
          <p:cNvSpPr>
            <a:spLocks noChangeArrowheads="1"/>
          </p:cNvSpPr>
          <p:nvPr/>
        </p:nvSpPr>
        <p:spPr bwMode="auto">
          <a:xfrm>
            <a:off x="5641975" y="1863725"/>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GIVE </a:t>
            </a:r>
            <a:br>
              <a:rPr lang="en-US" sz="3200">
                <a:effectLst>
                  <a:outerShdw blurRad="38100" dist="38100" dir="2700000" algn="tl">
                    <a:srgbClr val="C0C0C0"/>
                  </a:outerShdw>
                </a:effectLst>
                <a:latin typeface="Colonna MT" pitchFamily="82" charset="0"/>
              </a:rPr>
            </a:br>
            <a:r>
              <a:rPr lang="en-US" sz="3200">
                <a:effectLst>
                  <a:outerShdw blurRad="38100" dist="38100" dir="2700000" algn="tl">
                    <a:srgbClr val="C0C0C0"/>
                  </a:outerShdw>
                </a:effectLst>
                <a:latin typeface="Colonna MT" pitchFamily="82" charset="0"/>
              </a:rPr>
              <a:t>FEEDBACK</a:t>
            </a:r>
          </a:p>
        </p:txBody>
      </p:sp>
      <p:sp>
        <p:nvSpPr>
          <p:cNvPr id="34835" name="Rectangle 19"/>
          <p:cNvSpPr>
            <a:spLocks noChangeArrowheads="1"/>
          </p:cNvSpPr>
          <p:nvPr/>
        </p:nvSpPr>
        <p:spPr bwMode="auto">
          <a:xfrm>
            <a:off x="5641975" y="3871913"/>
            <a:ext cx="2328863" cy="1066800"/>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SOLICIT</a:t>
            </a:r>
          </a:p>
          <a:p>
            <a:pPr algn="ctr"/>
            <a:r>
              <a:rPr lang="en-US" sz="3200">
                <a:effectLst>
                  <a:outerShdw blurRad="38100" dist="38100" dir="2700000" algn="tl">
                    <a:srgbClr val="C0C0C0"/>
                  </a:outerShdw>
                </a:effectLst>
                <a:latin typeface="Colonna MT" pitchFamily="82" charset="0"/>
              </a:rPr>
              <a:t>FEEDBACK</a:t>
            </a:r>
          </a:p>
        </p:txBody>
      </p:sp>
      <p:sp>
        <p:nvSpPr>
          <p:cNvPr id="34836" name="Rectangle 20"/>
          <p:cNvSpPr>
            <a:spLocks noChangeArrowheads="1"/>
          </p:cNvSpPr>
          <p:nvPr/>
        </p:nvSpPr>
        <p:spPr bwMode="auto">
          <a:xfrm>
            <a:off x="777875" y="2185988"/>
            <a:ext cx="3205163" cy="579437"/>
          </a:xfrm>
          <a:prstGeom prst="rect">
            <a:avLst/>
          </a:prstGeom>
          <a:noFill/>
          <a:ln w="9525">
            <a:noFill/>
            <a:miter lim="800000"/>
            <a:headEnd/>
            <a:tailEnd/>
          </a:ln>
          <a:effectLst/>
        </p:spPr>
        <p:txBody>
          <a:bodyPr wrap="none" lIns="92075" tIns="46038" rIns="92075" bIns="46038">
            <a:spAutoFit/>
          </a:bodyPr>
          <a:lstStyle/>
          <a:p>
            <a:pPr algn="ctr"/>
            <a:r>
              <a:rPr lang="en-US" sz="3200">
                <a:effectLst>
                  <a:outerShdw blurRad="38100" dist="38100" dir="2700000" algn="tl">
                    <a:srgbClr val="C0C0C0"/>
                  </a:outerShdw>
                </a:effectLst>
                <a:latin typeface="Colonna MT" pitchFamily="82" charset="0"/>
              </a:rPr>
              <a:t>SELF-DISCLOSE</a:t>
            </a:r>
          </a:p>
        </p:txBody>
      </p:sp>
      <p:sp>
        <p:nvSpPr>
          <p:cNvPr id="34837" name="Text Box 21"/>
          <p:cNvSpPr txBox="1">
            <a:spLocks noChangeArrowheads="1"/>
          </p:cNvSpPr>
          <p:nvPr/>
        </p:nvSpPr>
        <p:spPr bwMode="auto">
          <a:xfrm>
            <a:off x="2133600" y="76200"/>
            <a:ext cx="4724400" cy="457200"/>
          </a:xfrm>
          <a:prstGeom prst="rect">
            <a:avLst/>
          </a:prstGeom>
          <a:noFill/>
          <a:ln w="9525">
            <a:noFill/>
            <a:miter lim="800000"/>
            <a:headEnd/>
            <a:tailEnd/>
          </a:ln>
          <a:effectLst/>
        </p:spPr>
        <p:txBody>
          <a:bodyPr>
            <a:spAutoFit/>
          </a:bodyPr>
          <a:lstStyle/>
          <a:p>
            <a:pPr algn="ctr">
              <a:spcBef>
                <a:spcPct val="50000"/>
              </a:spcBef>
            </a:pPr>
            <a:r>
              <a:rPr lang="en-US" b="1" i="1"/>
              <a:t>TELLING &amp; CONNECTING</a:t>
            </a:r>
          </a:p>
        </p:txBody>
      </p:sp>
      <p:sp>
        <p:nvSpPr>
          <p:cNvPr id="34838" name="Text Box 22"/>
          <p:cNvSpPr txBox="1">
            <a:spLocks noChangeArrowheads="1"/>
          </p:cNvSpPr>
          <p:nvPr/>
        </p:nvSpPr>
        <p:spPr bwMode="auto">
          <a:xfrm>
            <a:off x="2133600" y="6248400"/>
            <a:ext cx="4724400" cy="457200"/>
          </a:xfrm>
          <a:prstGeom prst="rect">
            <a:avLst/>
          </a:prstGeom>
          <a:noFill/>
          <a:ln w="9525">
            <a:noFill/>
            <a:miter lim="800000"/>
            <a:headEnd/>
            <a:tailEnd/>
          </a:ln>
          <a:effectLst/>
        </p:spPr>
        <p:txBody>
          <a:bodyPr>
            <a:spAutoFit/>
          </a:bodyPr>
          <a:lstStyle/>
          <a:p>
            <a:pPr algn="ctr">
              <a:spcBef>
                <a:spcPct val="50000"/>
              </a:spcBef>
            </a:pPr>
            <a:r>
              <a:rPr lang="en-US" b="1" i="1"/>
              <a:t>LISTENING &amp; ASKING</a:t>
            </a:r>
          </a:p>
        </p:txBody>
      </p:sp>
      <p:sp>
        <p:nvSpPr>
          <p:cNvPr id="24" name="Rectangular Callout 23"/>
          <p:cNvSpPr/>
          <p:nvPr/>
        </p:nvSpPr>
        <p:spPr>
          <a:xfrm>
            <a:off x="3276600" y="838200"/>
            <a:ext cx="1828800" cy="1371600"/>
          </a:xfrm>
          <a:prstGeom prst="wedgeRectCallout">
            <a:avLst>
              <a:gd name="adj1" fmla="val 18952"/>
              <a:gd name="adj2" fmla="val 71102"/>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Where would FeedForward work fit in the 4 quadrants?</a:t>
            </a:r>
          </a:p>
        </p:txBody>
      </p:sp>
      <p:sp>
        <p:nvSpPr>
          <p:cNvPr id="26" name="7-Point Star 25"/>
          <p:cNvSpPr/>
          <p:nvPr/>
        </p:nvSpPr>
        <p:spPr>
          <a:xfrm>
            <a:off x="2667000" y="2590800"/>
            <a:ext cx="4724400" cy="3276600"/>
          </a:xfrm>
          <a:prstGeom prst="star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i="1"/>
              <a:t>You can hit on all 4 cylinders on your way to envisioning a different future for yourself informed by other’s ideas AND your own notions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path" presetSubtype="0" accel="50000" decel="50000" fill="hold" grpId="0" nodeType="clickEffect">
                                  <p:stCondLst>
                                    <p:cond delay="0"/>
                                  </p:stCondLst>
                                  <p:childTnLst>
                                    <p:animMotion origin="layout" path="M -0.13333 1.99167E-6 L 0.25 1.99167E-6 L 0.25 0.51075 L -0.13333 0.51075 L -0.13333 1.99167E-6 Z " pathEditMode="relative" rAng="0" ptsTypes="FFFFF">
                                      <p:cBhvr>
                                        <p:cTn id="6" dur="3000" fill="hold"/>
                                        <p:tgtEl>
                                          <p:spTgt spid="24"/>
                                        </p:tgtEl>
                                        <p:attrNameLst>
                                          <p:attrName>ppt_x</p:attrName>
                                          <p:attrName>ppt_y</p:attrName>
                                        </p:attrNameLst>
                                      </p:cBhvr>
                                      <p:rCtr x="19200" y="255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Eleven Reasons to Try FeedForward</a:t>
            </a:r>
            <a:endParaRPr lang="en-US"/>
          </a:p>
        </p:txBody>
      </p:sp>
      <p:sp>
        <p:nvSpPr>
          <p:cNvPr id="3" name="Content Placeholder 2"/>
          <p:cNvSpPr>
            <a:spLocks noGrp="1"/>
          </p:cNvSpPr>
          <p:nvPr>
            <p:ph sz="quarter" idx="1"/>
          </p:nvPr>
        </p:nvSpPr>
        <p:spPr/>
        <p:txBody>
          <a:bodyPr>
            <a:normAutofit fontScale="92500"/>
          </a:bodyPr>
          <a:lstStyle/>
          <a:p>
            <a:pPr lvl="0"/>
            <a:r>
              <a:rPr lang="en-US"/>
              <a:t>8. Feedforward can cover almost all of the same “material” as feedback</a:t>
            </a:r>
          </a:p>
          <a:p>
            <a:pPr lvl="0"/>
            <a:r>
              <a:rPr lang="en-US"/>
              <a:t>9. Feedforward tends to be much faster and more efficient than feedback. By eliminating judgment of the ideas, the process becomes much more positive for the sender, as well as the receiver</a:t>
            </a:r>
          </a:p>
          <a:p>
            <a:pPr lvl="0"/>
            <a:r>
              <a:rPr lang="en-US"/>
              <a:t>10. Feedforward can be a useful tool to apply with managers, peers, and team members Feedforward does not imply superiority of judgment. It is more focused on being a helpful “fellow traveler” than an “expert”</a:t>
            </a:r>
          </a:p>
          <a:p>
            <a:pPr lvl="0"/>
            <a:r>
              <a:rPr lang="en-US"/>
              <a:t>11. People tend to listen more attentively to feedforward than feedback</a:t>
            </a:r>
            <a:br>
              <a:rPr lang="en-US"/>
            </a:br>
            <a:r>
              <a:rPr lang="en-US"/>
              <a:t/>
            </a:r>
            <a:br>
              <a:rPr lang="en-US"/>
            </a:br>
            <a:endParaRPr lang="en-US"/>
          </a:p>
        </p:txBody>
      </p:sp>
      <p:sp>
        <p:nvSpPr>
          <p:cNvPr id="4" name="Slide Number Placeholder 3"/>
          <p:cNvSpPr>
            <a:spLocks noGrp="1"/>
          </p:cNvSpPr>
          <p:nvPr>
            <p:ph type="sldNum" sz="quarter" idx="15"/>
          </p:nvPr>
        </p:nvSpPr>
        <p:spPr/>
        <p:txBody>
          <a:bodyPr/>
          <a:lstStyle/>
          <a:p>
            <a:fld id="{460A324F-72D5-4F19-8007-EB2E8A20872F}" type="slidenum">
              <a:rPr lang="en-US" smtClean="0"/>
              <a:pPr/>
              <a:t>57</a:t>
            </a:fld>
            <a:endParaRPr lang="en-US"/>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5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0A324F-72D5-4F19-8007-EB2E8A20872F}" type="slidenum">
              <a:rPr lang="en-US" smtClean="0"/>
              <a:pPr/>
              <a:t>58</a:t>
            </a:fld>
            <a:endParaRPr lang="en-US"/>
          </a:p>
        </p:txBody>
      </p:sp>
      <p:pic>
        <p:nvPicPr>
          <p:cNvPr id="5" name="Content Placeholder 5" descr="johari_grid.gif"/>
          <p:cNvPicPr>
            <a:picLocks noChangeAspect="1"/>
          </p:cNvPicPr>
          <p:nvPr/>
        </p:nvPicPr>
        <p:blipFill>
          <a:blip r:embed="rId2" cstate="print"/>
          <a:stretch>
            <a:fillRect/>
          </a:stretch>
        </p:blipFill>
        <p:spPr>
          <a:xfrm>
            <a:off x="3657600" y="1884108"/>
            <a:ext cx="4270375" cy="350170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feedback</a:t>
            </a:r>
          </a:p>
        </p:txBody>
      </p:sp>
      <p:sp>
        <p:nvSpPr>
          <p:cNvPr id="3" name="Content Placeholder 2"/>
          <p:cNvSpPr>
            <a:spLocks noGrp="1"/>
          </p:cNvSpPr>
          <p:nvPr>
            <p:ph sz="quarter" idx="1"/>
          </p:nvPr>
        </p:nvSpPr>
        <p:spPr/>
        <p:txBody>
          <a:bodyPr/>
          <a:lstStyle/>
          <a:p>
            <a:r>
              <a:rPr lang="en-US"/>
              <a:t>Feedback to others will generally be most effective when it is</a:t>
            </a:r>
          </a:p>
          <a:p>
            <a:pPr marL="822960" lvl="1" indent="-457200">
              <a:buFont typeface="+mj-lt"/>
              <a:buAutoNum type="arabicPeriod"/>
            </a:pPr>
            <a:r>
              <a:rPr lang="en-US"/>
              <a:t>Direct</a:t>
            </a:r>
          </a:p>
          <a:p>
            <a:pPr marL="822960" lvl="1" indent="-457200">
              <a:buFont typeface="+mj-lt"/>
              <a:buAutoNum type="arabicPeriod"/>
            </a:pPr>
            <a:r>
              <a:rPr lang="en-US"/>
              <a:t>Descriptive</a:t>
            </a:r>
          </a:p>
          <a:p>
            <a:pPr marL="822960" lvl="1" indent="-457200">
              <a:buFont typeface="+mj-lt"/>
              <a:buAutoNum type="arabicPeriod"/>
            </a:pPr>
            <a:r>
              <a:rPr lang="en-US"/>
              <a:t>invited</a:t>
            </a:r>
          </a:p>
          <a:p>
            <a:pPr marL="822960" lvl="1" indent="-457200">
              <a:buFont typeface="+mj-lt"/>
              <a:buAutoNum type="arabicPeriod"/>
            </a:pPr>
            <a:r>
              <a:rPr lang="en-US"/>
              <a:t>Specific</a:t>
            </a:r>
          </a:p>
          <a:p>
            <a:pPr marL="822960" lvl="1" indent="-457200">
              <a:buFont typeface="+mj-lt"/>
              <a:buAutoNum type="arabicPeriod"/>
            </a:pPr>
            <a:r>
              <a:rPr lang="en-US"/>
              <a:t>Does not pressure the other party to change</a:t>
            </a:r>
          </a:p>
          <a:p>
            <a:pPr marL="822960" lvl="1" indent="-457200">
              <a:buFont typeface="+mj-lt"/>
              <a:buAutoNum type="arabicPeriod"/>
            </a:pPr>
            <a:r>
              <a:rPr lang="en-US"/>
              <a:t>Immediate</a:t>
            </a:r>
          </a:p>
          <a:p>
            <a:pPr marL="822960" lvl="1" indent="-457200">
              <a:buFont typeface="+mj-lt"/>
              <a:buAutoNum type="arabicPeriod"/>
            </a:pPr>
            <a:r>
              <a:rPr lang="en-US"/>
              <a:t>Focuses on events shared by both parties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Other Tools Fit With </a:t>
            </a:r>
            <a:br>
              <a:rPr lang="en-US"/>
            </a:br>
            <a:r>
              <a:rPr lang="en-US"/>
              <a:t>Mental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752975"/>
            <a:ext cx="3429000" cy="21050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676400"/>
            <a:ext cx="3200400" cy="1600200"/>
          </a:xfrm>
          <a:prstGeom prst="rect">
            <a:avLst/>
          </a:prstGeom>
        </p:spPr>
      </p:pic>
      <p:sp>
        <p:nvSpPr>
          <p:cNvPr id="10" name="Curved Right Arrow 9"/>
          <p:cNvSpPr/>
          <p:nvPr/>
        </p:nvSpPr>
        <p:spPr>
          <a:xfrm>
            <a:off x="1219200" y="2514600"/>
            <a:ext cx="1066800" cy="278130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What</a:t>
            </a:r>
            <a:br>
              <a:rPr lang="en-US">
                <a:solidFill>
                  <a:schemeClr val="tx1"/>
                </a:solidFill>
              </a:rPr>
            </a:br>
            <a:r>
              <a:rPr lang="en-US">
                <a:solidFill>
                  <a:schemeClr val="tx1"/>
                </a:solidFill>
              </a:rPr>
              <a:t>You Should Request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914400"/>
            <a:ext cx="2527300" cy="1895475"/>
          </a:xfrm>
          <a:prstGeom prst="rect">
            <a:avLst/>
          </a:prstGeom>
        </p:spPr>
      </p:pic>
      <p:sp>
        <p:nvSpPr>
          <p:cNvPr id="11" name="Striped Right Arrow 10"/>
          <p:cNvSpPr/>
          <p:nvPr/>
        </p:nvSpPr>
        <p:spPr>
          <a:xfrm rot="18394778">
            <a:off x="6273694" y="3698533"/>
            <a:ext cx="2213517" cy="1556334"/>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a:solidFill>
                  <a:srgbClr val="FFFF00"/>
                </a:solidFill>
              </a:rPr>
              <a:t>Agreeing on What 'Done' Looks like</a:t>
            </a:r>
          </a:p>
        </p:txBody>
      </p:sp>
      <p:sp>
        <p:nvSpPr>
          <p:cNvPr id="3" name="Flowchart: Internal Storage 2"/>
          <p:cNvSpPr/>
          <p:nvPr/>
        </p:nvSpPr>
        <p:spPr>
          <a:xfrm>
            <a:off x="3581400" y="1905000"/>
            <a:ext cx="2133600" cy="1905000"/>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am I doing in all of this work? Do I have</a:t>
            </a:r>
          </a:p>
          <a:p>
            <a:pPr algn="ctr"/>
            <a:r>
              <a:rPr lang="en-US"/>
              <a:t> a ‘blind spot’? FeedForward &amp; Johari Window</a:t>
            </a:r>
          </a:p>
        </p:txBody>
      </p:sp>
    </p:spTree>
    <p:extLst>
      <p:ext uri="{BB962C8B-B14F-4D97-AF65-F5344CB8AC3E}">
        <p14:creationId xmlns:p14="http://schemas.microsoft.com/office/powerpoint/2010/main" val="33094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ETS Success Six Connections</a:t>
            </a:r>
          </a:p>
        </p:txBody>
      </p:sp>
      <p:pic>
        <p:nvPicPr>
          <p:cNvPr id="11" name="Picture 10" descr="S6 Relationship People Skills Ico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80040"/>
            <a:ext cx="2062851" cy="2184915"/>
          </a:xfrm>
          <a:prstGeom prst="rect">
            <a:avLst/>
          </a:prstGeom>
          <a:noFill/>
          <a:ln>
            <a:noFill/>
          </a:ln>
        </p:spPr>
      </p:pic>
      <p:sp>
        <p:nvSpPr>
          <p:cNvPr id="12" name="Text Box 7"/>
          <p:cNvSpPr txBox="1">
            <a:spLocks noChangeArrowheads="1"/>
          </p:cNvSpPr>
          <p:nvPr/>
        </p:nvSpPr>
        <p:spPr bwMode="auto">
          <a:xfrm>
            <a:off x="3039427" y="4933409"/>
            <a:ext cx="4476115" cy="1785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a:effectLst/>
                <a:latin typeface="Verdana" panose="020B0604030504040204" pitchFamily="34" charset="0"/>
                <a:ea typeface="Calibri" panose="020F0502020204030204" pitchFamily="34" charset="0"/>
                <a:cs typeface="Times New Roman" panose="02020603050405020304" pitchFamily="18" charset="0"/>
              </a:rPr>
              <a:t>Relationship Mastery/People Skills</a:t>
            </a:r>
          </a:p>
          <a:p>
            <a:pPr marL="0" marR="0">
              <a:spcBef>
                <a:spcPts val="0"/>
              </a:spcBef>
              <a:spcAft>
                <a:spcPts val="0"/>
              </a:spcAft>
            </a:pPr>
            <a:r>
              <a:rPr lang="en-US" sz="1200" i="1">
                <a:effectLst/>
                <a:latin typeface="Verdana" panose="020B0604030504040204" pitchFamily="34" charset="0"/>
                <a:ea typeface="Calibri" panose="020F0502020204030204" pitchFamily="34" charset="0"/>
                <a:cs typeface="Times New Roman" panose="02020603050405020304" pitchFamily="18" charset="0"/>
              </a:rPr>
              <a:t>In building and sustaining relationships and </a:t>
            </a:r>
            <a:r>
              <a:rPr lang="en-US" sz="1200" i="1">
                <a:latin typeface="Verdana" panose="020B0604030504040204" pitchFamily="34" charset="0"/>
                <a:ea typeface="Calibri" panose="020F0502020204030204" pitchFamily="34" charset="0"/>
                <a:cs typeface="Times New Roman" panose="02020603050405020304" pitchFamily="18" charset="0"/>
              </a:rPr>
              <a:t>networks, relying upon our own intuition alone means that we lack 'the wisdom of others'. FeedForward allows us to gain multiple perspectives in the context of what can become powerful and enduring dialogue. We get the opportunity to listen to others as they offer their take on what we need to do start, stop, and create in our portfolio of behaviors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S6 Learning Agility Ic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14663"/>
            <a:ext cx="2209801" cy="1972928"/>
          </a:xfrm>
          <a:prstGeom prst="rect">
            <a:avLst/>
          </a:prstGeom>
          <a:noFill/>
          <a:ln>
            <a:noFill/>
          </a:ln>
        </p:spPr>
      </p:pic>
      <p:sp>
        <p:nvSpPr>
          <p:cNvPr id="14" name="Text Box 8"/>
          <p:cNvSpPr txBox="1">
            <a:spLocks noChangeArrowheads="1"/>
          </p:cNvSpPr>
          <p:nvPr/>
        </p:nvSpPr>
        <p:spPr bwMode="auto">
          <a:xfrm>
            <a:off x="3735977" y="1658541"/>
            <a:ext cx="4191000" cy="1846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r">
              <a:spcBef>
                <a:spcPts val="0"/>
              </a:spcBef>
              <a:spcAft>
                <a:spcPts val="0"/>
              </a:spcAft>
            </a:pPr>
            <a:r>
              <a:rPr lang="en-US" b="1">
                <a:effectLst/>
                <a:latin typeface="+mj-lt"/>
                <a:ea typeface="Calibri" panose="020F0502020204030204" pitchFamily="34" charset="0"/>
                <a:cs typeface="Times New Roman" panose="02020603050405020304" pitchFamily="18" charset="0"/>
              </a:rPr>
              <a:t>Learning Agility</a:t>
            </a:r>
            <a:endParaRPr lang="en-US" sz="1400">
              <a:effectLst/>
              <a:latin typeface="+mj-lt"/>
              <a:ea typeface="Calibri" panose="020F0502020204030204" pitchFamily="34" charset="0"/>
              <a:cs typeface="Times New Roman" panose="02020603050405020304" pitchFamily="18" charset="0"/>
            </a:endParaRPr>
          </a:p>
          <a:p>
            <a:pPr marL="0" marR="0" algn="r">
              <a:spcBef>
                <a:spcPts val="0"/>
              </a:spcBef>
              <a:spcAft>
                <a:spcPts val="0"/>
              </a:spcAft>
            </a:pPr>
            <a:r>
              <a:rPr lang="en-US" sz="1600" i="1">
                <a:effectLst/>
                <a:latin typeface="+mj-lt"/>
                <a:ea typeface="Calibri" panose="020F0502020204030204" pitchFamily="34" charset="0"/>
                <a:cs typeface="Times New Roman" panose="02020603050405020304" pitchFamily="18" charset="0"/>
              </a:rPr>
              <a:t>The </a:t>
            </a:r>
            <a:r>
              <a:rPr lang="en-US" sz="1600" i="1">
                <a:latin typeface="+mj-lt"/>
                <a:ea typeface="Calibri" panose="020F0502020204030204" pitchFamily="34" charset="0"/>
                <a:cs typeface="Times New Roman" panose="02020603050405020304" pitchFamily="18" charset="0"/>
              </a:rPr>
              <a:t>'Blind Spot' that each of us possesses is an impediment to learning about how to be more effective, how to produce our insights in everyday life, and, perhaps most importantly, how to be the best person that we can be</a:t>
            </a:r>
            <a:endParaRPr lang="en-US" sz="14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7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many of our 10 tools specifically invoke communication?</a:t>
            </a:r>
          </a:p>
        </p:txBody>
      </p:sp>
      <p:sp>
        <p:nvSpPr>
          <p:cNvPr id="4" name="Slide Number Placeholder 3"/>
          <p:cNvSpPr>
            <a:spLocks noGrp="1"/>
          </p:cNvSpPr>
          <p:nvPr>
            <p:ph type="sldNum" sz="quarter" idx="11"/>
          </p:nvPr>
        </p:nvSpPr>
        <p:spPr/>
        <p:txBody>
          <a:bodyPr/>
          <a:lstStyle/>
          <a:p>
            <a:fld id="{8231C73C-B70B-4941-ABB4-AA6F467B2355}" type="slidenum">
              <a:rPr lang="en-US" smtClean="0"/>
              <a:pPr/>
              <a:t>8</a:t>
            </a:fld>
            <a:endParaRPr lang="en-US"/>
          </a:p>
        </p:txBody>
      </p:sp>
      <p:graphicFrame>
        <p:nvGraphicFramePr>
          <p:cNvPr id="6" name="Diagram 5"/>
          <p:cNvGraphicFramePr/>
          <p:nvPr>
            <p:extLst>
              <p:ext uri="{D42A27DB-BD31-4B8C-83A1-F6EECF244321}">
                <p14:modId xmlns:p14="http://schemas.microsoft.com/office/powerpoint/2010/main" val="20935907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762000" y="4191000"/>
            <a:ext cx="7824216" cy="161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7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31C73C-B70B-4941-ABB4-AA6F467B2355}" type="slidenum">
              <a:rPr lang="en-US" smtClean="0"/>
              <a:pPr/>
              <a:t>9</a:t>
            </a:fld>
            <a:endParaRPr lang="en-US"/>
          </a:p>
        </p:txBody>
      </p:sp>
      <p:sp>
        <p:nvSpPr>
          <p:cNvPr id="5" name="Oval 4"/>
          <p:cNvSpPr/>
          <p:nvPr/>
        </p:nvSpPr>
        <p:spPr>
          <a:xfrm>
            <a:off x="2895600" y="12954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“interpersonal contact, dealing “ 13</a:t>
            </a:r>
            <a:r>
              <a:rPr lang="en-US" baseline="30000"/>
              <a:t>th</a:t>
            </a:r>
            <a:r>
              <a:rPr lang="en-US"/>
              <a:t> C.</a:t>
            </a:r>
          </a:p>
        </p:txBody>
      </p:sp>
      <p:sp>
        <p:nvSpPr>
          <p:cNvPr id="6" name="Oval 5"/>
          <p:cNvSpPr/>
          <p:nvPr/>
        </p:nvSpPr>
        <p:spPr>
          <a:xfrm>
            <a:off x="1219200" y="33528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joining together to do business 15</a:t>
            </a:r>
            <a:r>
              <a:rPr lang="en-US" baseline="30000"/>
              <a:t>th</a:t>
            </a:r>
            <a:r>
              <a:rPr lang="en-US"/>
              <a:t> C.</a:t>
            </a:r>
          </a:p>
        </p:txBody>
      </p:sp>
      <p:sp>
        <p:nvSpPr>
          <p:cNvPr id="7" name="Oval 6"/>
          <p:cNvSpPr/>
          <p:nvPr/>
        </p:nvSpPr>
        <p:spPr>
          <a:xfrm>
            <a:off x="5791200" y="29718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action of sharing or imparting, community of ground</a:t>
            </a:r>
          </a:p>
          <a:p>
            <a:pPr algn="ctr"/>
            <a:r>
              <a:rPr lang="en-US"/>
              <a:t>15</a:t>
            </a:r>
            <a:r>
              <a:rPr lang="en-US" baseline="30000"/>
              <a:t>th</a:t>
            </a:r>
            <a:r>
              <a:rPr lang="en-US"/>
              <a: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j-preferred">
      <a:majorFont>
        <a:latin typeface="Arial"/>
        <a:ea typeface=""/>
        <a:cs typeface=""/>
      </a:majorFont>
      <a:minorFont>
        <a:latin typeface="Arial Narrow"/>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12F8399DC7644E8D3BD368F4A0A931" ma:contentTypeVersion="4710" ma:contentTypeDescription="Create a new document." ma:contentTypeScope="" ma:versionID="6aa46e9bed9b08df749e95a0142a1f83">
  <xsd:schema xmlns:xsd="http://www.w3.org/2001/XMLSchema" xmlns:xs="http://www.w3.org/2001/XMLSchema" xmlns:p="http://schemas.microsoft.com/office/2006/metadata/properties" xmlns:ns2="a8db4b69-0114-4ec5-a9c8-9070e3b0a12d" xmlns:ns3="51d4b028-d18a-4868-8273-6f295d7d5a25" targetNamespace="http://schemas.microsoft.com/office/2006/metadata/properties" ma:root="true" ma:fieldsID="fab3f2afcf5ca31d62c58df0d6bb04dc" ns2:_="" ns3:_="">
    <xsd:import namespace="a8db4b69-0114-4ec5-a9c8-9070e3b0a12d"/>
    <xsd:import namespace="51d4b028-d18a-4868-8273-6f295d7d5a25"/>
    <xsd:element name="properties">
      <xsd:complexType>
        <xsd:sequence>
          <xsd:element name="documentManagement">
            <xsd:complexType>
              <xsd:all>
                <xsd:element ref="ns2:Topic" minOccurs="0"/>
                <xsd:element ref="ns2:Source" minOccurs="0"/>
                <xsd:element ref="ns3:SharedWithUsers" minOccurs="0"/>
                <xsd:element ref="ns3:SharedWithDetails" minOccurs="0"/>
                <xsd:element ref="ns3:Time_x0020_Spent" minOccurs="0"/>
                <xsd:element ref="ns3:_dlc_DocId" minOccurs="0"/>
                <xsd:element ref="ns3:_dlc_DocIdUrl" minOccurs="0"/>
                <xsd:element ref="ns3:_dlc_DocIdPersist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db4b69-0114-4ec5-a9c8-9070e3b0a12d" elementFormDefault="qualified">
    <xsd:import namespace="http://schemas.microsoft.com/office/2006/documentManagement/types"/>
    <xsd:import namespace="http://schemas.microsoft.com/office/infopath/2007/PartnerControls"/>
    <xsd:element name="Topic" ma:index="8" nillable="true" ma:displayName="Topic" ma:internalName="Topic" ma:readOnly="false">
      <xsd:simpleType>
        <xsd:restriction base="dms:Text">
          <xsd:maxLength value="255"/>
        </xsd:restriction>
      </xsd:simpleType>
    </xsd:element>
    <xsd:element name="Source" ma:index="9" nillable="true" ma:displayName="Source" ma:internalName="Source">
      <xsd:simpleType>
        <xsd:restriction base="dms:Text">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d4b028-d18a-4868-8273-6f295d7d5a2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ime_x0020_Spent" ma:index="12" nillable="true" ma:displayName="Time Spent" ma:hidden="true" ma:internalName="Time_x0020_Spent" ma:readOnly="false">
      <xsd:simpleType>
        <xsd:restriction base="dms:Number"/>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Source xmlns="a8db4b69-0114-4ec5-a9c8-9070e3b0a12d" xsi:nil="true"/>
    <Topic xmlns="a8db4b69-0114-4ec5-a9c8-9070e3b0a12d" xsi:nil="true"/>
    <Time_x0020_Spent xmlns="51d4b028-d18a-4868-8273-6f295d7d5a25" xsi:nil="true"/>
    <_dlc_DocId xmlns="51d4b028-d18a-4868-8273-6f295d7d5a25">5RYEHPSHYFJT-1026479012-448</_dlc_DocId>
    <_dlc_DocIdUrl xmlns="51d4b028-d18a-4868-8273-6f295d7d5a25">
      <Url>https://etsorg1.sharepoint.com/teams/sws/CLO/_layouts/15/DocIdRedir.aspx?ID=5RYEHPSHYFJT-1026479012-448</Url>
      <Description>5RYEHPSHYFJT-1026479012-448</Description>
    </_dlc_DocIdUrl>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2155264E-85E0-4562-A2D9-C05B5C9C7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db4b69-0114-4ec5-a9c8-9070e3b0a12d"/>
    <ds:schemaRef ds:uri="51d4b028-d18a-4868-8273-6f295d7d5a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BA63B7-1C23-4564-8D5D-2EC66E8D110C}">
  <ds:schemaRefs>
    <ds:schemaRef ds:uri="http://schemas.microsoft.com/sharepoint/events"/>
  </ds:schemaRefs>
</ds:datastoreItem>
</file>

<file path=customXml/itemProps3.xml><?xml version="1.0" encoding="utf-8"?>
<ds:datastoreItem xmlns:ds="http://schemas.openxmlformats.org/officeDocument/2006/customXml" ds:itemID="{EC723EBB-5B9C-479F-A30A-DC11A8E6522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1d4b028-d18a-4868-8273-6f295d7d5a25"/>
    <ds:schemaRef ds:uri="a8db4b69-0114-4ec5-a9c8-9070e3b0a12d"/>
    <ds:schemaRef ds:uri="http://www.w3.org/XML/1998/namespace"/>
    <ds:schemaRef ds:uri="http://purl.org/dc/dcmitype/"/>
  </ds:schemaRefs>
</ds:datastoreItem>
</file>

<file path=customXml/itemProps4.xml><?xml version="1.0" encoding="utf-8"?>
<ds:datastoreItem xmlns:ds="http://schemas.openxmlformats.org/officeDocument/2006/customXml" ds:itemID="{1C7D727D-63D2-410F-91D7-7D04C4296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5746</Words>
  <Application>Microsoft Office PowerPoint</Application>
  <PresentationFormat>On-screen Show (4:3)</PresentationFormat>
  <Paragraphs>615</Paragraphs>
  <Slides>59</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59</vt:i4>
      </vt:variant>
    </vt:vector>
  </HeadingPairs>
  <TitlesOfParts>
    <vt:vector size="74" baseType="lpstr">
      <vt:lpstr>Algerian</vt:lpstr>
      <vt:lpstr>Arial</vt:lpstr>
      <vt:lpstr>Arial Narrow</vt:lpstr>
      <vt:lpstr>Arial Rounded MT Bold</vt:lpstr>
      <vt:lpstr>Brush Script MT</vt:lpstr>
      <vt:lpstr>Calibri</vt:lpstr>
      <vt:lpstr>Colonna MT</vt:lpstr>
      <vt:lpstr>Stencil</vt:lpstr>
      <vt:lpstr>Symbol</vt:lpstr>
      <vt:lpstr>Tahoma</vt:lpstr>
      <vt:lpstr>Times New Roman</vt:lpstr>
      <vt:lpstr>Verdana</vt:lpstr>
      <vt:lpstr>Wingdings</vt:lpstr>
      <vt:lpstr>Wingdings 2</vt:lpstr>
      <vt:lpstr>Oriel</vt:lpstr>
      <vt:lpstr>Ten Tools</vt:lpstr>
      <vt:lpstr>Session 9</vt:lpstr>
      <vt:lpstr>How do I…</vt:lpstr>
      <vt:lpstr>Ten Tools</vt:lpstr>
      <vt:lpstr>PowerPoint Presentation</vt:lpstr>
      <vt:lpstr>How Other Tools Fit With  Mental Maps</vt:lpstr>
      <vt:lpstr>ETS Success Six Connections</vt:lpstr>
      <vt:lpstr>How many of our 10 tools specifically invoke communication?</vt:lpstr>
      <vt:lpstr>PowerPoint Presentation</vt:lpstr>
      <vt:lpstr>PowerPoint Presentation</vt:lpstr>
      <vt:lpstr>PowerPoint Presentation</vt:lpstr>
      <vt:lpstr>PowerPoint Presentation</vt:lpstr>
      <vt:lpstr>What Might You Gain From This Session?</vt:lpstr>
      <vt:lpstr>Feed Forward</vt:lpstr>
      <vt:lpstr>What did you take from the video?</vt:lpstr>
      <vt:lpstr>How is FeedForward Part of Communication?</vt:lpstr>
      <vt:lpstr>How is it different from feedback</vt:lpstr>
      <vt:lpstr>Let’s Focus on Actionable Communication That Feeds Our Awareness</vt:lpstr>
      <vt:lpstr>Eleven Reasons to Try FeedForward </vt:lpstr>
      <vt:lpstr>Eleven Reasons to Try FeedForward</vt:lpstr>
      <vt:lpstr>Eleven Reasons to Try FeedForward</vt:lpstr>
      <vt:lpstr>FeedForward Exercise Deconstructed</vt:lpstr>
      <vt:lpstr>Shall We Try FeedForward?</vt:lpstr>
      <vt:lpstr>FeedForward Exercise</vt:lpstr>
      <vt:lpstr>What did you gain from FeedForward?</vt:lpstr>
      <vt:lpstr>Johari Window</vt:lpstr>
      <vt:lpstr>PowerPoint Presentation</vt:lpstr>
      <vt:lpstr>The Johari Quadrants</vt:lpstr>
      <vt:lpstr>PowerPoint Presentation</vt:lpstr>
      <vt:lpstr>Johari Window</vt:lpstr>
      <vt:lpstr>Advantages of using the Johari window</vt:lpstr>
      <vt:lpstr>Self-awareness</vt:lpstr>
      <vt:lpstr>Others’ awareness of self</vt:lpstr>
      <vt:lpstr>consequences</vt:lpstr>
      <vt:lpstr>Self-disclosure</vt:lpstr>
      <vt:lpstr>Tales of The Blind Spot: Times You Discovered Its Contents</vt:lpstr>
      <vt:lpstr>Exercise: How Might You Decrease Your Blind Spot? What Will Get In The way?</vt:lpstr>
      <vt:lpstr>Appendix FeedForward &amp; Johari Window</vt:lpstr>
      <vt:lpstr>Let’s try feedforward Again: Contest</vt:lpstr>
      <vt:lpstr>What was that like? What happened?</vt:lpstr>
      <vt:lpstr>Remember the Johari Window?</vt:lpstr>
      <vt:lpstr>PowerPoint Presentation</vt:lpstr>
      <vt:lpstr>What will you take back to your job this week? To home?</vt:lpstr>
      <vt:lpstr>Awareness levels: blind or unknown</vt:lpstr>
      <vt:lpstr>Awareness levels: hidden or open</vt:lpstr>
      <vt:lpstr>3 Related Communication Concepts</vt:lpstr>
      <vt:lpstr>4 Cylinder Communication</vt:lpstr>
      <vt:lpstr>4 Cylinder Communication</vt:lpstr>
      <vt:lpstr>4 Cylinder Communication</vt:lpstr>
      <vt:lpstr>4 Cylinder Communication gives ...</vt:lpstr>
      <vt:lpstr>4 Cylinder Communication gives ...</vt:lpstr>
      <vt:lpstr>PowerPoint Presentation</vt:lpstr>
      <vt:lpstr>PowerPoint Presentation</vt:lpstr>
      <vt:lpstr>PowerPoint Presentation</vt:lpstr>
      <vt:lpstr>PowerPoint Presentation</vt:lpstr>
      <vt:lpstr>PowerPoint Presentation</vt:lpstr>
      <vt:lpstr>Eleven Reasons to Try FeedForward</vt:lpstr>
      <vt:lpstr>PowerPoint Presentation</vt:lpstr>
      <vt:lpstr>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Tools</dc:title>
  <dc:creator>Elliott, T. J</dc:creator>
  <cp:lastModifiedBy>Elliott, T. J</cp:lastModifiedBy>
  <cp:revision>2</cp:revision>
  <dcterms:modified xsi:type="dcterms:W3CDTF">2019-01-11T22:01:28Z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0x010100B412F8399DC7644E8D3BD368F4A0A931</vt:lpwstr>
  </property>
  <property fmtid="{D5CDD505-2E9C-101B-9397-08002B2CF9AE}" pid="3" name="_dlc_DocIdItemGuid">
    <vt:lpwstr>982cd3df-e759-47ad-a6e3-590633937898</vt:lpwstr>
  </property>
</Properties>
</file>