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4.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notesSlides/notesSlide5.xml" ContentType="application/vnd.openxmlformats-officedocument.presentationml.notesSlide+xml"/>
  <Override PartName="/ppt/comments/comment13.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2"/>
  </p:notesMasterIdLst>
  <p:sldIdLst>
    <p:sldId id="292" r:id="rId6"/>
    <p:sldId id="293" r:id="rId7"/>
    <p:sldId id="269" r:id="rId8"/>
    <p:sldId id="267" r:id="rId9"/>
    <p:sldId id="271" r:id="rId10"/>
    <p:sldId id="272" r:id="rId11"/>
    <p:sldId id="273" r:id="rId12"/>
    <p:sldId id="274" r:id="rId13"/>
    <p:sldId id="275" r:id="rId14"/>
    <p:sldId id="276" r:id="rId15"/>
    <p:sldId id="288" r:id="rId16"/>
    <p:sldId id="277" r:id="rId17"/>
    <p:sldId id="287" r:id="rId18"/>
    <p:sldId id="280" r:id="rId19"/>
    <p:sldId id="285" r:id="rId20"/>
    <p:sldId id="286" r:id="rId21"/>
    <p:sldId id="278" r:id="rId22"/>
    <p:sldId id="265" r:id="rId23"/>
    <p:sldId id="257" r:id="rId24"/>
    <p:sldId id="289" r:id="rId25"/>
    <p:sldId id="290" r:id="rId26"/>
    <p:sldId id="268" r:id="rId27"/>
    <p:sldId id="270" r:id="rId28"/>
    <p:sldId id="258" r:id="rId29"/>
    <p:sldId id="279" r:id="rId30"/>
    <p:sldId id="259" r:id="rId31"/>
    <p:sldId id="260" r:id="rId32"/>
    <p:sldId id="261" r:id="rId33"/>
    <p:sldId id="262" r:id="rId34"/>
    <p:sldId id="263" r:id="rId35"/>
    <p:sldId id="264" r:id="rId36"/>
    <p:sldId id="282" r:id="rId37"/>
    <p:sldId id="281" r:id="rId38"/>
    <p:sldId id="291" r:id="rId39"/>
    <p:sldId id="284" r:id="rId40"/>
    <p:sldId id="28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J. Elliott" initials="TJE" lastIdx="18" clrIdx="0">
    <p:extLst>
      <p:ext uri="{19B8F6BF-5375-455C-9EA6-DF929625EA0E}">
        <p15:presenceInfo xmlns:p15="http://schemas.microsoft.com/office/powerpoint/2012/main" userId="T.J. Ellio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5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J. Elliott" userId="bdc1f311ae670521" providerId="LiveId" clId="{18B3C096-6113-4227-B3A9-E4CF73116EDD}"/>
    <pc:docChg chg="custSel modSld">
      <pc:chgData name="T.J. Elliott" userId="bdc1f311ae670521" providerId="LiveId" clId="{18B3C096-6113-4227-B3A9-E4CF73116EDD}" dt="2023-02-23T23:53:58.749" v="3" actId="1592"/>
      <pc:docMkLst>
        <pc:docMk/>
      </pc:docMkLst>
      <pc:sldChg chg="delCm">
        <pc:chgData name="T.J. Elliott" userId="bdc1f311ae670521" providerId="LiveId" clId="{18B3C096-6113-4227-B3A9-E4CF73116EDD}" dt="2023-02-23T21:42:08.003" v="2" actId="1592"/>
        <pc:sldMkLst>
          <pc:docMk/>
          <pc:sldMk cId="0" sldId="259"/>
        </pc:sldMkLst>
      </pc:sldChg>
      <pc:sldChg chg="delCm">
        <pc:chgData name="T.J. Elliott" userId="bdc1f311ae670521" providerId="LiveId" clId="{18B3C096-6113-4227-B3A9-E4CF73116EDD}" dt="2023-02-23T23:53:58.749" v="3" actId="1592"/>
        <pc:sldMkLst>
          <pc:docMk/>
          <pc:sldMk cId="0" sldId="261"/>
        </pc:sldMkLst>
      </pc:sldChg>
      <pc:sldChg chg="delCm">
        <pc:chgData name="T.J. Elliott" userId="bdc1f311ae670521" providerId="LiveId" clId="{18B3C096-6113-4227-B3A9-E4CF73116EDD}" dt="2023-02-23T19:28:55.612" v="0" actId="1592"/>
        <pc:sldMkLst>
          <pc:docMk/>
          <pc:sldMk cId="0" sldId="269"/>
        </pc:sldMkLst>
      </pc:sldChg>
      <pc:sldChg chg="modSp mod">
        <pc:chgData name="T.J. Elliott" userId="bdc1f311ae670521" providerId="LiveId" clId="{18B3C096-6113-4227-B3A9-E4CF73116EDD}" dt="2023-02-23T21:31:20.653" v="1" actId="6549"/>
        <pc:sldMkLst>
          <pc:docMk/>
          <pc:sldMk cId="0" sldId="289"/>
        </pc:sldMkLst>
        <pc:spChg chg="mod">
          <ac:chgData name="T.J. Elliott" userId="bdc1f311ae670521" providerId="LiveId" clId="{18B3C096-6113-4227-B3A9-E4CF73116EDD}" dt="2023-02-23T21:31:20.653" v="1" actId="6549"/>
          <ac:spMkLst>
            <pc:docMk/>
            <pc:sldMk cId="0" sldId="289"/>
            <ac:spMk id="3"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5-06-22T11:10:19.595" idx="3">
    <p:pos x="10" y="10"/>
    <p:text>Handout</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5-06-22T11:15:23.159" idx="15">
    <p:pos x="10" y="10"/>
    <p:text>Handout</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5-06-22T11:15:31.455" idx="16">
    <p:pos x="10" y="10"/>
    <p:text>Handout</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5-06-22T11:15:47.508" idx="17">
    <p:pos x="10" y="10"/>
    <p:text>Handout</p:text>
    <p:extLst>
      <p:ext uri="{C676402C-5697-4E1C-873F-D02D1690AC5C}">
        <p15:threadingInfo xmlns:p15="http://schemas.microsoft.com/office/powerpoint/2012/main" timeZoneBias="24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5-06-22T11:16:10.702" idx="18">
    <p:pos x="10" y="10"/>
    <p:text>Handout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6-22T11:10:39.568" idx="4">
    <p:pos x="10" y="10"/>
    <p:text>Handout</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6-22T11:10:52.163" idx="5">
    <p:pos x="10" y="10"/>
    <p:text>Handout</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6-22T11:11:07.635" idx="6">
    <p:pos x="10" y="10"/>
    <p:text>Handout</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6-22T11:13:08.889" idx="7">
    <p:pos x="10" y="10"/>
    <p:text>Handout</p:text>
    <p:extLst>
      <p:ext uri="{C676402C-5697-4E1C-873F-D02D1690AC5C}">
        <p15:threadingInfo xmlns:p15="http://schemas.microsoft.com/office/powerpoint/2012/main" timeZoneBias="240"/>
      </p:ext>
    </p:extLst>
  </p:cm>
  <p:cm authorId="1" dt="2015-06-22T11:13:16.704" idx="8">
    <p:pos x="4623" y="182"/>
    <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06-22T11:13:34.768" idx="9">
    <p:pos x="10" y="10"/>
    <p:text>Handout</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5-06-22T11:08:33.824" idx="1">
    <p:pos x="10" y="10"/>
    <p:text>Handout</p:text>
    <p:extLst>
      <p:ext uri="{C676402C-5697-4E1C-873F-D02D1690AC5C}">
        <p15:threadingInfo xmlns:p15="http://schemas.microsoft.com/office/powerpoint/2012/main" timeZoneBias="240"/>
      </p:ext>
    </p:extLst>
  </p:cm>
  <p:cm authorId="1" dt="2015-06-22T11:13:46.197" idx="10">
    <p:pos x="106" y="106"/>
    <p:text>Handout</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5-06-22T11:14:04.538" idx="11">
    <p:pos x="10" y="10"/>
    <p:text>Handout</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5-06-22T11:15:00.237" idx="13">
    <p:pos x="10" y="10"/>
    <p:text>Handout</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CD6EE-E7F1-4BD4-AABD-287BD815285A}" type="datetimeFigureOut">
              <a:rPr lang="en-US" smtClean="0"/>
              <a:pPr/>
              <a:t>2/22/2023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A0A4C5-9E15-4984-AB79-6CC82281AAF8}" type="slidenum">
              <a:rPr lang="en-US" smtClean="0"/>
              <a:pPr/>
              <a:t>‹#›</a:t>
            </a:fld>
            <a:endParaRPr lang="en-US" dirty="0"/>
          </a:p>
        </p:txBody>
      </p:sp>
    </p:spTree>
    <p:extLst>
      <p:ext uri="{BB962C8B-B14F-4D97-AF65-F5344CB8AC3E}">
        <p14:creationId xmlns:p14="http://schemas.microsoft.com/office/powerpoint/2010/main" val="416403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10 tools are a set of ways of looking at the world in situations so as to be more effective. All of us at work are confronted with questions – if we bothered to be aware and we care about being successful – that need answers. And those answers must</a:t>
            </a:r>
            <a:r>
              <a:rPr lang="en-US" baseline="0" dirty="0"/>
              <a:t> be more than mere prescriptions; those answers must contain within them the means by which we can make things different. The 10 tools are way for us to know more clearly what to do, to get things done more efficiently and more effectively with less breakdowns, to improve and strengthen our relationships that are critical to the success of any individual in any enterprise, to allow us to do capital C. change management, to lead teams to produce their objectives, and to solve problems.</a:t>
            </a:r>
            <a:endParaRPr lang="en-US" dirty="0"/>
          </a:p>
        </p:txBody>
      </p:sp>
      <p:sp>
        <p:nvSpPr>
          <p:cNvPr id="4" name="Slide Number Placeholder 3"/>
          <p:cNvSpPr>
            <a:spLocks noGrp="1"/>
          </p:cNvSpPr>
          <p:nvPr>
            <p:ph type="sldNum" sz="quarter" idx="10"/>
          </p:nvPr>
        </p:nvSpPr>
        <p:spPr/>
        <p:txBody>
          <a:bodyPr/>
          <a:lstStyle/>
          <a:p>
            <a:fld id="{02CB53F9-58F3-4BBF-B4A6-47CC66C89BE6}" type="slidenum">
              <a:rPr lang="en-US" smtClean="0"/>
              <a:pPr/>
              <a:t>4</a:t>
            </a:fld>
            <a:endParaRPr lang="en-US" dirty="0"/>
          </a:p>
        </p:txBody>
      </p:sp>
    </p:spTree>
    <p:extLst>
      <p:ext uri="{BB962C8B-B14F-4D97-AF65-F5344CB8AC3E}">
        <p14:creationId xmlns:p14="http://schemas.microsoft.com/office/powerpoint/2010/main" val="282970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Reality Based Decision Making is about getting to a “good enough” approximation of reality, testing it, and then changing it as needed. But our values tend to influence our perceptions, and thus our decisions are not based purely on fact, or reality. As D.W. Taylor described the difference, “Questions of fact are questions of what is. Questions of value are questions of what ought to be.” Many people fail to recognize that they select certain facts and brush aside others, guided by their “ought to be” model. Many managers</a:t>
            </a:r>
            <a:r>
              <a:rPr lang="en-US" sz="1200"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senior and junior</a:t>
            </a:r>
            <a:r>
              <a:rPr lang="en-US" sz="1200" kern="1200" dirty="0">
                <a:solidFill>
                  <a:schemeClr val="tx1"/>
                </a:solidFill>
                <a:latin typeface="+mn-lt"/>
                <a:ea typeface="+mn-ea"/>
                <a:cs typeface="+mn-cs"/>
                <a:sym typeface="Symbol"/>
              </a:rPr>
              <a:t></a:t>
            </a:r>
            <a:r>
              <a:rPr lang="en-US" sz="1200" kern="1200" dirty="0">
                <a:solidFill>
                  <a:schemeClr val="tx1"/>
                </a:solidFill>
                <a:latin typeface="+mn-lt"/>
                <a:ea typeface="+mn-ea"/>
                <a:cs typeface="+mn-cs"/>
              </a:rPr>
              <a:t>don’t acknowledge the subjective element of “what ought to be” in their decisions.</a:t>
            </a:r>
          </a:p>
          <a:p>
            <a:r>
              <a:rPr lang="en-US" sz="1200" kern="1200" dirty="0">
                <a:solidFill>
                  <a:schemeClr val="tx1"/>
                </a:solidFill>
                <a:latin typeface="+mn-lt"/>
                <a:ea typeface="+mn-ea"/>
                <a:cs typeface="+mn-cs"/>
              </a:rPr>
              <a:t>Taylor, D.W. (1970) In R.M. Cyert &amp; L.A. Welsch, Eds. </a:t>
            </a:r>
            <a:r>
              <a:rPr lang="en-US" sz="1200" u="sng" kern="1200" dirty="0">
                <a:solidFill>
                  <a:schemeClr val="tx1"/>
                </a:solidFill>
                <a:latin typeface="+mn-lt"/>
                <a:ea typeface="+mn-ea"/>
                <a:cs typeface="+mn-cs"/>
              </a:rPr>
              <a:t>Decision-making and Problem Solving in Management Decision-makin</a:t>
            </a:r>
            <a:r>
              <a:rPr lang="en-US" sz="1200" kern="1200" dirty="0">
                <a:solidFill>
                  <a:schemeClr val="tx1"/>
                </a:solidFill>
                <a:latin typeface="+mn-lt"/>
                <a:ea typeface="+mn-ea"/>
                <a:cs typeface="+mn-cs"/>
              </a:rPr>
              <a:t>g, p. 33. Baltimore: Penguin Education</a:t>
            </a:r>
          </a:p>
          <a:p>
            <a:endParaRPr lang="en-US" dirty="0"/>
          </a:p>
        </p:txBody>
      </p:sp>
      <p:sp>
        <p:nvSpPr>
          <p:cNvPr id="4" name="Slide Number Placeholder 3"/>
          <p:cNvSpPr>
            <a:spLocks noGrp="1"/>
          </p:cNvSpPr>
          <p:nvPr>
            <p:ph type="sldNum" sz="quarter" idx="10"/>
          </p:nvPr>
        </p:nvSpPr>
        <p:spPr/>
        <p:txBody>
          <a:bodyPr/>
          <a:lstStyle/>
          <a:p>
            <a:fld id="{12A0A4C5-9E15-4984-AB79-6CC82281AAF8}" type="slidenum">
              <a:rPr lang="en-US" smtClean="0"/>
              <a:pPr/>
              <a:t>9</a:t>
            </a:fld>
            <a:endParaRPr lang="en-US" dirty="0"/>
          </a:p>
        </p:txBody>
      </p:sp>
    </p:spTree>
    <p:extLst>
      <p:ext uri="{BB962C8B-B14F-4D97-AF65-F5344CB8AC3E}">
        <p14:creationId xmlns:p14="http://schemas.microsoft.com/office/powerpoint/2010/main" val="106735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How many executives today operate in an environment where they can truly speak their mind, seek answers, and question a peer’s or superior’s reasoning? Chris Argyris and Donald Schon found in their research that the answer was “damn few.” People made tacit agreements with each other </a:t>
            </a:r>
            <a:r>
              <a:rPr lang="en-US" sz="1200" i="1" kern="1200" dirty="0">
                <a:solidFill>
                  <a:schemeClr val="tx1"/>
                </a:solidFill>
                <a:latin typeface="+mn-lt"/>
                <a:ea typeface="+mn-ea"/>
                <a:cs typeface="+mn-cs"/>
              </a:rPr>
              <a:t>not</a:t>
            </a:r>
            <a:r>
              <a:rPr lang="en-US" sz="1200" kern="1200" dirty="0">
                <a:solidFill>
                  <a:schemeClr val="tx1"/>
                </a:solidFill>
                <a:latin typeface="+mn-lt"/>
                <a:ea typeface="+mn-ea"/>
                <a:cs typeface="+mn-cs"/>
              </a:rPr>
              <a:t> to question reasoning that appeared shaky or based purely on self-interest. Argyris postulates that “cognitive impairment is the result of human striving for control,” that as “the incapacity to think develops, impairment results from faulty reasoning processes</a:t>
            </a:r>
            <a:endParaRPr lang="en-US" dirty="0"/>
          </a:p>
        </p:txBody>
      </p:sp>
      <p:sp>
        <p:nvSpPr>
          <p:cNvPr id="4" name="Slide Number Placeholder 3"/>
          <p:cNvSpPr>
            <a:spLocks noGrp="1"/>
          </p:cNvSpPr>
          <p:nvPr>
            <p:ph type="sldNum" sz="quarter" idx="10"/>
          </p:nvPr>
        </p:nvSpPr>
        <p:spPr/>
        <p:txBody>
          <a:bodyPr/>
          <a:lstStyle/>
          <a:p>
            <a:fld id="{12A0A4C5-9E15-4984-AB79-6CC82281AAF8}" type="slidenum">
              <a:rPr lang="en-US" smtClean="0"/>
              <a:pPr/>
              <a:t>12</a:t>
            </a:fld>
            <a:endParaRPr lang="en-US" dirty="0"/>
          </a:p>
        </p:txBody>
      </p:sp>
    </p:spTree>
    <p:extLst>
      <p:ext uri="{BB962C8B-B14F-4D97-AF65-F5344CB8AC3E}">
        <p14:creationId xmlns:p14="http://schemas.microsoft.com/office/powerpoint/2010/main" val="3986112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Spigit slideshare deck by Hutch Carpenter</a:t>
            </a:r>
          </a:p>
        </p:txBody>
      </p:sp>
      <p:sp>
        <p:nvSpPr>
          <p:cNvPr id="4" name="Slide Number Placeholder 3"/>
          <p:cNvSpPr>
            <a:spLocks noGrp="1"/>
          </p:cNvSpPr>
          <p:nvPr>
            <p:ph type="sldNum" sz="quarter" idx="10"/>
          </p:nvPr>
        </p:nvSpPr>
        <p:spPr/>
        <p:txBody>
          <a:bodyPr/>
          <a:lstStyle/>
          <a:p>
            <a:fld id="{02CB53F9-58F3-4BBF-B4A6-47CC66C89BE6}" type="slidenum">
              <a:rPr lang="en-US" smtClean="0"/>
              <a:pPr/>
              <a:t>16</a:t>
            </a:fld>
            <a:endParaRPr lang="en-US" dirty="0"/>
          </a:p>
        </p:txBody>
      </p:sp>
    </p:spTree>
    <p:extLst>
      <p:ext uri="{BB962C8B-B14F-4D97-AF65-F5344CB8AC3E}">
        <p14:creationId xmlns:p14="http://schemas.microsoft.com/office/powerpoint/2010/main" val="172016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4BF11-48F3-412F-AC83-231D50833B93}" type="slidenum">
              <a:rPr lang="en-US"/>
              <a:pPr/>
              <a:t>34</a:t>
            </a:fld>
            <a:endParaRPr lang="en-US"/>
          </a:p>
        </p:txBody>
      </p:sp>
      <p:sp>
        <p:nvSpPr>
          <p:cNvPr id="485378" name="Rectangle 2"/>
          <p:cNvSpPr>
            <a:spLocks noGrp="1" noRot="1" noChangeAspect="1" noChangeArrowheads="1" noTextEdit="1"/>
          </p:cNvSpPr>
          <p:nvPr>
            <p:ph type="sldImg"/>
          </p:nvPr>
        </p:nvSpPr>
        <p:spPr>
          <a:xfrm>
            <a:off x="1162050" y="706438"/>
            <a:ext cx="4535488" cy="3403600"/>
          </a:xfrm>
          <a:ln/>
        </p:spPr>
      </p:sp>
      <p:sp>
        <p:nvSpPr>
          <p:cNvPr id="485379" name="Rectangle 3"/>
          <p:cNvSpPr>
            <a:spLocks noGrp="1" noChangeArrowheads="1"/>
          </p:cNvSpPr>
          <p:nvPr>
            <p:ph type="body" idx="1"/>
          </p:nvPr>
        </p:nvSpPr>
        <p:spPr>
          <a:xfrm>
            <a:off x="914711" y="4344025"/>
            <a:ext cx="5028579" cy="4098873"/>
          </a:xfrm>
        </p:spPr>
        <p:txBody>
          <a:bodyPr lIns="90393" tIns="45197" rIns="90393" bIns="45197"/>
          <a:lstStyle/>
          <a:p>
            <a:r>
              <a:rPr lang="ja-JP" altLang="en-US"/>
              <a:t>	</a:t>
            </a:r>
            <a:r>
              <a:rPr lang="en-US" altLang="ja-JP"/>
              <a:t>This relates both to role of facilitator and role of participant.  They are both concerned with diamond.</a:t>
            </a:r>
          </a:p>
        </p:txBody>
      </p:sp>
    </p:spTree>
    <p:extLst>
      <p:ext uri="{BB962C8B-B14F-4D97-AF65-F5344CB8AC3E}">
        <p14:creationId xmlns:p14="http://schemas.microsoft.com/office/powerpoint/2010/main" val="3049440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B9C70F-8B1A-41C0-827A-40407CCB709A}"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746FE-4C91-4440-AA9E-082B1459ED6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B9C70F-8B1A-41C0-827A-40407CCB709A}"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746FE-4C91-4440-AA9E-082B1459ED6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B9C70F-8B1A-41C0-827A-40407CCB709A}"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746FE-4C91-4440-AA9E-082B1459ED6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B9C70F-8B1A-41C0-827A-40407CCB709A}"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746FE-4C91-4440-AA9E-082B1459ED6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B9C70F-8B1A-41C0-827A-40407CCB709A}" type="datetimeFigureOut">
              <a:rPr lang="en-US" smtClean="0"/>
              <a:pPr/>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746FE-4C91-4440-AA9E-082B1459ED6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B9C70F-8B1A-41C0-827A-40407CCB709A}" type="datetimeFigureOut">
              <a:rPr lang="en-US" smtClean="0"/>
              <a:pPr/>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0746FE-4C91-4440-AA9E-082B1459ED6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B9C70F-8B1A-41C0-827A-40407CCB709A}" type="datetimeFigureOut">
              <a:rPr lang="en-US" smtClean="0"/>
              <a:pPr/>
              <a:t>2/22/2023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0746FE-4C91-4440-AA9E-082B1459ED6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B9C70F-8B1A-41C0-827A-40407CCB709A}" type="datetimeFigureOut">
              <a:rPr lang="en-US" smtClean="0"/>
              <a:pPr/>
              <a:t>2/22/2023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0746FE-4C91-4440-AA9E-082B1459ED6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9C70F-8B1A-41C0-827A-40407CCB709A}" type="datetimeFigureOut">
              <a:rPr lang="en-US" smtClean="0"/>
              <a:pPr/>
              <a:t>2/22/2023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0746FE-4C91-4440-AA9E-082B1459ED6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B9C70F-8B1A-41C0-827A-40407CCB709A}" type="datetimeFigureOut">
              <a:rPr lang="en-US" smtClean="0"/>
              <a:pPr/>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0746FE-4C91-4440-AA9E-082B1459ED6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B9C70F-8B1A-41C0-827A-40407CCB709A}" type="datetimeFigureOut">
              <a:rPr lang="en-US" smtClean="0"/>
              <a:pPr/>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0746FE-4C91-4440-AA9E-082B1459ED6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9C70F-8B1A-41C0-827A-40407CCB709A}" type="datetimeFigureOut">
              <a:rPr lang="en-US" smtClean="0"/>
              <a:pPr/>
              <a:t>2/22/2023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746FE-4C91-4440-AA9E-082B1459ED6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comments" Target="../comments/comment13.xml"/><Relationship Id="rId4" Type="http://schemas.openxmlformats.org/officeDocument/2006/relationships/image" Target="../media/image32.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Ten Tools</a:t>
            </a:r>
          </a:p>
        </p:txBody>
      </p:sp>
      <p:sp>
        <p:nvSpPr>
          <p:cNvPr id="7" name="Subtitle 6"/>
          <p:cNvSpPr>
            <a:spLocks noGrp="1"/>
          </p:cNvSpPr>
          <p:nvPr>
            <p:ph type="subTitle" idx="1"/>
          </p:nvPr>
        </p:nvSpPr>
        <p:spPr>
          <a:xfrm>
            <a:off x="1371600" y="4876800"/>
            <a:ext cx="6400800" cy="1752600"/>
          </a:xfrm>
        </p:spPr>
        <p:txBody>
          <a:bodyPr/>
          <a:lstStyle/>
          <a:p>
            <a:r>
              <a:rPr lang="en-US" dirty="0"/>
              <a:t>A collection of organizational and individual methods to aid effectiveness</a:t>
            </a:r>
          </a:p>
        </p:txBody>
      </p:sp>
      <p:pic>
        <p:nvPicPr>
          <p:cNvPr id="6146" name="Picture 2" descr="C:\Users\tjelliott\AppData\Local\Microsoft\Windows\Temporary Internet Files\Content.IE5\GQ1C05YS\MP900386678[1].jpg"/>
          <p:cNvPicPr>
            <a:picLocks noChangeAspect="1" noChangeArrowheads="1"/>
          </p:cNvPicPr>
          <p:nvPr/>
        </p:nvPicPr>
        <p:blipFill>
          <a:blip r:embed="rId2" cstate="print"/>
          <a:srcRect/>
          <a:stretch>
            <a:fillRect/>
          </a:stretch>
        </p:blipFill>
        <p:spPr bwMode="auto">
          <a:xfrm>
            <a:off x="7543800" y="304800"/>
            <a:ext cx="1187866" cy="847344"/>
          </a:xfrm>
          <a:prstGeom prst="rect">
            <a:avLst/>
          </a:prstGeom>
          <a:noFill/>
        </p:spPr>
      </p:pic>
      <p:pic>
        <p:nvPicPr>
          <p:cNvPr id="6148" name="Picture 4" descr="C:\Users\tjelliott\AppData\Local\Microsoft\Windows\Temporary Internet Files\Content.IE5\05J679F2\MP900386644[1].jpg"/>
          <p:cNvPicPr>
            <a:picLocks noChangeAspect="1" noChangeArrowheads="1"/>
          </p:cNvPicPr>
          <p:nvPr/>
        </p:nvPicPr>
        <p:blipFill>
          <a:blip r:embed="rId3" cstate="print"/>
          <a:srcRect/>
          <a:stretch>
            <a:fillRect/>
          </a:stretch>
        </p:blipFill>
        <p:spPr bwMode="auto">
          <a:xfrm>
            <a:off x="794385" y="2130425"/>
            <a:ext cx="924052" cy="1295400"/>
          </a:xfrm>
          <a:prstGeom prst="rect">
            <a:avLst/>
          </a:prstGeom>
          <a:noFill/>
        </p:spPr>
      </p:pic>
      <p:pic>
        <p:nvPicPr>
          <p:cNvPr id="6150" name="Picture 6" descr="C:\Users\tjelliott\AppData\Local\Microsoft\Windows\Temporary Internet Files\Content.IE5\YRXMNQWK\MP900444275[1].jpg"/>
          <p:cNvPicPr>
            <a:picLocks noChangeAspect="1" noChangeArrowheads="1"/>
          </p:cNvPicPr>
          <p:nvPr/>
        </p:nvPicPr>
        <p:blipFill>
          <a:blip r:embed="rId4" cstate="print"/>
          <a:srcRect/>
          <a:stretch>
            <a:fillRect/>
          </a:stretch>
        </p:blipFill>
        <p:spPr bwMode="auto">
          <a:xfrm>
            <a:off x="1752600" y="0"/>
            <a:ext cx="1034374" cy="1219200"/>
          </a:xfrm>
          <a:prstGeom prst="rect">
            <a:avLst/>
          </a:prstGeom>
          <a:noFill/>
        </p:spPr>
      </p:pic>
      <p:pic>
        <p:nvPicPr>
          <p:cNvPr id="13" name="Picture 12" descr="sextant.jpg"/>
          <p:cNvPicPr>
            <a:picLocks noChangeAspect="1"/>
          </p:cNvPicPr>
          <p:nvPr/>
        </p:nvPicPr>
        <p:blipFill>
          <a:blip r:embed="rId5" cstate="print"/>
          <a:stretch>
            <a:fillRect/>
          </a:stretch>
        </p:blipFill>
        <p:spPr>
          <a:xfrm>
            <a:off x="7010400" y="3200400"/>
            <a:ext cx="1524000" cy="1203960"/>
          </a:xfrm>
          <a:prstGeom prst="rect">
            <a:avLst/>
          </a:prstGeom>
        </p:spPr>
      </p:pic>
      <p:pic>
        <p:nvPicPr>
          <p:cNvPr id="6152" name="Picture 8" descr="Plier wrench"/>
          <p:cNvPicPr>
            <a:picLocks noChangeAspect="1" noChangeArrowheads="1"/>
          </p:cNvPicPr>
          <p:nvPr/>
        </p:nvPicPr>
        <p:blipFill>
          <a:blip r:embed="rId6" cstate="print"/>
          <a:srcRect/>
          <a:stretch>
            <a:fillRect/>
          </a:stretch>
        </p:blipFill>
        <p:spPr bwMode="auto">
          <a:xfrm>
            <a:off x="1881011" y="3600450"/>
            <a:ext cx="628650" cy="952500"/>
          </a:xfrm>
          <a:prstGeom prst="rect">
            <a:avLst/>
          </a:prstGeom>
          <a:noFill/>
        </p:spPr>
      </p:pic>
      <p:pic>
        <p:nvPicPr>
          <p:cNvPr id="15" name="Picture 14" descr="mortar-pestle.jpg"/>
          <p:cNvPicPr>
            <a:picLocks noChangeAspect="1"/>
          </p:cNvPicPr>
          <p:nvPr/>
        </p:nvPicPr>
        <p:blipFill>
          <a:blip r:embed="rId7" cstate="print"/>
          <a:stretch>
            <a:fillRect/>
          </a:stretch>
        </p:blipFill>
        <p:spPr>
          <a:xfrm>
            <a:off x="4419600" y="228600"/>
            <a:ext cx="1351446" cy="1136904"/>
          </a:xfrm>
          <a:prstGeom prst="rect">
            <a:avLst/>
          </a:prstGeom>
        </p:spPr>
      </p:pic>
      <p:pic>
        <p:nvPicPr>
          <p:cNvPr id="16" name="Picture 15" descr="stethoscope.jpg"/>
          <p:cNvPicPr>
            <a:picLocks noChangeAspect="1"/>
          </p:cNvPicPr>
          <p:nvPr/>
        </p:nvPicPr>
        <p:blipFill>
          <a:blip r:embed="rId8" cstate="print"/>
          <a:stretch>
            <a:fillRect/>
          </a:stretch>
        </p:blipFill>
        <p:spPr>
          <a:xfrm>
            <a:off x="5105400" y="3276600"/>
            <a:ext cx="1158240" cy="1447800"/>
          </a:xfrm>
          <a:prstGeom prst="rect">
            <a:avLst/>
          </a:prstGeom>
        </p:spPr>
      </p:pic>
      <p:pic>
        <p:nvPicPr>
          <p:cNvPr id="18" name="Picture 17" descr="wooden-ruler.jpg"/>
          <p:cNvPicPr>
            <a:picLocks noChangeAspect="1"/>
          </p:cNvPicPr>
          <p:nvPr/>
        </p:nvPicPr>
        <p:blipFill>
          <a:blip r:embed="rId9" cstate="print"/>
          <a:stretch>
            <a:fillRect/>
          </a:stretch>
        </p:blipFill>
        <p:spPr>
          <a:xfrm>
            <a:off x="2766596" y="1818798"/>
            <a:ext cx="3810000" cy="814388"/>
          </a:xfrm>
          <a:prstGeom prst="rect">
            <a:avLst/>
          </a:prstGeom>
        </p:spPr>
      </p:pic>
      <p:pic>
        <p:nvPicPr>
          <p:cNvPr id="19" name="Picture 18" descr="paintbrush-green.jpg"/>
          <p:cNvPicPr>
            <a:picLocks noChangeAspect="1"/>
          </p:cNvPicPr>
          <p:nvPr/>
        </p:nvPicPr>
        <p:blipFill>
          <a:blip r:embed="rId10" cstate="print"/>
          <a:stretch>
            <a:fillRect/>
          </a:stretch>
        </p:blipFill>
        <p:spPr>
          <a:xfrm>
            <a:off x="7741356" y="1514475"/>
            <a:ext cx="762000" cy="1524000"/>
          </a:xfrm>
          <a:prstGeom prst="rect">
            <a:avLst/>
          </a:prstGeom>
        </p:spPr>
      </p:pic>
      <p:pic>
        <p:nvPicPr>
          <p:cNvPr id="20" name="Picture 19" descr="drill-cordless.jpg"/>
          <p:cNvPicPr>
            <a:picLocks noChangeAspect="1"/>
          </p:cNvPicPr>
          <p:nvPr/>
        </p:nvPicPr>
        <p:blipFill>
          <a:blip r:embed="rId11" cstate="print"/>
          <a:stretch>
            <a:fillRect/>
          </a:stretch>
        </p:blipFill>
        <p:spPr>
          <a:xfrm>
            <a:off x="3657600" y="3352800"/>
            <a:ext cx="823200" cy="960000"/>
          </a:xfrm>
          <a:prstGeom prst="rect">
            <a:avLst/>
          </a:prstGeom>
        </p:spPr>
      </p:pic>
    </p:spTree>
    <p:extLst>
      <p:ext uri="{BB962C8B-B14F-4D97-AF65-F5344CB8AC3E}">
        <p14:creationId xmlns:p14="http://schemas.microsoft.com/office/powerpoint/2010/main" val="3646683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i="1" dirty="0"/>
              <a:t>“Real knowledge is to know </a:t>
            </a:r>
            <a:br>
              <a:rPr lang="en-US" sz="3200" i="1" dirty="0"/>
            </a:br>
            <a:r>
              <a:rPr lang="en-US" sz="3200" i="1" dirty="0"/>
              <a:t>the extent of one’s ignorance.”</a:t>
            </a:r>
            <a:br>
              <a:rPr lang="en-US" sz="3200" i="1" dirty="0"/>
            </a:br>
            <a:r>
              <a:rPr lang="en-US" sz="3200" i="1" dirty="0"/>
              <a:t>-- Confucius</a:t>
            </a:r>
            <a:br>
              <a:rPr lang="en-US" sz="3200" i="1" dirty="0"/>
            </a:br>
            <a:endParaRPr lang="en-US" sz="3200" dirty="0"/>
          </a:p>
        </p:txBody>
      </p:sp>
      <p:sp>
        <p:nvSpPr>
          <p:cNvPr id="3" name="Content Placeholder 2"/>
          <p:cNvSpPr>
            <a:spLocks noGrp="1"/>
          </p:cNvSpPr>
          <p:nvPr>
            <p:ph sz="half" idx="1"/>
          </p:nvPr>
        </p:nvSpPr>
        <p:spPr>
          <a:xfrm>
            <a:off x="0" y="1600200"/>
            <a:ext cx="4495800" cy="4525963"/>
          </a:xfrm>
        </p:spPr>
        <p:txBody>
          <a:bodyPr>
            <a:normAutofit lnSpcReduction="10000"/>
          </a:bodyPr>
          <a:lstStyle/>
          <a:p>
            <a:r>
              <a:rPr lang="en-US" dirty="0"/>
              <a:t>How do you test your reality? How do you survey the border of your knowledge?</a:t>
            </a:r>
          </a:p>
          <a:p>
            <a:r>
              <a:rPr lang="en-US" dirty="0"/>
              <a:t>Other people can be a good source of additional information, useful knowledge, and valuable inquiry</a:t>
            </a:r>
          </a:p>
          <a:p>
            <a:r>
              <a:rPr lang="en-US" dirty="0"/>
              <a:t>Participatory decision making </a:t>
            </a:r>
            <a:r>
              <a:rPr lang="en-US" b="1" i="1" dirty="0"/>
              <a:t>can</a:t>
            </a:r>
            <a:r>
              <a:rPr lang="en-US" dirty="0"/>
              <a:t> lead to higher quality decisions</a:t>
            </a:r>
          </a:p>
        </p:txBody>
      </p:sp>
      <p:pic>
        <p:nvPicPr>
          <p:cNvPr id="5" name="Content Placeholder 4" descr="participatory-decision-making.jpg"/>
          <p:cNvPicPr>
            <a:picLocks noGrp="1" noChangeAspect="1"/>
          </p:cNvPicPr>
          <p:nvPr>
            <p:ph sz="half" idx="2"/>
          </p:nvPr>
        </p:nvPicPr>
        <p:blipFill>
          <a:blip r:embed="rId2" cstate="print"/>
          <a:stretch>
            <a:fillRect/>
          </a:stretch>
        </p:blipFill>
        <p:spPr>
          <a:xfrm>
            <a:off x="4648200" y="2198144"/>
            <a:ext cx="4038600" cy="333007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Meetings.jpg"/>
          <p:cNvPicPr>
            <a:picLocks noGrp="1" noChangeAspect="1"/>
          </p:cNvPicPr>
          <p:nvPr>
            <p:ph sz="half" idx="1"/>
          </p:nvPr>
        </p:nvPicPr>
        <p:blipFill>
          <a:blip r:embed="rId2" cstate="print"/>
          <a:stretch>
            <a:fillRect/>
          </a:stretch>
        </p:blipFill>
        <p:spPr>
          <a:xfrm>
            <a:off x="381000" y="-24517"/>
            <a:ext cx="4800600" cy="6899293"/>
          </a:xfrm>
        </p:spPr>
      </p:pic>
      <p:sp>
        <p:nvSpPr>
          <p:cNvPr id="9" name="Content Placeholder 8"/>
          <p:cNvSpPr>
            <a:spLocks noGrp="1"/>
          </p:cNvSpPr>
          <p:nvPr>
            <p:ph sz="half" idx="2"/>
          </p:nvPr>
        </p:nvSpPr>
        <p:spPr>
          <a:xfrm>
            <a:off x="4724400" y="533400"/>
            <a:ext cx="4038600" cy="4525963"/>
          </a:xfrm>
        </p:spPr>
        <p:txBody>
          <a:bodyPr>
            <a:noAutofit/>
          </a:bodyPr>
          <a:lstStyle/>
          <a:p>
            <a:r>
              <a:rPr lang="en-US" sz="2600" dirty="0"/>
              <a:t>“Think about the meetings you’ve attended – those that were a hopeless waste of time and those that produced energy and great results.  What was the difference?  It was not the agenda, nor whether the meeting started on time or how disciplined it was, and certainly not the formal presentations.  No, the difference was the quality of the dialogue.”</a:t>
            </a:r>
          </a:p>
          <a:p>
            <a:pPr lvl="1"/>
            <a:r>
              <a:rPr lang="en-US" sz="2200" dirty="0"/>
              <a:t>Charan &amp; Bossidy</a:t>
            </a:r>
          </a:p>
          <a:p>
            <a:endParaRPr lang="en-US" sz="2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gets in the way?</a:t>
            </a:r>
          </a:p>
        </p:txBody>
      </p:sp>
      <p:sp>
        <p:nvSpPr>
          <p:cNvPr id="5" name="Text Placeholder 4"/>
          <p:cNvSpPr>
            <a:spLocks noGrp="1"/>
          </p:cNvSpPr>
          <p:nvPr>
            <p:ph type="body" idx="1"/>
          </p:nvPr>
        </p:nvSpPr>
        <p:spPr/>
        <p:txBody>
          <a:bodyPr>
            <a:noAutofit/>
          </a:bodyPr>
          <a:lstStyle/>
          <a:p>
            <a:pPr algn="ctr"/>
            <a:r>
              <a:rPr lang="en-US" sz="4000" dirty="0">
                <a:solidFill>
                  <a:srgbClr val="FF0000"/>
                </a:solidFill>
              </a:rPr>
              <a:t>US!</a:t>
            </a:r>
          </a:p>
        </p:txBody>
      </p:sp>
      <p:pic>
        <p:nvPicPr>
          <p:cNvPr id="9" name="Content Placeholder 8" descr="crowd-looking-in-mirror.jpg"/>
          <p:cNvPicPr>
            <a:picLocks noGrp="1" noChangeAspect="1"/>
          </p:cNvPicPr>
          <p:nvPr>
            <p:ph sz="half" idx="2"/>
          </p:nvPr>
        </p:nvPicPr>
        <p:blipFill>
          <a:blip r:embed="rId3" cstate="print"/>
          <a:stretch>
            <a:fillRect/>
          </a:stretch>
        </p:blipFill>
        <p:spPr>
          <a:xfrm>
            <a:off x="457200" y="2635448"/>
            <a:ext cx="4040188" cy="3030141"/>
          </a:xfrm>
        </p:spPr>
      </p:pic>
      <p:sp>
        <p:nvSpPr>
          <p:cNvPr id="7" name="Text Placeholder 6"/>
          <p:cNvSpPr>
            <a:spLocks noGrp="1"/>
          </p:cNvSpPr>
          <p:nvPr>
            <p:ph type="body" sz="quarter" idx="3"/>
          </p:nvPr>
        </p:nvSpPr>
        <p:spPr/>
        <p:txBody>
          <a:bodyPr>
            <a:normAutofit fontScale="92500"/>
          </a:bodyPr>
          <a:lstStyle/>
          <a:p>
            <a:r>
              <a:rPr lang="en-US" dirty="0"/>
              <a:t>Our </a:t>
            </a:r>
            <a:r>
              <a:rPr lang="en-US" u="sng" dirty="0"/>
              <a:t>Not</a:t>
            </a:r>
            <a:r>
              <a:rPr lang="en-US" dirty="0"/>
              <a:t> Questioning Each Other</a:t>
            </a:r>
          </a:p>
        </p:txBody>
      </p:sp>
      <p:sp>
        <p:nvSpPr>
          <p:cNvPr id="8" name="Content Placeholder 7"/>
          <p:cNvSpPr>
            <a:spLocks noGrp="1"/>
          </p:cNvSpPr>
          <p:nvPr>
            <p:ph sz="quarter" idx="4"/>
          </p:nvPr>
        </p:nvSpPr>
        <p:spPr/>
        <p:txBody>
          <a:bodyPr>
            <a:normAutofit lnSpcReduction="10000"/>
          </a:bodyPr>
          <a:lstStyle/>
          <a:p>
            <a:r>
              <a:rPr lang="en-US" dirty="0"/>
              <a:t>Argyris &amp; Schon found in their research that few executives today operate in an environment where they can truly speak their mind, seek answers, and question a peer’s or superior’s reasoning </a:t>
            </a:r>
          </a:p>
          <a:p>
            <a:r>
              <a:rPr lang="en-US" dirty="0"/>
              <a:t>People made tacit agreements with each other </a:t>
            </a:r>
            <a:r>
              <a:rPr lang="en-US" b="1" i="1" u="sng" dirty="0"/>
              <a:t>not</a:t>
            </a:r>
            <a:r>
              <a:rPr lang="en-US" dirty="0"/>
              <a:t> to question reasoning that appeared shaky or based purely on self-interest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dissolve">
                                      <p:cBhvr>
                                        <p:cTn id="11" dur="500"/>
                                        <p:tgtEl>
                                          <p:spTgt spid="8">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dissolve">
                                      <p:cBhvr>
                                        <p:cTn id="1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From Ross &amp; Roberts</a:t>
            </a:r>
          </a:p>
        </p:txBody>
      </p:sp>
      <p:sp>
        <p:nvSpPr>
          <p:cNvPr id="8" name="Content Placeholder 7"/>
          <p:cNvSpPr>
            <a:spLocks noGrp="1"/>
          </p:cNvSpPr>
          <p:nvPr>
            <p:ph sz="half" idx="1"/>
          </p:nvPr>
        </p:nvSpPr>
        <p:spPr/>
        <p:txBody>
          <a:bodyPr/>
          <a:lstStyle/>
          <a:p>
            <a:r>
              <a:rPr lang="en-AU" dirty="0"/>
              <a:t>“Large organisations tend to socialise leaders to be forceful, articulate advocates and problem solvers. We have been trained, generally by the modelling of others, about how to present and argue strongly for our views. “</a:t>
            </a:r>
            <a:endParaRPr lang="en-US" dirty="0"/>
          </a:p>
        </p:txBody>
      </p:sp>
      <p:sp>
        <p:nvSpPr>
          <p:cNvPr id="9" name="Content Placeholder 8"/>
          <p:cNvSpPr>
            <a:spLocks noGrp="1"/>
          </p:cNvSpPr>
          <p:nvPr>
            <p:ph sz="half" idx="2"/>
          </p:nvPr>
        </p:nvSpPr>
        <p:spPr/>
        <p:txBody>
          <a:bodyPr>
            <a:noAutofit/>
          </a:bodyPr>
          <a:lstStyle/>
          <a:p>
            <a:r>
              <a:rPr lang="en-AU" sz="2600" dirty="0"/>
              <a:t>“These underlying expectations are increasingly in conflict with the need for leaders to manage ambiguity and complexity, where </a:t>
            </a:r>
            <a:r>
              <a:rPr lang="en-AU" sz="2600" b="1" i="1" dirty="0"/>
              <a:t>there is no one answer </a:t>
            </a:r>
            <a:r>
              <a:rPr lang="en-AU" sz="2600" dirty="0"/>
              <a:t>and </a:t>
            </a:r>
            <a:r>
              <a:rPr lang="en-AU" sz="2600" b="1" i="1" dirty="0"/>
              <a:t>where the only viable option is for groups of informed and committed individuals to think together to arrive at new insights.”</a:t>
            </a:r>
            <a:endParaRPr lang="en-US" sz="2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Is making your point the point?</a:t>
            </a:r>
          </a:p>
        </p:txBody>
      </p:sp>
      <p:sp>
        <p:nvSpPr>
          <p:cNvPr id="9" name="Content Placeholder 8"/>
          <p:cNvSpPr>
            <a:spLocks noGrp="1"/>
          </p:cNvSpPr>
          <p:nvPr>
            <p:ph sz="half" idx="2"/>
          </p:nvPr>
        </p:nvSpPr>
        <p:spPr/>
        <p:txBody>
          <a:bodyPr/>
          <a:lstStyle/>
          <a:p>
            <a:r>
              <a:rPr lang="en-US" b="1" dirty="0"/>
              <a:t>In business conversations, we often believe that our definition of what needs to be accomplished, and how it needs to be accomplished, is the only valid one.</a:t>
            </a:r>
          </a:p>
          <a:p>
            <a:pPr lvl="1"/>
            <a:r>
              <a:rPr lang="en-US" b="1" dirty="0"/>
              <a:t>Fred Kofman</a:t>
            </a:r>
            <a:endParaRPr lang="en-US" dirty="0"/>
          </a:p>
        </p:txBody>
      </p:sp>
      <p:pic>
        <p:nvPicPr>
          <p:cNvPr id="12" name="Content Placeholder 11" descr="two-senior-businessman-argument.jpg"/>
          <p:cNvPicPr>
            <a:picLocks noGrp="1" noChangeAspect="1"/>
          </p:cNvPicPr>
          <p:nvPr>
            <p:ph sz="half" idx="1"/>
          </p:nvPr>
        </p:nvPicPr>
        <p:blipFill>
          <a:blip r:embed="rId2" cstate="print"/>
          <a:stretch>
            <a:fillRect/>
          </a:stretch>
        </p:blipFill>
        <p:spPr>
          <a:xfrm>
            <a:off x="968788" y="1600200"/>
            <a:ext cx="3015423" cy="4525963"/>
          </a:xfrm>
        </p:spPr>
      </p:pic>
      <p:sp>
        <p:nvSpPr>
          <p:cNvPr id="5" name="TextBox 4"/>
          <p:cNvSpPr txBox="1"/>
          <p:nvPr/>
        </p:nvSpPr>
        <p:spPr>
          <a:xfrm>
            <a:off x="4572000" y="5715000"/>
            <a:ext cx="4114800" cy="923330"/>
          </a:xfrm>
          <a:prstGeom prst="rect">
            <a:avLst/>
          </a:prstGeom>
          <a:noFill/>
        </p:spPr>
        <p:txBody>
          <a:bodyPr wrap="square" rtlCol="0">
            <a:spAutoFit/>
          </a:bodyPr>
          <a:lstStyle/>
          <a:p>
            <a:pPr algn="ctr"/>
            <a:r>
              <a:rPr lang="en-US" i="1" dirty="0"/>
              <a:t>We seek to avoid any questioning of our reasoning. We focus exclusively on our POV being the one accepted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Are we stuck </a:t>
            </a:r>
            <a:br>
              <a:rPr lang="en-US" dirty="0"/>
            </a:br>
            <a:r>
              <a:rPr lang="en-US" dirty="0"/>
              <a:t>in a ‘not good enough’ reality?</a:t>
            </a:r>
          </a:p>
        </p:txBody>
      </p:sp>
      <p:pic>
        <p:nvPicPr>
          <p:cNvPr id="7" name="Content Placeholder 6" descr="businessman-cellphones.jpg"/>
          <p:cNvPicPr>
            <a:picLocks noGrp="1" noChangeAspect="1"/>
          </p:cNvPicPr>
          <p:nvPr>
            <p:ph idx="1"/>
          </p:nvPr>
        </p:nvPicPr>
        <p:blipFill>
          <a:blip r:embed="rId2" cstate="print"/>
          <a:stretch>
            <a:fillRect/>
          </a:stretch>
        </p:blipFill>
        <p:spPr>
          <a:xfrm>
            <a:off x="1878985" y="1877790"/>
            <a:ext cx="5512415" cy="398961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
            <a:ext cx="8763000" cy="822960"/>
          </a:xfrm>
        </p:spPr>
        <p:txBody>
          <a:bodyPr>
            <a:noAutofit/>
          </a:bodyPr>
          <a:lstStyle/>
          <a:p>
            <a:pPr algn="l"/>
            <a:r>
              <a:rPr lang="en-US" sz="3200" b="1" dirty="0"/>
              <a:t>Our Cognitive Toolkits Create Local Optima</a:t>
            </a:r>
          </a:p>
        </p:txBody>
      </p:sp>
      <p:sp>
        <p:nvSpPr>
          <p:cNvPr id="6" name="TextBox 5"/>
          <p:cNvSpPr txBox="1"/>
          <p:nvPr/>
        </p:nvSpPr>
        <p:spPr>
          <a:xfrm>
            <a:off x="1038256" y="5363244"/>
            <a:ext cx="3533744" cy="307777"/>
          </a:xfrm>
          <a:prstGeom prst="rect">
            <a:avLst/>
          </a:prstGeom>
          <a:noFill/>
        </p:spPr>
        <p:txBody>
          <a:bodyPr wrap="square" lIns="0" tIns="0" rIns="0" bIns="0" rtlCol="0">
            <a:spAutoFit/>
          </a:bodyPr>
          <a:lstStyle/>
          <a:p>
            <a:pPr algn="ctr"/>
            <a:r>
              <a:rPr lang="en-US" sz="2000" b="1" dirty="0"/>
              <a:t>solutions landscape</a:t>
            </a:r>
          </a:p>
        </p:txBody>
      </p:sp>
      <p:sp>
        <p:nvSpPr>
          <p:cNvPr id="8" name="TextBox 7"/>
          <p:cNvSpPr txBox="1"/>
          <p:nvPr/>
        </p:nvSpPr>
        <p:spPr>
          <a:xfrm rot="16200000">
            <a:off x="-1202024" y="3105787"/>
            <a:ext cx="3108960" cy="400110"/>
          </a:xfrm>
          <a:prstGeom prst="rect">
            <a:avLst/>
          </a:prstGeom>
          <a:noFill/>
        </p:spPr>
        <p:txBody>
          <a:bodyPr wrap="square" rtlCol="0">
            <a:spAutoFit/>
          </a:bodyPr>
          <a:lstStyle/>
          <a:p>
            <a:pPr algn="ctr"/>
            <a:r>
              <a:rPr lang="en-US" sz="2000" b="1" dirty="0"/>
              <a:t>utility of ideas</a:t>
            </a:r>
          </a:p>
        </p:txBody>
      </p:sp>
      <p:pic>
        <p:nvPicPr>
          <p:cNvPr id="1027" name="Picture 3"/>
          <p:cNvPicPr>
            <a:picLocks noChangeAspect="1" noChangeArrowheads="1"/>
          </p:cNvPicPr>
          <p:nvPr/>
        </p:nvPicPr>
        <p:blipFill>
          <a:blip r:embed="rId3" cstate="print"/>
          <a:srcRect/>
          <a:stretch>
            <a:fillRect/>
          </a:stretch>
        </p:blipFill>
        <p:spPr bwMode="auto">
          <a:xfrm>
            <a:off x="820770" y="1614200"/>
            <a:ext cx="4019550" cy="3714065"/>
          </a:xfrm>
          <a:prstGeom prst="rect">
            <a:avLst/>
          </a:prstGeom>
          <a:noFill/>
          <a:ln w="9525">
            <a:noFill/>
            <a:miter lim="800000"/>
            <a:headEnd/>
            <a:tailEnd/>
          </a:ln>
        </p:spPr>
      </p:pic>
      <p:cxnSp>
        <p:nvCxnSpPr>
          <p:cNvPr id="19" name="Straight Connector 18"/>
          <p:cNvCxnSpPr/>
          <p:nvPr/>
        </p:nvCxnSpPr>
        <p:spPr>
          <a:xfrm rot="10800000">
            <a:off x="1201770" y="262004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2497170" y="289436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3030570" y="207140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2192370" y="188852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a:spLocks noChangeAspect="1"/>
          </p:cNvSpPr>
          <p:nvPr/>
        </p:nvSpPr>
        <p:spPr>
          <a:xfrm>
            <a:off x="973170" y="2437160"/>
            <a:ext cx="251460" cy="3017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24" name="Oval 23"/>
          <p:cNvSpPr>
            <a:spLocks noChangeAspect="1"/>
          </p:cNvSpPr>
          <p:nvPr/>
        </p:nvSpPr>
        <p:spPr>
          <a:xfrm>
            <a:off x="3182970" y="2711480"/>
            <a:ext cx="251460" cy="3017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25" name="Oval 24"/>
          <p:cNvSpPr>
            <a:spLocks noChangeAspect="1"/>
          </p:cNvSpPr>
          <p:nvPr/>
        </p:nvSpPr>
        <p:spPr>
          <a:xfrm>
            <a:off x="3716370" y="1888520"/>
            <a:ext cx="251460" cy="3017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26" name="Oval 25"/>
          <p:cNvSpPr>
            <a:spLocks noChangeAspect="1"/>
          </p:cNvSpPr>
          <p:nvPr/>
        </p:nvSpPr>
        <p:spPr>
          <a:xfrm>
            <a:off x="1963770" y="1705640"/>
            <a:ext cx="251460" cy="3017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cxnSp>
        <p:nvCxnSpPr>
          <p:cNvPr id="27" name="Straight Arrow Connector 26"/>
          <p:cNvCxnSpPr/>
          <p:nvPr/>
        </p:nvCxnSpPr>
        <p:spPr>
          <a:xfrm rot="5400000" flipH="1" flipV="1">
            <a:off x="-1129553" y="3488323"/>
            <a:ext cx="3749040" cy="794"/>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62600" y="1522760"/>
            <a:ext cx="3276600" cy="4154984"/>
          </a:xfrm>
          <a:prstGeom prst="rect">
            <a:avLst/>
          </a:prstGeom>
          <a:noFill/>
        </p:spPr>
        <p:txBody>
          <a:bodyPr wrap="square" rtlCol="0">
            <a:spAutoFit/>
          </a:bodyPr>
          <a:lstStyle/>
          <a:p>
            <a:r>
              <a:rPr lang="en-US" sz="2400" b="1" dirty="0"/>
              <a:t>Individually</a:t>
            </a:r>
            <a:r>
              <a:rPr lang="en-US" sz="2400" dirty="0"/>
              <a:t>, each of us applies our </a:t>
            </a:r>
            <a:r>
              <a:rPr lang="en-US" sz="2400" b="1" dirty="0"/>
              <a:t>knowledge, perspectives and heuristics</a:t>
            </a:r>
            <a:r>
              <a:rPr lang="en-US" sz="2400" dirty="0"/>
              <a:t> to arrive at the </a:t>
            </a:r>
            <a:r>
              <a:rPr lang="en-US" sz="2400" b="1" dirty="0"/>
              <a:t>best solution we can</a:t>
            </a:r>
            <a:r>
              <a:rPr lang="en-US" sz="2400" dirty="0"/>
              <a:t>…</a:t>
            </a:r>
          </a:p>
          <a:p>
            <a:endParaRPr lang="en-US" sz="2400" b="1" dirty="0"/>
          </a:p>
          <a:p>
            <a:r>
              <a:rPr lang="en-US" sz="2400" dirty="0"/>
              <a:t>…but that’s likely not the best solution overall.</a:t>
            </a:r>
          </a:p>
        </p:txBody>
      </p:sp>
      <p:sp>
        <p:nvSpPr>
          <p:cNvPr id="31" name="TextBox 30"/>
          <p:cNvSpPr txBox="1"/>
          <p:nvPr/>
        </p:nvSpPr>
        <p:spPr>
          <a:xfrm>
            <a:off x="762000" y="6388442"/>
            <a:ext cx="2133600" cy="276999"/>
          </a:xfrm>
          <a:prstGeom prst="rect">
            <a:avLst/>
          </a:prstGeom>
          <a:noFill/>
        </p:spPr>
        <p:txBody>
          <a:bodyPr wrap="square" rtlCol="0">
            <a:spAutoFit/>
          </a:bodyPr>
          <a:lstStyle/>
          <a:p>
            <a:r>
              <a:rPr lang="en-US" sz="1200" dirty="0"/>
              <a:t>* Scott Page, </a:t>
            </a:r>
            <a:r>
              <a:rPr lang="en-US" sz="1200" i="1" dirty="0"/>
              <a:t>The Difference</a:t>
            </a:r>
            <a:endParaRPr lang="en-US" sz="1200" dirty="0"/>
          </a:p>
        </p:txBody>
      </p:sp>
      <p:sp>
        <p:nvSpPr>
          <p:cNvPr id="17" name="TextBox 16"/>
          <p:cNvSpPr txBox="1"/>
          <p:nvPr/>
        </p:nvSpPr>
        <p:spPr>
          <a:xfrm>
            <a:off x="51486" y="6590681"/>
            <a:ext cx="228600" cy="184666"/>
          </a:xfrm>
          <a:prstGeom prst="rect">
            <a:avLst/>
          </a:prstGeom>
          <a:noFill/>
        </p:spPr>
        <p:txBody>
          <a:bodyPr wrap="square" lIns="0" tIns="0" rIns="0" bIns="0" rtlCol="0">
            <a:spAutoFit/>
          </a:bodyPr>
          <a:lstStyle/>
          <a:p>
            <a:pPr algn="r"/>
            <a:r>
              <a:rPr lang="en-US" sz="1200" dirty="0"/>
              <a:t>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What helps?</a:t>
            </a:r>
            <a:br>
              <a:rPr lang="en-US" dirty="0"/>
            </a:br>
            <a:r>
              <a:rPr lang="en-US" dirty="0"/>
              <a:t>Balancing Advocacy &amp; Inquiry</a:t>
            </a:r>
          </a:p>
        </p:txBody>
      </p:sp>
      <p:pic>
        <p:nvPicPr>
          <p:cNvPr id="9" name="Content Placeholder 8" descr="Balance-rocks-overload.jpg"/>
          <p:cNvPicPr>
            <a:picLocks noGrp="1" noChangeAspect="1"/>
          </p:cNvPicPr>
          <p:nvPr>
            <p:ph idx="1"/>
          </p:nvPr>
        </p:nvPicPr>
        <p:blipFill>
          <a:blip r:embed="rId2" cstate="print"/>
          <a:stretch>
            <a:fillRect/>
          </a:stretch>
        </p:blipFill>
        <p:spPr>
          <a:xfrm>
            <a:off x="2557462" y="2510631"/>
            <a:ext cx="4029075" cy="27051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What does it mean to balance advocacy &amp; inquiry?</a:t>
            </a:r>
          </a:p>
        </p:txBody>
      </p:sp>
      <p:sp>
        <p:nvSpPr>
          <p:cNvPr id="5" name="Content Placeholder 4"/>
          <p:cNvSpPr>
            <a:spLocks noGrp="1"/>
          </p:cNvSpPr>
          <p:nvPr>
            <p:ph sz="half" idx="1"/>
          </p:nvPr>
        </p:nvSpPr>
        <p:spPr/>
        <p:txBody>
          <a:bodyPr>
            <a:normAutofit fontScale="92500" lnSpcReduction="10000"/>
          </a:bodyPr>
          <a:lstStyle/>
          <a:p>
            <a:r>
              <a:rPr lang="en-US" dirty="0"/>
              <a:t>“When balancing advocacy and inquiry, we lay out our reasoning and thinking, </a:t>
            </a:r>
            <a:r>
              <a:rPr lang="en-US" i="1" dirty="0"/>
              <a:t>and then encourage others to challenge us. </a:t>
            </a:r>
          </a:p>
          <a:p>
            <a:r>
              <a:rPr lang="en-US" dirty="0"/>
              <a:t>‘Here is my view and here is how I have arrived at it. How does it sound to you? What makes sense to you and what doesn't? Do you see any ways I can improve it?’ “</a:t>
            </a: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2527180"/>
            <a:ext cx="4038600" cy="267200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fld id="{980BF6AD-767E-424A-A19A-281E952B3A90}" type="slidenum">
              <a:rPr lang="en-US"/>
              <a:pPr/>
              <a:t>19</a:t>
            </a:fld>
            <a:endParaRPr lang="en-US" dirty="0"/>
          </a:p>
        </p:txBody>
      </p:sp>
      <p:sp>
        <p:nvSpPr>
          <p:cNvPr id="491522" name="Rectangle 2"/>
          <p:cNvSpPr>
            <a:spLocks noGrp="1" noChangeArrowheads="1"/>
          </p:cNvSpPr>
          <p:nvPr>
            <p:ph type="title"/>
          </p:nvPr>
        </p:nvSpPr>
        <p:spPr>
          <a:xfrm>
            <a:off x="762000" y="0"/>
            <a:ext cx="7772400" cy="1143000"/>
          </a:xfrm>
        </p:spPr>
        <p:txBody>
          <a:bodyPr/>
          <a:lstStyle/>
          <a:p>
            <a:r>
              <a:rPr lang="en-US" dirty="0"/>
              <a:t>Balancing Advocacy &amp; Inquiry</a:t>
            </a:r>
          </a:p>
        </p:txBody>
      </p:sp>
      <p:sp>
        <p:nvSpPr>
          <p:cNvPr id="491523" name="Rectangle 3"/>
          <p:cNvSpPr>
            <a:spLocks noChangeArrowheads="1"/>
          </p:cNvSpPr>
          <p:nvPr/>
        </p:nvSpPr>
        <p:spPr bwMode="auto">
          <a:xfrm>
            <a:off x="2752725" y="1371600"/>
            <a:ext cx="2686050" cy="1882775"/>
          </a:xfrm>
          <a:prstGeom prst="rect">
            <a:avLst/>
          </a:prstGeom>
          <a:noFill/>
          <a:ln w="9525">
            <a:solidFill>
              <a:schemeClr val="tx1"/>
            </a:solidFill>
            <a:miter lim="800000"/>
            <a:headEnd/>
            <a:tailEnd/>
          </a:ln>
          <a:effectLst/>
        </p:spPr>
        <p:txBody>
          <a:bodyPr wrap="none"/>
          <a:lstStyle/>
          <a:p>
            <a:pPr marL="114300" indent="-114300">
              <a:buFontTx/>
              <a:buChar char="•"/>
            </a:pPr>
            <a:r>
              <a:rPr lang="en-US" sz="2000" b="0" dirty="0">
                <a:latin typeface="Arial Narrow" pitchFamily="34" charset="0"/>
              </a:rPr>
              <a:t>States conclusions</a:t>
            </a:r>
          </a:p>
          <a:p>
            <a:pPr marL="114300" indent="-114300">
              <a:buFontTx/>
              <a:buChar char="•"/>
            </a:pPr>
            <a:r>
              <a:rPr lang="en-US" sz="2000" b="0" dirty="0">
                <a:latin typeface="Arial Narrow" pitchFamily="34" charset="0"/>
              </a:rPr>
              <a:t>Imposes solutions</a:t>
            </a:r>
          </a:p>
          <a:p>
            <a:pPr marL="114300" indent="-114300">
              <a:buFontTx/>
              <a:buChar char="•"/>
            </a:pPr>
            <a:r>
              <a:rPr lang="en-US" sz="2000" b="0" dirty="0">
                <a:latin typeface="Arial Narrow" pitchFamily="34" charset="0"/>
              </a:rPr>
              <a:t>Gives no examples</a:t>
            </a:r>
          </a:p>
          <a:p>
            <a:pPr marL="114300" indent="-114300">
              <a:buFontTx/>
              <a:buChar char="•"/>
            </a:pPr>
            <a:r>
              <a:rPr lang="en-US" sz="2000" b="0" dirty="0">
                <a:latin typeface="Arial Narrow" pitchFamily="34" charset="0"/>
              </a:rPr>
              <a:t>Does not explain thinking</a:t>
            </a:r>
          </a:p>
        </p:txBody>
      </p:sp>
      <p:sp>
        <p:nvSpPr>
          <p:cNvPr id="491524" name="Rectangle 4"/>
          <p:cNvSpPr>
            <a:spLocks noChangeArrowheads="1"/>
          </p:cNvSpPr>
          <p:nvPr/>
        </p:nvSpPr>
        <p:spPr bwMode="auto">
          <a:xfrm>
            <a:off x="2740025" y="3268663"/>
            <a:ext cx="2728913" cy="1722437"/>
          </a:xfrm>
          <a:prstGeom prst="rect">
            <a:avLst/>
          </a:prstGeom>
          <a:noFill/>
          <a:ln w="9525">
            <a:solidFill>
              <a:schemeClr val="tx1"/>
            </a:solidFill>
            <a:miter lim="800000"/>
            <a:headEnd/>
            <a:tailEnd/>
          </a:ln>
          <a:effectLst/>
        </p:spPr>
        <p:txBody>
          <a:bodyPr wrap="none" anchor="b"/>
          <a:lstStyle/>
          <a:p>
            <a:pPr marL="114300" indent="-114300">
              <a:buFontTx/>
              <a:buChar char="•"/>
            </a:pPr>
            <a:r>
              <a:rPr lang="en-US" sz="2000" b="0" dirty="0">
                <a:latin typeface="Arial Narrow" pitchFamily="34" charset="0"/>
              </a:rPr>
              <a:t>Observes</a:t>
            </a:r>
          </a:p>
          <a:p>
            <a:pPr marL="114300" indent="-114300">
              <a:buFontTx/>
              <a:buChar char="•"/>
            </a:pPr>
            <a:r>
              <a:rPr lang="en-US" sz="2000" b="0" dirty="0">
                <a:latin typeface="Arial Narrow" pitchFamily="34" charset="0"/>
              </a:rPr>
              <a:t>Withdraws</a:t>
            </a:r>
          </a:p>
          <a:p>
            <a:pPr marL="114300" indent="-114300">
              <a:buFontTx/>
              <a:buChar char="•"/>
            </a:pPr>
            <a:r>
              <a:rPr lang="en-US" sz="2000" b="0" dirty="0">
                <a:latin typeface="Arial Narrow" pitchFamily="34" charset="0"/>
              </a:rPr>
              <a:t>Asks general questions</a:t>
            </a:r>
          </a:p>
        </p:txBody>
      </p:sp>
      <p:sp>
        <p:nvSpPr>
          <p:cNvPr id="491525" name="Rectangle 5"/>
          <p:cNvSpPr>
            <a:spLocks noChangeArrowheads="1"/>
          </p:cNvSpPr>
          <p:nvPr/>
        </p:nvSpPr>
        <p:spPr bwMode="auto">
          <a:xfrm>
            <a:off x="5467350" y="1371600"/>
            <a:ext cx="2932113" cy="1912938"/>
          </a:xfrm>
          <a:prstGeom prst="rect">
            <a:avLst/>
          </a:prstGeom>
          <a:noFill/>
          <a:ln w="9525">
            <a:solidFill>
              <a:schemeClr val="tx1"/>
            </a:solidFill>
            <a:miter lim="800000"/>
            <a:headEnd/>
            <a:tailEnd/>
          </a:ln>
          <a:effectLst/>
        </p:spPr>
        <p:txBody>
          <a:bodyPr wrap="none" anchor="ctr"/>
          <a:lstStyle/>
          <a:p>
            <a:pPr marL="571500" lvl="1" indent="-114300">
              <a:buFontTx/>
              <a:buChar char="•"/>
            </a:pPr>
            <a:r>
              <a:rPr lang="en-US" sz="2000" b="0" dirty="0">
                <a:latin typeface="Arial Narrow" pitchFamily="34" charset="0"/>
              </a:rPr>
              <a:t>Explains thinking</a:t>
            </a:r>
          </a:p>
          <a:p>
            <a:pPr marL="571500" lvl="1" indent="-114300">
              <a:buFontTx/>
              <a:buChar char="•"/>
            </a:pPr>
            <a:r>
              <a:rPr lang="en-US" sz="2000" b="0" dirty="0">
                <a:latin typeface="Arial Narrow" pitchFamily="34" charset="0"/>
              </a:rPr>
              <a:t>Gives examples</a:t>
            </a:r>
          </a:p>
          <a:p>
            <a:pPr marL="571500" lvl="1" indent="-114300">
              <a:buFontTx/>
              <a:buChar char="•"/>
            </a:pPr>
            <a:r>
              <a:rPr lang="en-US" sz="2000" b="0" dirty="0">
                <a:latin typeface="Arial Narrow" pitchFamily="34" charset="0"/>
              </a:rPr>
              <a:t>Seeks other’s view</a:t>
            </a:r>
          </a:p>
          <a:p>
            <a:pPr marL="571500" lvl="1" indent="-114300">
              <a:buFontTx/>
              <a:buChar char="•"/>
            </a:pPr>
            <a:r>
              <a:rPr lang="en-US" sz="2000" b="0" dirty="0">
                <a:latin typeface="Arial Narrow" pitchFamily="34" charset="0"/>
              </a:rPr>
              <a:t>Probes thinking</a:t>
            </a:r>
          </a:p>
          <a:p>
            <a:pPr marL="571500" lvl="1" indent="-114300">
              <a:buFontTx/>
              <a:buChar char="•"/>
            </a:pPr>
            <a:r>
              <a:rPr lang="en-US" sz="2000" b="0" dirty="0">
                <a:latin typeface="Arial Narrow" pitchFamily="34" charset="0"/>
              </a:rPr>
              <a:t>Encourages challenge</a:t>
            </a:r>
          </a:p>
        </p:txBody>
      </p:sp>
      <p:sp>
        <p:nvSpPr>
          <p:cNvPr id="491526" name="Rectangle 6"/>
          <p:cNvSpPr>
            <a:spLocks noChangeArrowheads="1"/>
          </p:cNvSpPr>
          <p:nvPr/>
        </p:nvSpPr>
        <p:spPr bwMode="auto">
          <a:xfrm>
            <a:off x="5438775" y="3298825"/>
            <a:ext cx="2932113" cy="1695450"/>
          </a:xfrm>
          <a:prstGeom prst="rect">
            <a:avLst/>
          </a:prstGeom>
          <a:noFill/>
          <a:ln w="9525">
            <a:solidFill>
              <a:schemeClr val="tx1"/>
            </a:solidFill>
            <a:miter lim="800000"/>
            <a:headEnd/>
            <a:tailEnd/>
          </a:ln>
          <a:effectLst/>
        </p:spPr>
        <p:txBody>
          <a:bodyPr wrap="none" anchor="ctr"/>
          <a:lstStyle/>
          <a:p>
            <a:pPr marL="571500" lvl="1" indent="-114300">
              <a:buFontTx/>
              <a:buChar char="•"/>
            </a:pPr>
            <a:r>
              <a:rPr lang="en-US" sz="2000" b="0" dirty="0">
                <a:latin typeface="Arial Narrow" pitchFamily="34" charset="0"/>
              </a:rPr>
              <a:t>Seeks confirming views</a:t>
            </a:r>
          </a:p>
          <a:p>
            <a:pPr marL="571500" lvl="1" indent="-114300">
              <a:buFontTx/>
              <a:buChar char="•"/>
            </a:pPr>
            <a:r>
              <a:rPr lang="en-US" sz="2000" b="0" dirty="0">
                <a:latin typeface="Arial Narrow" pitchFamily="34" charset="0"/>
              </a:rPr>
              <a:t>Asks leading questions</a:t>
            </a:r>
          </a:p>
          <a:p>
            <a:pPr marL="571500" lvl="1" indent="-114300">
              <a:buFontTx/>
              <a:buChar char="•"/>
            </a:pPr>
            <a:r>
              <a:rPr lang="en-US" sz="2000" b="0" dirty="0">
                <a:latin typeface="Arial Narrow" pitchFamily="34" charset="0"/>
              </a:rPr>
              <a:t>Discourages challenge</a:t>
            </a:r>
          </a:p>
        </p:txBody>
      </p:sp>
      <p:sp>
        <p:nvSpPr>
          <p:cNvPr id="491527" name="Text Box 7"/>
          <p:cNvSpPr txBox="1">
            <a:spLocks noChangeArrowheads="1"/>
          </p:cNvSpPr>
          <p:nvPr/>
        </p:nvSpPr>
        <p:spPr bwMode="auto">
          <a:xfrm>
            <a:off x="2870200" y="5181600"/>
            <a:ext cx="914400" cy="457200"/>
          </a:xfrm>
          <a:prstGeom prst="rect">
            <a:avLst/>
          </a:prstGeom>
          <a:noFill/>
          <a:ln w="9525">
            <a:noFill/>
            <a:miter lim="800000"/>
            <a:headEnd/>
            <a:tailEnd/>
          </a:ln>
          <a:effectLst/>
        </p:spPr>
        <p:txBody>
          <a:bodyPr>
            <a:spAutoFit/>
          </a:bodyPr>
          <a:lstStyle/>
          <a:p>
            <a:pPr>
              <a:spcBef>
                <a:spcPct val="50000"/>
              </a:spcBef>
            </a:pPr>
            <a:r>
              <a:rPr lang="en-US" sz="2400" dirty="0"/>
              <a:t>Low</a:t>
            </a:r>
          </a:p>
        </p:txBody>
      </p:sp>
      <p:sp>
        <p:nvSpPr>
          <p:cNvPr id="491528" name="Text Box 8"/>
          <p:cNvSpPr txBox="1">
            <a:spLocks noChangeArrowheads="1"/>
          </p:cNvSpPr>
          <p:nvPr/>
        </p:nvSpPr>
        <p:spPr bwMode="auto">
          <a:xfrm>
            <a:off x="1731963" y="4633913"/>
            <a:ext cx="914400" cy="457200"/>
          </a:xfrm>
          <a:prstGeom prst="rect">
            <a:avLst/>
          </a:prstGeom>
          <a:noFill/>
          <a:ln w="9525">
            <a:noFill/>
            <a:miter lim="800000"/>
            <a:headEnd/>
            <a:tailEnd/>
          </a:ln>
          <a:effectLst/>
        </p:spPr>
        <p:txBody>
          <a:bodyPr>
            <a:spAutoFit/>
          </a:bodyPr>
          <a:lstStyle/>
          <a:p>
            <a:pPr algn="r">
              <a:spcBef>
                <a:spcPct val="50000"/>
              </a:spcBef>
            </a:pPr>
            <a:r>
              <a:rPr lang="en-US" sz="2400" dirty="0"/>
              <a:t>Low</a:t>
            </a:r>
          </a:p>
        </p:txBody>
      </p:sp>
      <p:sp>
        <p:nvSpPr>
          <p:cNvPr id="491529" name="Text Box 9"/>
          <p:cNvSpPr txBox="1">
            <a:spLocks noChangeArrowheads="1"/>
          </p:cNvSpPr>
          <p:nvPr/>
        </p:nvSpPr>
        <p:spPr bwMode="auto">
          <a:xfrm>
            <a:off x="1789113" y="1400175"/>
            <a:ext cx="914400" cy="457200"/>
          </a:xfrm>
          <a:prstGeom prst="rect">
            <a:avLst/>
          </a:prstGeom>
          <a:noFill/>
          <a:ln w="9525">
            <a:noFill/>
            <a:miter lim="800000"/>
            <a:headEnd/>
            <a:tailEnd/>
          </a:ln>
          <a:effectLst/>
        </p:spPr>
        <p:txBody>
          <a:bodyPr>
            <a:spAutoFit/>
          </a:bodyPr>
          <a:lstStyle/>
          <a:p>
            <a:pPr algn="r">
              <a:spcBef>
                <a:spcPct val="50000"/>
              </a:spcBef>
            </a:pPr>
            <a:r>
              <a:rPr lang="en-US" sz="2400" dirty="0"/>
              <a:t>High</a:t>
            </a:r>
          </a:p>
        </p:txBody>
      </p:sp>
      <p:sp>
        <p:nvSpPr>
          <p:cNvPr id="491530" name="Text Box 10"/>
          <p:cNvSpPr txBox="1">
            <a:spLocks noChangeArrowheads="1"/>
          </p:cNvSpPr>
          <p:nvPr/>
        </p:nvSpPr>
        <p:spPr bwMode="auto">
          <a:xfrm>
            <a:off x="7337425" y="5226050"/>
            <a:ext cx="914400" cy="457200"/>
          </a:xfrm>
          <a:prstGeom prst="rect">
            <a:avLst/>
          </a:prstGeom>
          <a:noFill/>
          <a:ln w="9525">
            <a:noFill/>
            <a:miter lim="800000"/>
            <a:headEnd/>
            <a:tailEnd/>
          </a:ln>
          <a:effectLst/>
        </p:spPr>
        <p:txBody>
          <a:bodyPr>
            <a:spAutoFit/>
          </a:bodyPr>
          <a:lstStyle/>
          <a:p>
            <a:pPr algn="r">
              <a:spcBef>
                <a:spcPct val="50000"/>
              </a:spcBef>
            </a:pPr>
            <a:r>
              <a:rPr lang="en-US" sz="2400" dirty="0"/>
              <a:t>High</a:t>
            </a:r>
          </a:p>
        </p:txBody>
      </p:sp>
      <p:sp>
        <p:nvSpPr>
          <p:cNvPr id="491531" name="WordArt 11"/>
          <p:cNvSpPr>
            <a:spLocks noChangeArrowheads="1" noChangeShapeType="1" noTextEdit="1"/>
          </p:cNvSpPr>
          <p:nvPr/>
        </p:nvSpPr>
        <p:spPr bwMode="auto">
          <a:xfrm>
            <a:off x="860425" y="2771775"/>
            <a:ext cx="1619250" cy="428625"/>
          </a:xfrm>
          <a:prstGeom prst="rect">
            <a:avLst/>
          </a:prstGeom>
        </p:spPr>
        <p:txBody>
          <a:bodyPr wrap="none" fromWordArt="1">
            <a:prstTxWarp prst="textPlain">
              <a:avLst>
                <a:gd name="adj" fmla="val 50000"/>
              </a:avLst>
            </a:prstTxWarp>
          </a:bodyPr>
          <a:lstStyle/>
          <a:p>
            <a:pPr algn="ctr"/>
            <a:r>
              <a:rPr lang="en-US" sz="2400" kern="10" dirty="0">
                <a:ln w="9525">
                  <a:solidFill>
                    <a:srgbClr val="000000"/>
                  </a:solidFill>
                  <a:round/>
                  <a:headEnd/>
                  <a:tailEnd/>
                </a:ln>
                <a:solidFill>
                  <a:schemeClr val="accent2"/>
                </a:solidFill>
                <a:latin typeface="Arial Black"/>
              </a:rPr>
              <a:t>Advocacy</a:t>
            </a:r>
          </a:p>
        </p:txBody>
      </p:sp>
      <p:sp>
        <p:nvSpPr>
          <p:cNvPr id="491532" name="WordArt 12"/>
          <p:cNvSpPr>
            <a:spLocks noChangeArrowheads="1" noChangeShapeType="1" noTextEdit="1"/>
          </p:cNvSpPr>
          <p:nvPr/>
        </p:nvSpPr>
        <p:spPr bwMode="auto">
          <a:xfrm>
            <a:off x="4019550" y="5638800"/>
            <a:ext cx="1619250" cy="428625"/>
          </a:xfrm>
          <a:prstGeom prst="rect">
            <a:avLst/>
          </a:prstGeom>
        </p:spPr>
        <p:txBody>
          <a:bodyPr wrap="none" fromWordArt="1">
            <a:prstTxWarp prst="textPlain">
              <a:avLst>
                <a:gd name="adj" fmla="val 50000"/>
              </a:avLst>
            </a:prstTxWarp>
          </a:bodyPr>
          <a:lstStyle/>
          <a:p>
            <a:pPr algn="ctr"/>
            <a:r>
              <a:rPr lang="en-US" sz="2400" kern="10" dirty="0">
                <a:ln w="9525">
                  <a:solidFill>
                    <a:srgbClr val="000000"/>
                  </a:solidFill>
                  <a:round/>
                  <a:headEnd/>
                  <a:tailEnd/>
                </a:ln>
                <a:solidFill>
                  <a:srgbClr val="800080"/>
                </a:solidFill>
                <a:latin typeface="Arial Black"/>
              </a:rPr>
              <a:t>Inquiry</a:t>
            </a:r>
          </a:p>
        </p:txBody>
      </p:sp>
      <p:sp>
        <p:nvSpPr>
          <p:cNvPr id="491533" name="Text Box 13"/>
          <p:cNvSpPr txBox="1">
            <a:spLocks noChangeArrowheads="1"/>
          </p:cNvSpPr>
          <p:nvPr/>
        </p:nvSpPr>
        <p:spPr bwMode="auto">
          <a:xfrm>
            <a:off x="998538" y="3276600"/>
            <a:ext cx="1295400" cy="915988"/>
          </a:xfrm>
          <a:prstGeom prst="rect">
            <a:avLst/>
          </a:prstGeom>
          <a:noFill/>
          <a:ln w="9525">
            <a:noFill/>
            <a:miter lim="800000"/>
            <a:headEnd/>
            <a:tailEnd/>
          </a:ln>
          <a:effectLst/>
        </p:spPr>
        <p:txBody>
          <a:bodyPr>
            <a:spAutoFit/>
          </a:bodyPr>
          <a:lstStyle/>
          <a:p>
            <a:pPr>
              <a:lnSpc>
                <a:spcPct val="90000"/>
              </a:lnSpc>
              <a:spcBef>
                <a:spcPct val="50000"/>
              </a:spcBef>
            </a:pPr>
            <a:r>
              <a:rPr lang="en-US" sz="2000" b="0" i="1" dirty="0"/>
              <a:t>How people make statements</a:t>
            </a:r>
          </a:p>
        </p:txBody>
      </p:sp>
      <p:sp>
        <p:nvSpPr>
          <p:cNvPr id="491534" name="Text Box 14"/>
          <p:cNvSpPr txBox="1">
            <a:spLocks noChangeArrowheads="1"/>
          </p:cNvSpPr>
          <p:nvPr/>
        </p:nvSpPr>
        <p:spPr bwMode="auto">
          <a:xfrm>
            <a:off x="3200400" y="6186488"/>
            <a:ext cx="3200400" cy="366712"/>
          </a:xfrm>
          <a:prstGeom prst="rect">
            <a:avLst/>
          </a:prstGeom>
          <a:noFill/>
          <a:ln w="9525">
            <a:noFill/>
            <a:miter lim="800000"/>
            <a:headEnd/>
            <a:tailEnd/>
          </a:ln>
          <a:effectLst/>
        </p:spPr>
        <p:txBody>
          <a:bodyPr>
            <a:spAutoFit/>
          </a:bodyPr>
          <a:lstStyle/>
          <a:p>
            <a:pPr algn="ctr">
              <a:lnSpc>
                <a:spcPct val="90000"/>
              </a:lnSpc>
              <a:spcBef>
                <a:spcPct val="50000"/>
              </a:spcBef>
            </a:pPr>
            <a:r>
              <a:rPr lang="en-US" sz="2000" b="0" i="1" dirty="0"/>
              <a:t>How people ask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23">
                                            <p:bg/>
                                          </p:spTgt>
                                        </p:tgtEl>
                                        <p:attrNameLst>
                                          <p:attrName>style.visibility</p:attrName>
                                        </p:attrNameLst>
                                      </p:cBhvr>
                                      <p:to>
                                        <p:strVal val="visible"/>
                                      </p:to>
                                    </p:set>
                                    <p:animEffect transition="in" filter="dissolve">
                                      <p:cBhvr>
                                        <p:cTn id="7" dur="500"/>
                                        <p:tgtEl>
                                          <p:spTgt spid="49152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1523">
                                            <p:txEl>
                                              <p:pRg st="0" end="0"/>
                                            </p:txEl>
                                          </p:spTgt>
                                        </p:tgtEl>
                                        <p:attrNameLst>
                                          <p:attrName>style.visibility</p:attrName>
                                        </p:attrNameLst>
                                      </p:cBhvr>
                                      <p:to>
                                        <p:strVal val="visible"/>
                                      </p:to>
                                    </p:set>
                                    <p:animEffect transition="in" filter="dissolve">
                                      <p:cBhvr>
                                        <p:cTn id="12" dur="500"/>
                                        <p:tgtEl>
                                          <p:spTgt spid="4915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1523">
                                            <p:txEl>
                                              <p:pRg st="1" end="1"/>
                                            </p:txEl>
                                          </p:spTgt>
                                        </p:tgtEl>
                                        <p:attrNameLst>
                                          <p:attrName>style.visibility</p:attrName>
                                        </p:attrNameLst>
                                      </p:cBhvr>
                                      <p:to>
                                        <p:strVal val="visible"/>
                                      </p:to>
                                    </p:set>
                                    <p:animEffect transition="in" filter="dissolve">
                                      <p:cBhvr>
                                        <p:cTn id="17" dur="500"/>
                                        <p:tgtEl>
                                          <p:spTgt spid="4915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1523">
                                            <p:txEl>
                                              <p:pRg st="2" end="2"/>
                                            </p:txEl>
                                          </p:spTgt>
                                        </p:tgtEl>
                                        <p:attrNameLst>
                                          <p:attrName>style.visibility</p:attrName>
                                        </p:attrNameLst>
                                      </p:cBhvr>
                                      <p:to>
                                        <p:strVal val="visible"/>
                                      </p:to>
                                    </p:set>
                                    <p:animEffect transition="in" filter="dissolve">
                                      <p:cBhvr>
                                        <p:cTn id="22" dur="500"/>
                                        <p:tgtEl>
                                          <p:spTgt spid="4915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91523">
                                            <p:txEl>
                                              <p:pRg st="3" end="3"/>
                                            </p:txEl>
                                          </p:spTgt>
                                        </p:tgtEl>
                                        <p:attrNameLst>
                                          <p:attrName>style.visibility</p:attrName>
                                        </p:attrNameLst>
                                      </p:cBhvr>
                                      <p:to>
                                        <p:strVal val="visible"/>
                                      </p:to>
                                    </p:set>
                                    <p:animEffect transition="in" filter="dissolve">
                                      <p:cBhvr>
                                        <p:cTn id="27" dur="500"/>
                                        <p:tgtEl>
                                          <p:spTgt spid="4915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91524">
                                            <p:bg/>
                                          </p:spTgt>
                                        </p:tgtEl>
                                        <p:attrNameLst>
                                          <p:attrName>style.visibility</p:attrName>
                                        </p:attrNameLst>
                                      </p:cBhvr>
                                      <p:to>
                                        <p:strVal val="visible"/>
                                      </p:to>
                                    </p:set>
                                    <p:animEffect transition="in" filter="dissolve">
                                      <p:cBhvr>
                                        <p:cTn id="32" dur="500"/>
                                        <p:tgtEl>
                                          <p:spTgt spid="491524">
                                            <p:bg/>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91524">
                                            <p:txEl>
                                              <p:pRg st="0" end="0"/>
                                            </p:txEl>
                                          </p:spTgt>
                                        </p:tgtEl>
                                        <p:attrNameLst>
                                          <p:attrName>style.visibility</p:attrName>
                                        </p:attrNameLst>
                                      </p:cBhvr>
                                      <p:to>
                                        <p:strVal val="visible"/>
                                      </p:to>
                                    </p:set>
                                    <p:animEffect transition="in" filter="dissolve">
                                      <p:cBhvr>
                                        <p:cTn id="37" dur="500"/>
                                        <p:tgtEl>
                                          <p:spTgt spid="49152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91524">
                                            <p:txEl>
                                              <p:pRg st="1" end="1"/>
                                            </p:txEl>
                                          </p:spTgt>
                                        </p:tgtEl>
                                        <p:attrNameLst>
                                          <p:attrName>style.visibility</p:attrName>
                                        </p:attrNameLst>
                                      </p:cBhvr>
                                      <p:to>
                                        <p:strVal val="visible"/>
                                      </p:to>
                                    </p:set>
                                    <p:animEffect transition="in" filter="dissolve">
                                      <p:cBhvr>
                                        <p:cTn id="42" dur="500"/>
                                        <p:tgtEl>
                                          <p:spTgt spid="49152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91524">
                                            <p:txEl>
                                              <p:pRg st="2" end="2"/>
                                            </p:txEl>
                                          </p:spTgt>
                                        </p:tgtEl>
                                        <p:attrNameLst>
                                          <p:attrName>style.visibility</p:attrName>
                                        </p:attrNameLst>
                                      </p:cBhvr>
                                      <p:to>
                                        <p:strVal val="visible"/>
                                      </p:to>
                                    </p:set>
                                    <p:animEffect transition="in" filter="dissolve">
                                      <p:cBhvr>
                                        <p:cTn id="47" dur="500"/>
                                        <p:tgtEl>
                                          <p:spTgt spid="49152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91525">
                                            <p:bg/>
                                          </p:spTgt>
                                        </p:tgtEl>
                                        <p:attrNameLst>
                                          <p:attrName>style.visibility</p:attrName>
                                        </p:attrNameLst>
                                      </p:cBhvr>
                                      <p:to>
                                        <p:strVal val="visible"/>
                                      </p:to>
                                    </p:set>
                                    <p:animEffect transition="in" filter="dissolve">
                                      <p:cBhvr>
                                        <p:cTn id="52" dur="500"/>
                                        <p:tgtEl>
                                          <p:spTgt spid="491525">
                                            <p:bg/>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491525">
                                            <p:txEl>
                                              <p:pRg st="0" end="0"/>
                                            </p:txEl>
                                          </p:spTgt>
                                        </p:tgtEl>
                                        <p:attrNameLst>
                                          <p:attrName>style.visibility</p:attrName>
                                        </p:attrNameLst>
                                      </p:cBhvr>
                                      <p:to>
                                        <p:strVal val="visible"/>
                                      </p:to>
                                    </p:set>
                                    <p:animEffect transition="in" filter="dissolve">
                                      <p:cBhvr>
                                        <p:cTn id="55" dur="500"/>
                                        <p:tgtEl>
                                          <p:spTgt spid="491525">
                                            <p:txEl>
                                              <p:pRg st="0" end="0"/>
                                            </p:txEl>
                                          </p:spTgt>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491525">
                                            <p:txEl>
                                              <p:pRg st="1" end="1"/>
                                            </p:txEl>
                                          </p:spTgt>
                                        </p:tgtEl>
                                        <p:attrNameLst>
                                          <p:attrName>style.visibility</p:attrName>
                                        </p:attrNameLst>
                                      </p:cBhvr>
                                      <p:to>
                                        <p:strVal val="visible"/>
                                      </p:to>
                                    </p:set>
                                    <p:animEffect transition="in" filter="dissolve">
                                      <p:cBhvr>
                                        <p:cTn id="58" dur="500"/>
                                        <p:tgtEl>
                                          <p:spTgt spid="491525">
                                            <p:txEl>
                                              <p:pRg st="1" end="1"/>
                                            </p:txEl>
                                          </p:spTgt>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491525">
                                            <p:txEl>
                                              <p:pRg st="2" end="2"/>
                                            </p:txEl>
                                          </p:spTgt>
                                        </p:tgtEl>
                                        <p:attrNameLst>
                                          <p:attrName>style.visibility</p:attrName>
                                        </p:attrNameLst>
                                      </p:cBhvr>
                                      <p:to>
                                        <p:strVal val="visible"/>
                                      </p:to>
                                    </p:set>
                                    <p:animEffect transition="in" filter="dissolve">
                                      <p:cBhvr>
                                        <p:cTn id="61" dur="500"/>
                                        <p:tgtEl>
                                          <p:spTgt spid="491525">
                                            <p:txEl>
                                              <p:pRg st="2" end="2"/>
                                            </p:txEl>
                                          </p:spTgt>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491525">
                                            <p:txEl>
                                              <p:pRg st="3" end="3"/>
                                            </p:txEl>
                                          </p:spTgt>
                                        </p:tgtEl>
                                        <p:attrNameLst>
                                          <p:attrName>style.visibility</p:attrName>
                                        </p:attrNameLst>
                                      </p:cBhvr>
                                      <p:to>
                                        <p:strVal val="visible"/>
                                      </p:to>
                                    </p:set>
                                    <p:animEffect transition="in" filter="dissolve">
                                      <p:cBhvr>
                                        <p:cTn id="64" dur="500"/>
                                        <p:tgtEl>
                                          <p:spTgt spid="491525">
                                            <p:txEl>
                                              <p:pRg st="3" end="3"/>
                                            </p:txEl>
                                          </p:spTgt>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491525">
                                            <p:txEl>
                                              <p:pRg st="4" end="4"/>
                                            </p:txEl>
                                          </p:spTgt>
                                        </p:tgtEl>
                                        <p:attrNameLst>
                                          <p:attrName>style.visibility</p:attrName>
                                        </p:attrNameLst>
                                      </p:cBhvr>
                                      <p:to>
                                        <p:strVal val="visible"/>
                                      </p:to>
                                    </p:set>
                                    <p:animEffect transition="in" filter="dissolve">
                                      <p:cBhvr>
                                        <p:cTn id="67" dur="500"/>
                                        <p:tgtEl>
                                          <p:spTgt spid="491525">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91526">
                                            <p:bg/>
                                          </p:spTgt>
                                        </p:tgtEl>
                                        <p:attrNameLst>
                                          <p:attrName>style.visibility</p:attrName>
                                        </p:attrNameLst>
                                      </p:cBhvr>
                                      <p:to>
                                        <p:strVal val="visible"/>
                                      </p:to>
                                    </p:set>
                                    <p:animEffect transition="in" filter="dissolve">
                                      <p:cBhvr>
                                        <p:cTn id="72" dur="500"/>
                                        <p:tgtEl>
                                          <p:spTgt spid="491526">
                                            <p:bg/>
                                          </p:spTgt>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491526">
                                            <p:txEl>
                                              <p:pRg st="0" end="0"/>
                                            </p:txEl>
                                          </p:spTgt>
                                        </p:tgtEl>
                                        <p:attrNameLst>
                                          <p:attrName>style.visibility</p:attrName>
                                        </p:attrNameLst>
                                      </p:cBhvr>
                                      <p:to>
                                        <p:strVal val="visible"/>
                                      </p:to>
                                    </p:set>
                                    <p:animEffect transition="in" filter="dissolve">
                                      <p:cBhvr>
                                        <p:cTn id="75" dur="500"/>
                                        <p:tgtEl>
                                          <p:spTgt spid="491526">
                                            <p:txEl>
                                              <p:pRg st="0" end="0"/>
                                            </p:txEl>
                                          </p:spTgt>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491526">
                                            <p:txEl>
                                              <p:pRg st="1" end="1"/>
                                            </p:txEl>
                                          </p:spTgt>
                                        </p:tgtEl>
                                        <p:attrNameLst>
                                          <p:attrName>style.visibility</p:attrName>
                                        </p:attrNameLst>
                                      </p:cBhvr>
                                      <p:to>
                                        <p:strVal val="visible"/>
                                      </p:to>
                                    </p:set>
                                    <p:animEffect transition="in" filter="dissolve">
                                      <p:cBhvr>
                                        <p:cTn id="78" dur="500"/>
                                        <p:tgtEl>
                                          <p:spTgt spid="491526">
                                            <p:txEl>
                                              <p:pRg st="1" end="1"/>
                                            </p:txEl>
                                          </p:spTgt>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491526">
                                            <p:txEl>
                                              <p:pRg st="2" end="2"/>
                                            </p:txEl>
                                          </p:spTgt>
                                        </p:tgtEl>
                                        <p:attrNameLst>
                                          <p:attrName>style.visibility</p:attrName>
                                        </p:attrNameLst>
                                      </p:cBhvr>
                                      <p:to>
                                        <p:strVal val="visible"/>
                                      </p:to>
                                    </p:set>
                                    <p:animEffect transition="in" filter="dissolve">
                                      <p:cBhvr>
                                        <p:cTn id="81" dur="500"/>
                                        <p:tgtEl>
                                          <p:spTgt spid="4915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3" grpId="0" build="p" animBg="1" autoUpdateAnimBg="0"/>
      <p:bldP spid="491524" grpId="0" build="p" animBg="1" autoUpdateAnimBg="0"/>
      <p:bldP spid="491525" grpId="0" build="p" animBg="1" autoUpdateAnimBg="0"/>
      <p:bldP spid="491526" grpId="0" build="p"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Stock_000002967234XSmall.jpg"/>
          <p:cNvPicPr>
            <a:picLocks noChangeAspect="1"/>
          </p:cNvPicPr>
          <p:nvPr/>
        </p:nvPicPr>
        <p:blipFill>
          <a:blip r:embed="rId2" cstate="print"/>
          <a:srcRect b="36441"/>
          <a:stretch>
            <a:fillRect/>
          </a:stretch>
        </p:blipFill>
        <p:spPr bwMode="auto">
          <a:xfrm>
            <a:off x="1676400" y="1295400"/>
            <a:ext cx="5842000" cy="5562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8231C73C-B70B-4941-ABB4-AA6F467B2355}" type="slidenum">
              <a:rPr lang="en-US" smtClean="0"/>
              <a:pPr/>
              <a:t>2</a:t>
            </a:fld>
            <a:endParaRPr lang="en-US" dirty="0"/>
          </a:p>
        </p:txBody>
      </p:sp>
      <p:sp>
        <p:nvSpPr>
          <p:cNvPr id="8" name="Oval 7"/>
          <p:cNvSpPr/>
          <p:nvPr/>
        </p:nvSpPr>
        <p:spPr>
          <a:xfrm>
            <a:off x="2895600" y="381000"/>
            <a:ext cx="2286000" cy="1981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a:latin typeface="Arial Narrow" pitchFamily="34" charset="0"/>
              </a:rPr>
              <a:t>How do I now what to do?</a:t>
            </a:r>
          </a:p>
        </p:txBody>
      </p:sp>
      <p:sp>
        <p:nvSpPr>
          <p:cNvPr id="9" name="Oval 8"/>
          <p:cNvSpPr/>
          <p:nvPr/>
        </p:nvSpPr>
        <p:spPr>
          <a:xfrm>
            <a:off x="990600" y="4038600"/>
            <a:ext cx="2286000" cy="1981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a:latin typeface="Arial Narrow" pitchFamily="34" charset="0"/>
              </a:rPr>
              <a:t>How do I know how to get things done?</a:t>
            </a:r>
          </a:p>
        </p:txBody>
      </p:sp>
      <p:sp>
        <p:nvSpPr>
          <p:cNvPr id="10" name="Oval 9"/>
          <p:cNvSpPr/>
          <p:nvPr/>
        </p:nvSpPr>
        <p:spPr>
          <a:xfrm>
            <a:off x="6019800" y="3276600"/>
            <a:ext cx="2286000" cy="1981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a:latin typeface="Arial Narrow" pitchFamily="34" charset="0"/>
              </a:rPr>
              <a:t>How do I know where to spend my time?</a:t>
            </a:r>
          </a:p>
        </p:txBody>
      </p:sp>
      <p:sp>
        <p:nvSpPr>
          <p:cNvPr id="11" name="Oval 10"/>
          <p:cNvSpPr/>
          <p:nvPr/>
        </p:nvSpPr>
        <p:spPr>
          <a:xfrm>
            <a:off x="6477000" y="76200"/>
            <a:ext cx="2286000" cy="1981200"/>
          </a:xfrm>
          <a:prstGeom prst="ellipse">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a:latin typeface="Arial Narrow" pitchFamily="34" charset="0"/>
              </a:rPr>
              <a:t>How do I add value?</a:t>
            </a:r>
          </a:p>
        </p:txBody>
      </p:sp>
    </p:spTree>
    <p:extLst>
      <p:ext uri="{BB962C8B-B14F-4D97-AF65-F5344CB8AC3E}">
        <p14:creationId xmlns:p14="http://schemas.microsoft.com/office/powerpoint/2010/main" val="332258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anim calcmode="lin" valueType="num">
                                      <p:cBhvr>
                                        <p:cTn id="29" dur="2000" fill="hold"/>
                                        <p:tgtEl>
                                          <p:spTgt spid="11"/>
                                        </p:tgtEl>
                                        <p:attrNameLst>
                                          <p:attrName>ppt_x</p:attrName>
                                        </p:attrNameLst>
                                      </p:cBhvr>
                                      <p:tavLst>
                                        <p:tav tm="0">
                                          <p:val>
                                            <p:strVal val="#ppt_x-.1"/>
                                          </p:val>
                                        </p:tav>
                                        <p:tav tm="100000">
                                          <p:val>
                                            <p:strVal val="#ppt_x"/>
                                          </p:val>
                                        </p:tav>
                                      </p:tavLst>
                                    </p:anim>
                                    <p:anim calcmode="lin" valueType="num">
                                      <p:cBhvr>
                                        <p:cTn id="30"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We don't recommend inquiry alone</a:t>
            </a:r>
          </a:p>
        </p:txBody>
      </p:sp>
      <p:pic>
        <p:nvPicPr>
          <p:cNvPr id="6" name="Content Placeholder 5" descr="Question-Mark-Shadow.jpg"/>
          <p:cNvPicPr>
            <a:picLocks noGrp="1" noChangeAspect="1"/>
          </p:cNvPicPr>
          <p:nvPr>
            <p:ph sz="half" idx="1"/>
          </p:nvPr>
        </p:nvPicPr>
        <p:blipFill>
          <a:blip r:embed="rId2" cstate="print"/>
          <a:stretch>
            <a:fillRect/>
          </a:stretch>
        </p:blipFill>
        <p:spPr>
          <a:xfrm>
            <a:off x="412193" y="2743200"/>
            <a:ext cx="3636209" cy="2590799"/>
          </a:xfrm>
        </p:spPr>
      </p:pic>
      <p:sp>
        <p:nvSpPr>
          <p:cNvPr id="5" name="Content Placeholder 4"/>
          <p:cNvSpPr>
            <a:spLocks noGrp="1"/>
          </p:cNvSpPr>
          <p:nvPr>
            <p:ph sz="half" idx="2"/>
          </p:nvPr>
        </p:nvSpPr>
        <p:spPr/>
        <p:txBody>
          <a:bodyPr>
            <a:noAutofit/>
          </a:bodyPr>
          <a:lstStyle/>
          <a:p>
            <a:r>
              <a:rPr lang="en-US" sz="2400" dirty="0"/>
              <a:t>“People almost always have a viewpoint to express, and it is important to express it -- in a context, which allows you to learn more about others' views while they learn more about yours.</a:t>
            </a:r>
          </a:p>
          <a:p>
            <a:r>
              <a:rPr lang="en-US" sz="2400" dirty="0"/>
              <a:t>Nor do we recommend that you switch in rote fashion from an adamant assertion ("Here's what I say") to a question ("Now what do you say?") and back again.  </a:t>
            </a:r>
          </a:p>
          <a:p>
            <a:pPr lvl="1"/>
            <a:r>
              <a:rPr lang="en-US" sz="2000" dirty="0"/>
              <a:t>Ross &amp; Roberts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Balancing inquiry and advocacy means developing a variety of skills.</a:t>
            </a:r>
          </a:p>
        </p:txBody>
      </p:sp>
      <p:sp>
        <p:nvSpPr>
          <p:cNvPr id="3" name="Content Placeholder 2"/>
          <p:cNvSpPr>
            <a:spLocks noGrp="1"/>
          </p:cNvSpPr>
          <p:nvPr>
            <p:ph sz="half" idx="1"/>
          </p:nvPr>
        </p:nvSpPr>
        <p:spPr/>
        <p:txBody>
          <a:bodyPr/>
          <a:lstStyle/>
          <a:p>
            <a:r>
              <a:rPr lang="en-US" dirty="0"/>
              <a:t>“It's as if all the "colors" of conversation could be spread out on an imaginary palette. As the creator of your part of the conversation, you should be able to incorporate styles from all four quadrants of the palette.”</a:t>
            </a:r>
          </a:p>
          <a:p>
            <a:pPr lvl="1"/>
            <a:r>
              <a:rPr lang="en-US" dirty="0"/>
              <a:t>Ross &amp; Roberts</a:t>
            </a:r>
          </a:p>
        </p:txBody>
      </p:sp>
      <p:pic>
        <p:nvPicPr>
          <p:cNvPr id="1026" name="Picture 2" descr="C:\Users\tjelliott\AppData\Local\Microsoft\Windows\Temporary Internet Files\Content.IE5\61JHFWJF\MC900441754[1].png"/>
          <p:cNvPicPr>
            <a:picLocks noGrp="1" noChangeAspect="1" noChangeArrowheads="1"/>
          </p:cNvPicPr>
          <p:nvPr>
            <p:ph sz="half" idx="2"/>
          </p:nvPr>
        </p:nvPicPr>
        <p:blipFill>
          <a:blip r:embed="rId2" cstate="print"/>
          <a:srcRect/>
          <a:stretch>
            <a:fillRect/>
          </a:stretch>
        </p:blipFill>
        <p:spPr bwMode="auto">
          <a:xfrm>
            <a:off x="5295900" y="2491581"/>
            <a:ext cx="2743200" cy="2743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3" name="Picture 2" descr="balancing-advocacy-and-inquiry2.png"/>
          <p:cNvPicPr>
            <a:picLocks noChangeAspect="1"/>
          </p:cNvPicPr>
          <p:nvPr/>
        </p:nvPicPr>
        <p:blipFill>
          <a:blip r:embed="rId2" cstate="print"/>
          <a:stretch>
            <a:fillRect/>
          </a:stretch>
        </p:blipFill>
        <p:spPr>
          <a:xfrm>
            <a:off x="1676400" y="1238250"/>
            <a:ext cx="5791200" cy="4381500"/>
          </a:xfrm>
          <a:prstGeom prst="rect">
            <a:avLst/>
          </a:prstGeom>
        </p:spPr>
      </p:pic>
      <p:cxnSp>
        <p:nvCxnSpPr>
          <p:cNvPr id="5" name="Straight Connector 4"/>
          <p:cNvCxnSpPr/>
          <p:nvPr/>
        </p:nvCxnSpPr>
        <p:spPr>
          <a:xfrm>
            <a:off x="2743200" y="2895600"/>
            <a:ext cx="1219200" cy="0"/>
          </a:xfrm>
          <a:prstGeom prst="line">
            <a:avLst/>
          </a:prstGeom>
          <a:ln w="25400" cmpd="thickThi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819400" y="4191000"/>
            <a:ext cx="1219200" cy="0"/>
          </a:xfrm>
          <a:prstGeom prst="line">
            <a:avLst/>
          </a:prstGeom>
          <a:ln w="25400" cmpd="thickThi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05400" y="2895600"/>
            <a:ext cx="1752600" cy="0"/>
          </a:xfrm>
          <a:prstGeom prst="line">
            <a:avLst/>
          </a:prstGeom>
          <a:ln w="25400" cmpd="thickThi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10200" y="4267200"/>
            <a:ext cx="1219200" cy="0"/>
          </a:xfrm>
          <a:prstGeom prst="line">
            <a:avLst/>
          </a:prstGeom>
          <a:ln w="25400" cmpd="thickThi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Weaving Multiple Perspectives Into a Powerful Image</a:t>
            </a:r>
          </a:p>
        </p:txBody>
      </p:sp>
      <p:sp>
        <p:nvSpPr>
          <p:cNvPr id="3" name="Content Placeholder 2"/>
          <p:cNvSpPr>
            <a:spLocks noGrp="1"/>
          </p:cNvSpPr>
          <p:nvPr>
            <p:ph sz="half" idx="1"/>
          </p:nvPr>
        </p:nvSpPr>
        <p:spPr/>
        <p:txBody>
          <a:bodyPr>
            <a:normAutofit fontScale="92500" lnSpcReduction="10000"/>
          </a:bodyPr>
          <a:lstStyle/>
          <a:p>
            <a:r>
              <a:rPr lang="en-US" dirty="0"/>
              <a:t>“Balancing inquiry and advocacy is sometimes hard on people's cherished opinions, which is one reason why it is so difficult to master.</a:t>
            </a:r>
          </a:p>
          <a:p>
            <a:r>
              <a:rPr lang="en-US" dirty="0"/>
              <a:t>But the payoff comes in the more creative and insightful realizations that occur when people combine multiple perspectives. “</a:t>
            </a:r>
          </a:p>
          <a:p>
            <a:endParaRPr lang="en-US" dirty="0"/>
          </a:p>
        </p:txBody>
      </p:sp>
      <p:pic>
        <p:nvPicPr>
          <p:cNvPr id="5" name="Content Placeholder 4" descr="weaving-strands-navajo-rug.jpg"/>
          <p:cNvPicPr>
            <a:picLocks noGrp="1" noChangeAspect="1"/>
          </p:cNvPicPr>
          <p:nvPr>
            <p:ph sz="half" idx="2"/>
          </p:nvPr>
        </p:nvPicPr>
        <p:blipFill>
          <a:blip r:embed="rId2" cstate="print"/>
          <a:stretch>
            <a:fillRect/>
          </a:stretch>
        </p:blipFill>
        <p:spPr>
          <a:xfrm>
            <a:off x="4969202" y="1600200"/>
            <a:ext cx="3396595" cy="45259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0499" y="477084"/>
            <a:ext cx="6226501" cy="6380916"/>
          </a:xfrm>
          <a:prstGeom prst="rect">
            <a:avLst/>
          </a:prstGeom>
          <a:noFill/>
          <a:ln w="9525">
            <a:noFill/>
            <a:miter lim="800000"/>
            <a:headEnd/>
            <a:tailEnd/>
          </a:ln>
          <a:effectLst/>
        </p:spPr>
      </p:pic>
      <p:sp>
        <p:nvSpPr>
          <p:cNvPr id="4" name="TextBox 3"/>
          <p:cNvSpPr txBox="1"/>
          <p:nvPr/>
        </p:nvSpPr>
        <p:spPr>
          <a:xfrm>
            <a:off x="7315200" y="685800"/>
            <a:ext cx="1371600" cy="1477328"/>
          </a:xfrm>
          <a:prstGeom prst="rect">
            <a:avLst/>
          </a:prstGeom>
          <a:noFill/>
        </p:spPr>
        <p:txBody>
          <a:bodyPr wrap="square" rtlCol="0">
            <a:spAutoFit/>
          </a:bodyPr>
          <a:lstStyle/>
          <a:p>
            <a:r>
              <a:rPr lang="en-US" b="1" dirty="0"/>
              <a:t>The Skills of Reflective Practice from Joe Raelin</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fld id="{980BF6AD-767E-424A-A19A-281E952B3A90}" type="slidenum">
              <a:rPr lang="en-US"/>
              <a:pPr/>
              <a:t>25</a:t>
            </a:fld>
            <a:endParaRPr lang="en-US" dirty="0"/>
          </a:p>
        </p:txBody>
      </p:sp>
      <p:sp>
        <p:nvSpPr>
          <p:cNvPr id="491522" name="Rectangle 2"/>
          <p:cNvSpPr>
            <a:spLocks noGrp="1" noChangeArrowheads="1"/>
          </p:cNvSpPr>
          <p:nvPr>
            <p:ph type="title"/>
          </p:nvPr>
        </p:nvSpPr>
        <p:spPr>
          <a:xfrm>
            <a:off x="762000" y="0"/>
            <a:ext cx="7772400" cy="1143000"/>
          </a:xfrm>
        </p:spPr>
        <p:txBody>
          <a:bodyPr/>
          <a:lstStyle/>
          <a:p>
            <a:r>
              <a:rPr lang="en-US" dirty="0"/>
              <a:t>Balancing Advocacy &amp; Inquiry</a:t>
            </a:r>
          </a:p>
        </p:txBody>
      </p:sp>
      <p:sp>
        <p:nvSpPr>
          <p:cNvPr id="491523" name="Rectangle 3"/>
          <p:cNvSpPr>
            <a:spLocks noChangeArrowheads="1"/>
          </p:cNvSpPr>
          <p:nvPr/>
        </p:nvSpPr>
        <p:spPr bwMode="auto">
          <a:xfrm>
            <a:off x="2752725" y="1371600"/>
            <a:ext cx="2686050" cy="1882775"/>
          </a:xfrm>
          <a:prstGeom prst="rect">
            <a:avLst/>
          </a:prstGeom>
          <a:noFill/>
          <a:ln w="9525">
            <a:solidFill>
              <a:schemeClr val="tx1"/>
            </a:solidFill>
            <a:miter lim="800000"/>
            <a:headEnd/>
            <a:tailEnd/>
          </a:ln>
          <a:effectLst/>
        </p:spPr>
        <p:txBody>
          <a:bodyPr wrap="none"/>
          <a:lstStyle/>
          <a:p>
            <a:pPr marL="114300" indent="-114300">
              <a:buFontTx/>
              <a:buChar char="•"/>
            </a:pPr>
            <a:r>
              <a:rPr lang="en-US" sz="2000" b="0" dirty="0">
                <a:latin typeface="Arial Narrow" pitchFamily="34" charset="0"/>
              </a:rPr>
              <a:t>States conclusions</a:t>
            </a:r>
          </a:p>
          <a:p>
            <a:pPr marL="114300" indent="-114300">
              <a:buFontTx/>
              <a:buChar char="•"/>
            </a:pPr>
            <a:r>
              <a:rPr lang="en-US" sz="2000" b="0" dirty="0">
                <a:latin typeface="Arial Narrow" pitchFamily="34" charset="0"/>
              </a:rPr>
              <a:t>Imposes solutions</a:t>
            </a:r>
          </a:p>
          <a:p>
            <a:pPr marL="114300" indent="-114300">
              <a:buFontTx/>
              <a:buChar char="•"/>
            </a:pPr>
            <a:r>
              <a:rPr lang="en-US" sz="2000" b="0" dirty="0">
                <a:latin typeface="Arial Narrow" pitchFamily="34" charset="0"/>
              </a:rPr>
              <a:t>Gives no examples</a:t>
            </a:r>
          </a:p>
          <a:p>
            <a:pPr marL="114300" indent="-114300">
              <a:buFontTx/>
              <a:buChar char="•"/>
            </a:pPr>
            <a:r>
              <a:rPr lang="en-US" sz="2000" b="0" dirty="0">
                <a:latin typeface="Arial Narrow" pitchFamily="34" charset="0"/>
              </a:rPr>
              <a:t>Does not explain thinking</a:t>
            </a:r>
          </a:p>
        </p:txBody>
      </p:sp>
      <p:sp>
        <p:nvSpPr>
          <p:cNvPr id="491524" name="Rectangle 4"/>
          <p:cNvSpPr>
            <a:spLocks noChangeArrowheads="1"/>
          </p:cNvSpPr>
          <p:nvPr/>
        </p:nvSpPr>
        <p:spPr bwMode="auto">
          <a:xfrm>
            <a:off x="2740025" y="3268663"/>
            <a:ext cx="2728913" cy="1722437"/>
          </a:xfrm>
          <a:prstGeom prst="rect">
            <a:avLst/>
          </a:prstGeom>
          <a:noFill/>
          <a:ln w="9525">
            <a:solidFill>
              <a:schemeClr val="tx1"/>
            </a:solidFill>
            <a:miter lim="800000"/>
            <a:headEnd/>
            <a:tailEnd/>
          </a:ln>
          <a:effectLst/>
        </p:spPr>
        <p:txBody>
          <a:bodyPr wrap="none" anchor="b"/>
          <a:lstStyle/>
          <a:p>
            <a:pPr marL="114300" indent="-114300">
              <a:buFontTx/>
              <a:buChar char="•"/>
            </a:pPr>
            <a:r>
              <a:rPr lang="en-US" sz="2000" b="0" dirty="0">
                <a:latin typeface="Arial Narrow" pitchFamily="34" charset="0"/>
              </a:rPr>
              <a:t>Observes</a:t>
            </a:r>
          </a:p>
          <a:p>
            <a:pPr marL="114300" indent="-114300">
              <a:buFontTx/>
              <a:buChar char="•"/>
            </a:pPr>
            <a:r>
              <a:rPr lang="en-US" sz="2000" b="0" dirty="0">
                <a:latin typeface="Arial Narrow" pitchFamily="34" charset="0"/>
              </a:rPr>
              <a:t>Withdraws</a:t>
            </a:r>
          </a:p>
          <a:p>
            <a:pPr marL="114300" indent="-114300">
              <a:buFontTx/>
              <a:buChar char="•"/>
            </a:pPr>
            <a:r>
              <a:rPr lang="en-US" sz="2000" b="0" dirty="0">
                <a:latin typeface="Arial Narrow" pitchFamily="34" charset="0"/>
              </a:rPr>
              <a:t>Asks general questions</a:t>
            </a:r>
          </a:p>
        </p:txBody>
      </p:sp>
      <p:sp>
        <p:nvSpPr>
          <p:cNvPr id="491525" name="Rectangle 5"/>
          <p:cNvSpPr>
            <a:spLocks noChangeArrowheads="1"/>
          </p:cNvSpPr>
          <p:nvPr/>
        </p:nvSpPr>
        <p:spPr bwMode="auto">
          <a:xfrm>
            <a:off x="5467350" y="1371600"/>
            <a:ext cx="2932113" cy="1912938"/>
          </a:xfrm>
          <a:prstGeom prst="rect">
            <a:avLst/>
          </a:prstGeom>
          <a:noFill/>
          <a:ln w="9525">
            <a:solidFill>
              <a:schemeClr val="tx1"/>
            </a:solidFill>
            <a:miter lim="800000"/>
            <a:headEnd/>
            <a:tailEnd/>
          </a:ln>
          <a:effectLst/>
        </p:spPr>
        <p:txBody>
          <a:bodyPr wrap="none" anchor="ctr"/>
          <a:lstStyle/>
          <a:p>
            <a:pPr marL="571500" lvl="1" indent="-114300">
              <a:buFontTx/>
              <a:buChar char="•"/>
            </a:pPr>
            <a:r>
              <a:rPr lang="en-US" sz="2000" b="0" dirty="0">
                <a:latin typeface="Arial Narrow" pitchFamily="34" charset="0"/>
              </a:rPr>
              <a:t>Explains thinking</a:t>
            </a:r>
          </a:p>
          <a:p>
            <a:pPr marL="571500" lvl="1" indent="-114300">
              <a:buFontTx/>
              <a:buChar char="•"/>
            </a:pPr>
            <a:r>
              <a:rPr lang="en-US" sz="2000" b="0" dirty="0">
                <a:latin typeface="Arial Narrow" pitchFamily="34" charset="0"/>
              </a:rPr>
              <a:t>Gives examples</a:t>
            </a:r>
          </a:p>
          <a:p>
            <a:pPr marL="571500" lvl="1" indent="-114300">
              <a:buFontTx/>
              <a:buChar char="•"/>
            </a:pPr>
            <a:r>
              <a:rPr lang="en-US" sz="2000" b="0" dirty="0">
                <a:latin typeface="Arial Narrow" pitchFamily="34" charset="0"/>
              </a:rPr>
              <a:t>Seeks other’s view</a:t>
            </a:r>
          </a:p>
          <a:p>
            <a:pPr marL="571500" lvl="1" indent="-114300">
              <a:buFontTx/>
              <a:buChar char="•"/>
            </a:pPr>
            <a:r>
              <a:rPr lang="en-US" sz="2000" b="0" dirty="0">
                <a:latin typeface="Arial Narrow" pitchFamily="34" charset="0"/>
              </a:rPr>
              <a:t>Probes thinking</a:t>
            </a:r>
          </a:p>
          <a:p>
            <a:pPr marL="571500" lvl="1" indent="-114300">
              <a:buFontTx/>
              <a:buChar char="•"/>
            </a:pPr>
            <a:r>
              <a:rPr lang="en-US" sz="2000" b="0" dirty="0">
                <a:latin typeface="Arial Narrow" pitchFamily="34" charset="0"/>
              </a:rPr>
              <a:t>Encourages challenge</a:t>
            </a:r>
          </a:p>
        </p:txBody>
      </p:sp>
      <p:sp>
        <p:nvSpPr>
          <p:cNvPr id="491526" name="Rectangle 6"/>
          <p:cNvSpPr>
            <a:spLocks noChangeArrowheads="1"/>
          </p:cNvSpPr>
          <p:nvPr/>
        </p:nvSpPr>
        <p:spPr bwMode="auto">
          <a:xfrm>
            <a:off x="5438775" y="3298825"/>
            <a:ext cx="2932113" cy="1695450"/>
          </a:xfrm>
          <a:prstGeom prst="rect">
            <a:avLst/>
          </a:prstGeom>
          <a:noFill/>
          <a:ln w="9525">
            <a:solidFill>
              <a:schemeClr val="tx1"/>
            </a:solidFill>
            <a:miter lim="800000"/>
            <a:headEnd/>
            <a:tailEnd/>
          </a:ln>
          <a:effectLst/>
        </p:spPr>
        <p:txBody>
          <a:bodyPr wrap="none" anchor="ctr"/>
          <a:lstStyle/>
          <a:p>
            <a:pPr marL="571500" lvl="1" indent="-114300">
              <a:buFontTx/>
              <a:buChar char="•"/>
            </a:pPr>
            <a:r>
              <a:rPr lang="en-US" sz="2000" b="0" dirty="0">
                <a:latin typeface="Arial Narrow" pitchFamily="34" charset="0"/>
              </a:rPr>
              <a:t>Seeks confirming views</a:t>
            </a:r>
          </a:p>
          <a:p>
            <a:pPr marL="571500" lvl="1" indent="-114300">
              <a:buFontTx/>
              <a:buChar char="•"/>
            </a:pPr>
            <a:r>
              <a:rPr lang="en-US" sz="2000" b="0" dirty="0">
                <a:latin typeface="Arial Narrow" pitchFamily="34" charset="0"/>
              </a:rPr>
              <a:t>Asks leading questions</a:t>
            </a:r>
          </a:p>
          <a:p>
            <a:pPr marL="571500" lvl="1" indent="-114300">
              <a:buFontTx/>
              <a:buChar char="•"/>
            </a:pPr>
            <a:r>
              <a:rPr lang="en-US" sz="2000" b="0" dirty="0">
                <a:latin typeface="Arial Narrow" pitchFamily="34" charset="0"/>
              </a:rPr>
              <a:t>Discourages challenge</a:t>
            </a:r>
          </a:p>
        </p:txBody>
      </p:sp>
      <p:sp>
        <p:nvSpPr>
          <p:cNvPr id="491527" name="Text Box 7"/>
          <p:cNvSpPr txBox="1">
            <a:spLocks noChangeArrowheads="1"/>
          </p:cNvSpPr>
          <p:nvPr/>
        </p:nvSpPr>
        <p:spPr bwMode="auto">
          <a:xfrm>
            <a:off x="2870200" y="5181600"/>
            <a:ext cx="914400" cy="457200"/>
          </a:xfrm>
          <a:prstGeom prst="rect">
            <a:avLst/>
          </a:prstGeom>
          <a:noFill/>
          <a:ln w="9525">
            <a:noFill/>
            <a:miter lim="800000"/>
            <a:headEnd/>
            <a:tailEnd/>
          </a:ln>
          <a:effectLst/>
        </p:spPr>
        <p:txBody>
          <a:bodyPr>
            <a:spAutoFit/>
          </a:bodyPr>
          <a:lstStyle/>
          <a:p>
            <a:pPr>
              <a:spcBef>
                <a:spcPct val="50000"/>
              </a:spcBef>
            </a:pPr>
            <a:r>
              <a:rPr lang="en-US" sz="2400" dirty="0"/>
              <a:t>Low</a:t>
            </a:r>
          </a:p>
        </p:txBody>
      </p:sp>
      <p:sp>
        <p:nvSpPr>
          <p:cNvPr id="491528" name="Text Box 8"/>
          <p:cNvSpPr txBox="1">
            <a:spLocks noChangeArrowheads="1"/>
          </p:cNvSpPr>
          <p:nvPr/>
        </p:nvSpPr>
        <p:spPr bwMode="auto">
          <a:xfrm>
            <a:off x="1731963" y="4633913"/>
            <a:ext cx="914400" cy="457200"/>
          </a:xfrm>
          <a:prstGeom prst="rect">
            <a:avLst/>
          </a:prstGeom>
          <a:noFill/>
          <a:ln w="9525">
            <a:noFill/>
            <a:miter lim="800000"/>
            <a:headEnd/>
            <a:tailEnd/>
          </a:ln>
          <a:effectLst/>
        </p:spPr>
        <p:txBody>
          <a:bodyPr>
            <a:spAutoFit/>
          </a:bodyPr>
          <a:lstStyle/>
          <a:p>
            <a:pPr algn="r">
              <a:spcBef>
                <a:spcPct val="50000"/>
              </a:spcBef>
            </a:pPr>
            <a:r>
              <a:rPr lang="en-US" sz="2400" dirty="0"/>
              <a:t>Low</a:t>
            </a:r>
          </a:p>
        </p:txBody>
      </p:sp>
      <p:sp>
        <p:nvSpPr>
          <p:cNvPr id="491529" name="Text Box 9"/>
          <p:cNvSpPr txBox="1">
            <a:spLocks noChangeArrowheads="1"/>
          </p:cNvSpPr>
          <p:nvPr/>
        </p:nvSpPr>
        <p:spPr bwMode="auto">
          <a:xfrm>
            <a:off x="1789113" y="1400175"/>
            <a:ext cx="914400" cy="457200"/>
          </a:xfrm>
          <a:prstGeom prst="rect">
            <a:avLst/>
          </a:prstGeom>
          <a:noFill/>
          <a:ln w="9525">
            <a:noFill/>
            <a:miter lim="800000"/>
            <a:headEnd/>
            <a:tailEnd/>
          </a:ln>
          <a:effectLst/>
        </p:spPr>
        <p:txBody>
          <a:bodyPr>
            <a:spAutoFit/>
          </a:bodyPr>
          <a:lstStyle/>
          <a:p>
            <a:pPr algn="r">
              <a:spcBef>
                <a:spcPct val="50000"/>
              </a:spcBef>
            </a:pPr>
            <a:r>
              <a:rPr lang="en-US" sz="2400" dirty="0"/>
              <a:t>High</a:t>
            </a:r>
          </a:p>
        </p:txBody>
      </p:sp>
      <p:sp>
        <p:nvSpPr>
          <p:cNvPr id="491530" name="Text Box 10"/>
          <p:cNvSpPr txBox="1">
            <a:spLocks noChangeArrowheads="1"/>
          </p:cNvSpPr>
          <p:nvPr/>
        </p:nvSpPr>
        <p:spPr bwMode="auto">
          <a:xfrm>
            <a:off x="7337425" y="5226050"/>
            <a:ext cx="914400" cy="457200"/>
          </a:xfrm>
          <a:prstGeom prst="rect">
            <a:avLst/>
          </a:prstGeom>
          <a:noFill/>
          <a:ln w="9525">
            <a:noFill/>
            <a:miter lim="800000"/>
            <a:headEnd/>
            <a:tailEnd/>
          </a:ln>
          <a:effectLst/>
        </p:spPr>
        <p:txBody>
          <a:bodyPr>
            <a:spAutoFit/>
          </a:bodyPr>
          <a:lstStyle/>
          <a:p>
            <a:pPr algn="r">
              <a:spcBef>
                <a:spcPct val="50000"/>
              </a:spcBef>
            </a:pPr>
            <a:r>
              <a:rPr lang="en-US" sz="2400" dirty="0"/>
              <a:t>High</a:t>
            </a:r>
          </a:p>
        </p:txBody>
      </p:sp>
      <p:sp>
        <p:nvSpPr>
          <p:cNvPr id="491531" name="WordArt 11"/>
          <p:cNvSpPr>
            <a:spLocks noChangeArrowheads="1" noChangeShapeType="1" noTextEdit="1"/>
          </p:cNvSpPr>
          <p:nvPr/>
        </p:nvSpPr>
        <p:spPr bwMode="auto">
          <a:xfrm>
            <a:off x="860425" y="2771775"/>
            <a:ext cx="1619250" cy="428625"/>
          </a:xfrm>
          <a:prstGeom prst="rect">
            <a:avLst/>
          </a:prstGeom>
        </p:spPr>
        <p:txBody>
          <a:bodyPr wrap="none" fromWordArt="1">
            <a:prstTxWarp prst="textPlain">
              <a:avLst>
                <a:gd name="adj" fmla="val 50000"/>
              </a:avLst>
            </a:prstTxWarp>
          </a:bodyPr>
          <a:lstStyle/>
          <a:p>
            <a:pPr algn="ctr"/>
            <a:r>
              <a:rPr lang="en-US" sz="2400" kern="10" dirty="0">
                <a:ln w="9525">
                  <a:solidFill>
                    <a:srgbClr val="000000"/>
                  </a:solidFill>
                  <a:round/>
                  <a:headEnd/>
                  <a:tailEnd/>
                </a:ln>
                <a:solidFill>
                  <a:schemeClr val="accent2"/>
                </a:solidFill>
                <a:latin typeface="Arial Black"/>
              </a:rPr>
              <a:t>Advocacy</a:t>
            </a:r>
          </a:p>
        </p:txBody>
      </p:sp>
      <p:sp>
        <p:nvSpPr>
          <p:cNvPr id="491532" name="WordArt 12"/>
          <p:cNvSpPr>
            <a:spLocks noChangeArrowheads="1" noChangeShapeType="1" noTextEdit="1"/>
          </p:cNvSpPr>
          <p:nvPr/>
        </p:nvSpPr>
        <p:spPr bwMode="auto">
          <a:xfrm>
            <a:off x="4019550" y="5638800"/>
            <a:ext cx="1619250" cy="428625"/>
          </a:xfrm>
          <a:prstGeom prst="rect">
            <a:avLst/>
          </a:prstGeom>
        </p:spPr>
        <p:txBody>
          <a:bodyPr wrap="none" fromWordArt="1">
            <a:prstTxWarp prst="textPlain">
              <a:avLst>
                <a:gd name="adj" fmla="val 50000"/>
              </a:avLst>
            </a:prstTxWarp>
          </a:bodyPr>
          <a:lstStyle/>
          <a:p>
            <a:pPr algn="ctr"/>
            <a:r>
              <a:rPr lang="en-US" sz="2400" kern="10" dirty="0">
                <a:ln w="9525">
                  <a:solidFill>
                    <a:srgbClr val="000000"/>
                  </a:solidFill>
                  <a:round/>
                  <a:headEnd/>
                  <a:tailEnd/>
                </a:ln>
                <a:solidFill>
                  <a:srgbClr val="800080"/>
                </a:solidFill>
                <a:latin typeface="Arial Black"/>
              </a:rPr>
              <a:t>Inquiry</a:t>
            </a:r>
          </a:p>
        </p:txBody>
      </p:sp>
      <p:sp>
        <p:nvSpPr>
          <p:cNvPr id="491533" name="Text Box 13"/>
          <p:cNvSpPr txBox="1">
            <a:spLocks noChangeArrowheads="1"/>
          </p:cNvSpPr>
          <p:nvPr/>
        </p:nvSpPr>
        <p:spPr bwMode="auto">
          <a:xfrm>
            <a:off x="998538" y="3276600"/>
            <a:ext cx="1295400" cy="915988"/>
          </a:xfrm>
          <a:prstGeom prst="rect">
            <a:avLst/>
          </a:prstGeom>
          <a:noFill/>
          <a:ln w="9525">
            <a:noFill/>
            <a:miter lim="800000"/>
            <a:headEnd/>
            <a:tailEnd/>
          </a:ln>
          <a:effectLst/>
        </p:spPr>
        <p:txBody>
          <a:bodyPr>
            <a:spAutoFit/>
          </a:bodyPr>
          <a:lstStyle/>
          <a:p>
            <a:pPr>
              <a:lnSpc>
                <a:spcPct val="90000"/>
              </a:lnSpc>
              <a:spcBef>
                <a:spcPct val="50000"/>
              </a:spcBef>
            </a:pPr>
            <a:r>
              <a:rPr lang="en-US" sz="2000" b="0" i="1" dirty="0"/>
              <a:t>How people make statements</a:t>
            </a:r>
          </a:p>
        </p:txBody>
      </p:sp>
      <p:sp>
        <p:nvSpPr>
          <p:cNvPr id="491534" name="Text Box 14"/>
          <p:cNvSpPr txBox="1">
            <a:spLocks noChangeArrowheads="1"/>
          </p:cNvSpPr>
          <p:nvPr/>
        </p:nvSpPr>
        <p:spPr bwMode="auto">
          <a:xfrm>
            <a:off x="3200400" y="6186488"/>
            <a:ext cx="3200400" cy="366712"/>
          </a:xfrm>
          <a:prstGeom prst="rect">
            <a:avLst/>
          </a:prstGeom>
          <a:noFill/>
          <a:ln w="9525">
            <a:noFill/>
            <a:miter lim="800000"/>
            <a:headEnd/>
            <a:tailEnd/>
          </a:ln>
          <a:effectLst/>
        </p:spPr>
        <p:txBody>
          <a:bodyPr>
            <a:spAutoFit/>
          </a:bodyPr>
          <a:lstStyle/>
          <a:p>
            <a:pPr algn="ctr">
              <a:lnSpc>
                <a:spcPct val="90000"/>
              </a:lnSpc>
              <a:spcBef>
                <a:spcPct val="50000"/>
              </a:spcBef>
            </a:pPr>
            <a:r>
              <a:rPr lang="en-US" sz="2000" b="0" i="1" dirty="0"/>
              <a:t>How people ask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23">
                                            <p:bg/>
                                          </p:spTgt>
                                        </p:tgtEl>
                                        <p:attrNameLst>
                                          <p:attrName>style.visibility</p:attrName>
                                        </p:attrNameLst>
                                      </p:cBhvr>
                                      <p:to>
                                        <p:strVal val="visible"/>
                                      </p:to>
                                    </p:set>
                                    <p:animEffect transition="in" filter="dissolve">
                                      <p:cBhvr>
                                        <p:cTn id="7" dur="500"/>
                                        <p:tgtEl>
                                          <p:spTgt spid="49152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1523">
                                            <p:txEl>
                                              <p:pRg st="0" end="0"/>
                                            </p:txEl>
                                          </p:spTgt>
                                        </p:tgtEl>
                                        <p:attrNameLst>
                                          <p:attrName>style.visibility</p:attrName>
                                        </p:attrNameLst>
                                      </p:cBhvr>
                                      <p:to>
                                        <p:strVal val="visible"/>
                                      </p:to>
                                    </p:set>
                                    <p:animEffect transition="in" filter="dissolve">
                                      <p:cBhvr>
                                        <p:cTn id="12" dur="500"/>
                                        <p:tgtEl>
                                          <p:spTgt spid="4915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1523">
                                            <p:txEl>
                                              <p:pRg st="1" end="1"/>
                                            </p:txEl>
                                          </p:spTgt>
                                        </p:tgtEl>
                                        <p:attrNameLst>
                                          <p:attrName>style.visibility</p:attrName>
                                        </p:attrNameLst>
                                      </p:cBhvr>
                                      <p:to>
                                        <p:strVal val="visible"/>
                                      </p:to>
                                    </p:set>
                                    <p:animEffect transition="in" filter="dissolve">
                                      <p:cBhvr>
                                        <p:cTn id="17" dur="500"/>
                                        <p:tgtEl>
                                          <p:spTgt spid="4915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1523">
                                            <p:txEl>
                                              <p:pRg st="2" end="2"/>
                                            </p:txEl>
                                          </p:spTgt>
                                        </p:tgtEl>
                                        <p:attrNameLst>
                                          <p:attrName>style.visibility</p:attrName>
                                        </p:attrNameLst>
                                      </p:cBhvr>
                                      <p:to>
                                        <p:strVal val="visible"/>
                                      </p:to>
                                    </p:set>
                                    <p:animEffect transition="in" filter="dissolve">
                                      <p:cBhvr>
                                        <p:cTn id="22" dur="500"/>
                                        <p:tgtEl>
                                          <p:spTgt spid="4915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91523">
                                            <p:txEl>
                                              <p:pRg st="3" end="3"/>
                                            </p:txEl>
                                          </p:spTgt>
                                        </p:tgtEl>
                                        <p:attrNameLst>
                                          <p:attrName>style.visibility</p:attrName>
                                        </p:attrNameLst>
                                      </p:cBhvr>
                                      <p:to>
                                        <p:strVal val="visible"/>
                                      </p:to>
                                    </p:set>
                                    <p:animEffect transition="in" filter="dissolve">
                                      <p:cBhvr>
                                        <p:cTn id="27" dur="500"/>
                                        <p:tgtEl>
                                          <p:spTgt spid="4915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91524">
                                            <p:bg/>
                                          </p:spTgt>
                                        </p:tgtEl>
                                        <p:attrNameLst>
                                          <p:attrName>style.visibility</p:attrName>
                                        </p:attrNameLst>
                                      </p:cBhvr>
                                      <p:to>
                                        <p:strVal val="visible"/>
                                      </p:to>
                                    </p:set>
                                    <p:animEffect transition="in" filter="dissolve">
                                      <p:cBhvr>
                                        <p:cTn id="32" dur="500"/>
                                        <p:tgtEl>
                                          <p:spTgt spid="491524">
                                            <p:bg/>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91524">
                                            <p:txEl>
                                              <p:pRg st="0" end="0"/>
                                            </p:txEl>
                                          </p:spTgt>
                                        </p:tgtEl>
                                        <p:attrNameLst>
                                          <p:attrName>style.visibility</p:attrName>
                                        </p:attrNameLst>
                                      </p:cBhvr>
                                      <p:to>
                                        <p:strVal val="visible"/>
                                      </p:to>
                                    </p:set>
                                    <p:animEffect transition="in" filter="dissolve">
                                      <p:cBhvr>
                                        <p:cTn id="37" dur="500"/>
                                        <p:tgtEl>
                                          <p:spTgt spid="49152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91524">
                                            <p:txEl>
                                              <p:pRg st="1" end="1"/>
                                            </p:txEl>
                                          </p:spTgt>
                                        </p:tgtEl>
                                        <p:attrNameLst>
                                          <p:attrName>style.visibility</p:attrName>
                                        </p:attrNameLst>
                                      </p:cBhvr>
                                      <p:to>
                                        <p:strVal val="visible"/>
                                      </p:to>
                                    </p:set>
                                    <p:animEffect transition="in" filter="dissolve">
                                      <p:cBhvr>
                                        <p:cTn id="42" dur="500"/>
                                        <p:tgtEl>
                                          <p:spTgt spid="49152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91524">
                                            <p:txEl>
                                              <p:pRg st="2" end="2"/>
                                            </p:txEl>
                                          </p:spTgt>
                                        </p:tgtEl>
                                        <p:attrNameLst>
                                          <p:attrName>style.visibility</p:attrName>
                                        </p:attrNameLst>
                                      </p:cBhvr>
                                      <p:to>
                                        <p:strVal val="visible"/>
                                      </p:to>
                                    </p:set>
                                    <p:animEffect transition="in" filter="dissolve">
                                      <p:cBhvr>
                                        <p:cTn id="47" dur="500"/>
                                        <p:tgtEl>
                                          <p:spTgt spid="49152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91525">
                                            <p:bg/>
                                          </p:spTgt>
                                        </p:tgtEl>
                                        <p:attrNameLst>
                                          <p:attrName>style.visibility</p:attrName>
                                        </p:attrNameLst>
                                      </p:cBhvr>
                                      <p:to>
                                        <p:strVal val="visible"/>
                                      </p:to>
                                    </p:set>
                                    <p:animEffect transition="in" filter="dissolve">
                                      <p:cBhvr>
                                        <p:cTn id="52" dur="500"/>
                                        <p:tgtEl>
                                          <p:spTgt spid="491525">
                                            <p:bg/>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491525">
                                            <p:txEl>
                                              <p:pRg st="0" end="0"/>
                                            </p:txEl>
                                          </p:spTgt>
                                        </p:tgtEl>
                                        <p:attrNameLst>
                                          <p:attrName>style.visibility</p:attrName>
                                        </p:attrNameLst>
                                      </p:cBhvr>
                                      <p:to>
                                        <p:strVal val="visible"/>
                                      </p:to>
                                    </p:set>
                                    <p:animEffect transition="in" filter="dissolve">
                                      <p:cBhvr>
                                        <p:cTn id="55" dur="500"/>
                                        <p:tgtEl>
                                          <p:spTgt spid="491525">
                                            <p:txEl>
                                              <p:pRg st="0" end="0"/>
                                            </p:txEl>
                                          </p:spTgt>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491525">
                                            <p:txEl>
                                              <p:pRg st="1" end="1"/>
                                            </p:txEl>
                                          </p:spTgt>
                                        </p:tgtEl>
                                        <p:attrNameLst>
                                          <p:attrName>style.visibility</p:attrName>
                                        </p:attrNameLst>
                                      </p:cBhvr>
                                      <p:to>
                                        <p:strVal val="visible"/>
                                      </p:to>
                                    </p:set>
                                    <p:animEffect transition="in" filter="dissolve">
                                      <p:cBhvr>
                                        <p:cTn id="58" dur="500"/>
                                        <p:tgtEl>
                                          <p:spTgt spid="491525">
                                            <p:txEl>
                                              <p:pRg st="1" end="1"/>
                                            </p:txEl>
                                          </p:spTgt>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491525">
                                            <p:txEl>
                                              <p:pRg st="2" end="2"/>
                                            </p:txEl>
                                          </p:spTgt>
                                        </p:tgtEl>
                                        <p:attrNameLst>
                                          <p:attrName>style.visibility</p:attrName>
                                        </p:attrNameLst>
                                      </p:cBhvr>
                                      <p:to>
                                        <p:strVal val="visible"/>
                                      </p:to>
                                    </p:set>
                                    <p:animEffect transition="in" filter="dissolve">
                                      <p:cBhvr>
                                        <p:cTn id="61" dur="500"/>
                                        <p:tgtEl>
                                          <p:spTgt spid="491525">
                                            <p:txEl>
                                              <p:pRg st="2" end="2"/>
                                            </p:txEl>
                                          </p:spTgt>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491525">
                                            <p:txEl>
                                              <p:pRg st="3" end="3"/>
                                            </p:txEl>
                                          </p:spTgt>
                                        </p:tgtEl>
                                        <p:attrNameLst>
                                          <p:attrName>style.visibility</p:attrName>
                                        </p:attrNameLst>
                                      </p:cBhvr>
                                      <p:to>
                                        <p:strVal val="visible"/>
                                      </p:to>
                                    </p:set>
                                    <p:animEffect transition="in" filter="dissolve">
                                      <p:cBhvr>
                                        <p:cTn id="64" dur="500"/>
                                        <p:tgtEl>
                                          <p:spTgt spid="491525">
                                            <p:txEl>
                                              <p:pRg st="3" end="3"/>
                                            </p:txEl>
                                          </p:spTgt>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491525">
                                            <p:txEl>
                                              <p:pRg st="4" end="4"/>
                                            </p:txEl>
                                          </p:spTgt>
                                        </p:tgtEl>
                                        <p:attrNameLst>
                                          <p:attrName>style.visibility</p:attrName>
                                        </p:attrNameLst>
                                      </p:cBhvr>
                                      <p:to>
                                        <p:strVal val="visible"/>
                                      </p:to>
                                    </p:set>
                                    <p:animEffect transition="in" filter="dissolve">
                                      <p:cBhvr>
                                        <p:cTn id="67" dur="500"/>
                                        <p:tgtEl>
                                          <p:spTgt spid="491525">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91526">
                                            <p:bg/>
                                          </p:spTgt>
                                        </p:tgtEl>
                                        <p:attrNameLst>
                                          <p:attrName>style.visibility</p:attrName>
                                        </p:attrNameLst>
                                      </p:cBhvr>
                                      <p:to>
                                        <p:strVal val="visible"/>
                                      </p:to>
                                    </p:set>
                                    <p:animEffect transition="in" filter="dissolve">
                                      <p:cBhvr>
                                        <p:cTn id="72" dur="500"/>
                                        <p:tgtEl>
                                          <p:spTgt spid="491526">
                                            <p:bg/>
                                          </p:spTgt>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491526">
                                            <p:txEl>
                                              <p:pRg st="0" end="0"/>
                                            </p:txEl>
                                          </p:spTgt>
                                        </p:tgtEl>
                                        <p:attrNameLst>
                                          <p:attrName>style.visibility</p:attrName>
                                        </p:attrNameLst>
                                      </p:cBhvr>
                                      <p:to>
                                        <p:strVal val="visible"/>
                                      </p:to>
                                    </p:set>
                                    <p:animEffect transition="in" filter="dissolve">
                                      <p:cBhvr>
                                        <p:cTn id="75" dur="500"/>
                                        <p:tgtEl>
                                          <p:spTgt spid="491526">
                                            <p:txEl>
                                              <p:pRg st="0" end="0"/>
                                            </p:txEl>
                                          </p:spTgt>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491526">
                                            <p:txEl>
                                              <p:pRg st="1" end="1"/>
                                            </p:txEl>
                                          </p:spTgt>
                                        </p:tgtEl>
                                        <p:attrNameLst>
                                          <p:attrName>style.visibility</p:attrName>
                                        </p:attrNameLst>
                                      </p:cBhvr>
                                      <p:to>
                                        <p:strVal val="visible"/>
                                      </p:to>
                                    </p:set>
                                    <p:animEffect transition="in" filter="dissolve">
                                      <p:cBhvr>
                                        <p:cTn id="78" dur="500"/>
                                        <p:tgtEl>
                                          <p:spTgt spid="491526">
                                            <p:txEl>
                                              <p:pRg st="1" end="1"/>
                                            </p:txEl>
                                          </p:spTgt>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491526">
                                            <p:txEl>
                                              <p:pRg st="2" end="2"/>
                                            </p:txEl>
                                          </p:spTgt>
                                        </p:tgtEl>
                                        <p:attrNameLst>
                                          <p:attrName>style.visibility</p:attrName>
                                        </p:attrNameLst>
                                      </p:cBhvr>
                                      <p:to>
                                        <p:strVal val="visible"/>
                                      </p:to>
                                    </p:set>
                                    <p:animEffect transition="in" filter="dissolve">
                                      <p:cBhvr>
                                        <p:cTn id="81" dur="500"/>
                                        <p:tgtEl>
                                          <p:spTgt spid="4915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3" grpId="0" build="p" animBg="1" autoUpdateAnimBg="0"/>
      <p:bldP spid="491524" grpId="0" build="p" animBg="1" autoUpdateAnimBg="0"/>
      <p:bldP spid="491525" grpId="0" build="p" animBg="1" autoUpdateAnimBg="0"/>
      <p:bldP spid="491526" grpId="0" build="p"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117" y="57150"/>
            <a:ext cx="9146117" cy="628650"/>
          </a:xfrm>
          <a:prstGeom prst="rect">
            <a:avLst/>
          </a:prstGeom>
          <a:noFill/>
          <a:ln w="9525">
            <a:noFill/>
            <a:miter lim="800000"/>
            <a:headEnd/>
            <a:tailEnd/>
          </a:ln>
          <a:effectLst/>
        </p:spPr>
        <p:txBody>
          <a:bodyPr anchor="ctr"/>
          <a:lstStyle/>
          <a:p>
            <a:pPr algn="ctr"/>
            <a:r>
              <a:rPr lang="en-US" sz="1800" dirty="0">
                <a:solidFill>
                  <a:srgbClr val="000000"/>
                </a:solidFill>
                <a:latin typeface="Verdana" pitchFamily="34" charset="0"/>
              </a:rPr>
              <a:t>Make your thinking process visible </a:t>
            </a:r>
            <a:br>
              <a:rPr lang="en-US" sz="1800" dirty="0">
                <a:solidFill>
                  <a:srgbClr val="000000"/>
                </a:solidFill>
                <a:latin typeface="Verdana" pitchFamily="34" charset="0"/>
              </a:rPr>
            </a:br>
            <a:r>
              <a:rPr lang="en-US" sz="1800" dirty="0">
                <a:solidFill>
                  <a:srgbClr val="000000"/>
                </a:solidFill>
                <a:latin typeface="Verdana" pitchFamily="34" charset="0"/>
              </a:rPr>
              <a:t>(walk up the ladder of inference slowly)</a:t>
            </a:r>
          </a:p>
        </p:txBody>
      </p:sp>
      <p:grpSp>
        <p:nvGrpSpPr>
          <p:cNvPr id="2" name="Group 16"/>
          <p:cNvGrpSpPr>
            <a:grpSpLocks/>
          </p:cNvGrpSpPr>
          <p:nvPr/>
        </p:nvGrpSpPr>
        <p:grpSpPr bwMode="auto">
          <a:xfrm>
            <a:off x="406400" y="628650"/>
            <a:ext cx="8229600" cy="5715000"/>
            <a:chOff x="0" y="519"/>
            <a:chExt cx="4605" cy="1176"/>
          </a:xfrm>
        </p:grpSpPr>
        <p:sp>
          <p:nvSpPr>
            <p:cNvPr id="3075" name="Rectangle 3"/>
            <p:cNvSpPr>
              <a:spLocks noChangeArrowheads="1"/>
            </p:cNvSpPr>
            <p:nvPr/>
          </p:nvSpPr>
          <p:spPr bwMode="auto">
            <a:xfrm>
              <a:off x="0" y="519"/>
              <a:ext cx="2305" cy="135"/>
            </a:xfrm>
            <a:prstGeom prst="rect">
              <a:avLst/>
            </a:prstGeom>
            <a:noFill/>
            <a:ln w="9525">
              <a:noFill/>
              <a:miter lim="800000"/>
              <a:headEnd/>
              <a:tailEnd/>
            </a:ln>
            <a:effectLst/>
          </p:spPr>
          <p:txBody>
            <a:bodyPr/>
            <a:lstStyle/>
            <a:p>
              <a:pPr algn="ctr"/>
              <a:r>
                <a:rPr lang="en-US" sz="1600" b="1" dirty="0">
                  <a:solidFill>
                    <a:srgbClr val="000000"/>
                  </a:solidFill>
                  <a:latin typeface="Verdana" pitchFamily="34" charset="0"/>
                </a:rPr>
                <a:t>What to do</a:t>
              </a:r>
              <a:endParaRPr lang="en-US" sz="4400" dirty="0"/>
            </a:p>
          </p:txBody>
        </p:sp>
        <p:sp>
          <p:nvSpPr>
            <p:cNvPr id="3076" name="Rectangle 4"/>
            <p:cNvSpPr>
              <a:spLocks noChangeArrowheads="1"/>
            </p:cNvSpPr>
            <p:nvPr/>
          </p:nvSpPr>
          <p:spPr bwMode="auto">
            <a:xfrm>
              <a:off x="2305" y="519"/>
              <a:ext cx="2300" cy="135"/>
            </a:xfrm>
            <a:prstGeom prst="rect">
              <a:avLst/>
            </a:prstGeom>
            <a:noFill/>
            <a:ln w="9525">
              <a:noFill/>
              <a:miter lim="800000"/>
              <a:headEnd/>
              <a:tailEnd/>
            </a:ln>
            <a:effectLst/>
          </p:spPr>
          <p:txBody>
            <a:bodyPr/>
            <a:lstStyle/>
            <a:p>
              <a:pPr algn="ctr"/>
              <a:r>
                <a:rPr lang="en-US" sz="1600" b="1" dirty="0">
                  <a:solidFill>
                    <a:srgbClr val="000000"/>
                  </a:solidFill>
                  <a:latin typeface="Verdana" pitchFamily="34" charset="0"/>
                </a:rPr>
                <a:t>What to say</a:t>
              </a:r>
              <a:endParaRPr lang="en-US" sz="4400" dirty="0"/>
            </a:p>
          </p:txBody>
        </p:sp>
        <p:sp>
          <p:nvSpPr>
            <p:cNvPr id="3077" name="Rectangle 5"/>
            <p:cNvSpPr>
              <a:spLocks noChangeArrowheads="1"/>
            </p:cNvSpPr>
            <p:nvPr/>
          </p:nvSpPr>
          <p:spPr bwMode="auto">
            <a:xfrm>
              <a:off x="0" y="654"/>
              <a:ext cx="2305" cy="135"/>
            </a:xfrm>
            <a:prstGeom prst="rect">
              <a:avLst/>
            </a:prstGeom>
            <a:noFill/>
            <a:ln w="9525">
              <a:noFill/>
              <a:miter lim="800000"/>
              <a:headEnd/>
              <a:tailEnd/>
            </a:ln>
            <a:effectLst/>
          </p:spPr>
          <p:txBody>
            <a:bodyPr/>
            <a:lstStyle/>
            <a:p>
              <a:r>
                <a:rPr lang="en-US" sz="1600" dirty="0">
                  <a:solidFill>
                    <a:srgbClr val="000000"/>
                  </a:solidFill>
                  <a:latin typeface="Verdana" pitchFamily="34" charset="0"/>
                </a:rPr>
                <a:t>State your assumptions, and describe the data that led to them.</a:t>
              </a:r>
              <a:endParaRPr lang="en-US" sz="4400" dirty="0"/>
            </a:p>
          </p:txBody>
        </p:sp>
        <p:sp>
          <p:nvSpPr>
            <p:cNvPr id="3078" name="Rectangle 6"/>
            <p:cNvSpPr>
              <a:spLocks noChangeArrowheads="1"/>
            </p:cNvSpPr>
            <p:nvPr/>
          </p:nvSpPr>
          <p:spPr bwMode="auto">
            <a:xfrm>
              <a:off x="2305" y="654"/>
              <a:ext cx="2300" cy="135"/>
            </a:xfrm>
            <a:prstGeom prst="rect">
              <a:avLst/>
            </a:prstGeom>
            <a:noFill/>
            <a:ln w="9525">
              <a:noFill/>
              <a:miter lim="800000"/>
              <a:headEnd/>
              <a:tailEnd/>
            </a:ln>
            <a:effectLst/>
          </p:spPr>
          <p:txBody>
            <a:bodyPr/>
            <a:lstStyle/>
            <a:p>
              <a:r>
                <a:rPr lang="en-US" sz="1600" i="1" dirty="0">
                  <a:solidFill>
                    <a:srgbClr val="000000"/>
                  </a:solidFill>
                  <a:latin typeface="Verdana" pitchFamily="34" charset="0"/>
                </a:rPr>
                <a:t>"Here's what I think and here's how I got there."</a:t>
              </a:r>
              <a:endParaRPr lang="en-US" sz="4400" dirty="0"/>
            </a:p>
          </p:txBody>
        </p:sp>
        <p:sp>
          <p:nvSpPr>
            <p:cNvPr id="3079" name="Rectangle 7"/>
            <p:cNvSpPr>
              <a:spLocks noChangeArrowheads="1"/>
            </p:cNvSpPr>
            <p:nvPr/>
          </p:nvSpPr>
          <p:spPr bwMode="auto">
            <a:xfrm>
              <a:off x="0" y="789"/>
              <a:ext cx="2305" cy="135"/>
            </a:xfrm>
            <a:prstGeom prst="rect">
              <a:avLst/>
            </a:prstGeom>
            <a:noFill/>
            <a:ln w="9525">
              <a:noFill/>
              <a:miter lim="800000"/>
              <a:headEnd/>
              <a:tailEnd/>
            </a:ln>
            <a:effectLst/>
          </p:spPr>
          <p:txBody>
            <a:bodyPr/>
            <a:lstStyle/>
            <a:p>
              <a:r>
                <a:rPr lang="en-US" sz="1600" dirty="0">
                  <a:solidFill>
                    <a:srgbClr val="000000"/>
                  </a:solidFill>
                  <a:latin typeface="Verdana" pitchFamily="34" charset="0"/>
                </a:rPr>
                <a:t>Explain your assumptions.</a:t>
              </a:r>
              <a:endParaRPr lang="en-US" sz="4400" dirty="0"/>
            </a:p>
          </p:txBody>
        </p:sp>
        <p:sp>
          <p:nvSpPr>
            <p:cNvPr id="3080" name="Rectangle 8"/>
            <p:cNvSpPr>
              <a:spLocks noChangeArrowheads="1"/>
            </p:cNvSpPr>
            <p:nvPr/>
          </p:nvSpPr>
          <p:spPr bwMode="auto">
            <a:xfrm>
              <a:off x="2305" y="789"/>
              <a:ext cx="2300" cy="135"/>
            </a:xfrm>
            <a:prstGeom prst="rect">
              <a:avLst/>
            </a:prstGeom>
            <a:noFill/>
            <a:ln w="9525">
              <a:noFill/>
              <a:miter lim="800000"/>
              <a:headEnd/>
              <a:tailEnd/>
            </a:ln>
            <a:effectLst/>
          </p:spPr>
          <p:txBody>
            <a:bodyPr/>
            <a:lstStyle/>
            <a:p>
              <a:r>
                <a:rPr lang="en-US" sz="1600" i="1" dirty="0">
                  <a:solidFill>
                    <a:srgbClr val="000000"/>
                  </a:solidFill>
                  <a:latin typeface="Verdana" pitchFamily="34" charset="0"/>
                </a:rPr>
                <a:t>"I assumed that. . ."</a:t>
              </a:r>
              <a:endParaRPr lang="en-US" sz="4400" dirty="0"/>
            </a:p>
          </p:txBody>
        </p:sp>
        <p:sp>
          <p:nvSpPr>
            <p:cNvPr id="3081" name="Rectangle 9"/>
            <p:cNvSpPr>
              <a:spLocks noChangeArrowheads="1"/>
            </p:cNvSpPr>
            <p:nvPr/>
          </p:nvSpPr>
          <p:spPr bwMode="auto">
            <a:xfrm>
              <a:off x="0" y="924"/>
              <a:ext cx="2305" cy="135"/>
            </a:xfrm>
            <a:prstGeom prst="rect">
              <a:avLst/>
            </a:prstGeom>
            <a:noFill/>
            <a:ln w="9525">
              <a:noFill/>
              <a:miter lim="800000"/>
              <a:headEnd/>
              <a:tailEnd/>
            </a:ln>
            <a:effectLst/>
          </p:spPr>
          <p:txBody>
            <a:bodyPr/>
            <a:lstStyle/>
            <a:p>
              <a:r>
                <a:rPr lang="en-US" sz="1600" dirty="0">
                  <a:solidFill>
                    <a:srgbClr val="000000"/>
                  </a:solidFill>
                  <a:latin typeface="Verdana" pitchFamily="34" charset="0"/>
                </a:rPr>
                <a:t>Make your reasoning explicit.</a:t>
              </a:r>
              <a:endParaRPr lang="en-US" sz="4400" dirty="0"/>
            </a:p>
          </p:txBody>
        </p:sp>
        <p:sp>
          <p:nvSpPr>
            <p:cNvPr id="3082" name="Rectangle 10"/>
            <p:cNvSpPr>
              <a:spLocks noChangeArrowheads="1"/>
            </p:cNvSpPr>
            <p:nvPr/>
          </p:nvSpPr>
          <p:spPr bwMode="auto">
            <a:xfrm>
              <a:off x="2305" y="924"/>
              <a:ext cx="2300" cy="135"/>
            </a:xfrm>
            <a:prstGeom prst="rect">
              <a:avLst/>
            </a:prstGeom>
            <a:noFill/>
            <a:ln w="9525">
              <a:noFill/>
              <a:miter lim="800000"/>
              <a:headEnd/>
              <a:tailEnd/>
            </a:ln>
            <a:effectLst/>
          </p:spPr>
          <p:txBody>
            <a:bodyPr/>
            <a:lstStyle/>
            <a:p>
              <a:r>
                <a:rPr lang="en-US" sz="1600" i="1" dirty="0">
                  <a:solidFill>
                    <a:srgbClr val="000000"/>
                  </a:solidFill>
                  <a:latin typeface="Verdana" pitchFamily="34" charset="0"/>
                </a:rPr>
                <a:t>"I came to this conclusion because. . ."</a:t>
              </a:r>
              <a:endParaRPr lang="en-US" sz="4400" dirty="0"/>
            </a:p>
          </p:txBody>
        </p:sp>
        <p:sp>
          <p:nvSpPr>
            <p:cNvPr id="3083" name="Rectangle 11"/>
            <p:cNvSpPr>
              <a:spLocks noChangeArrowheads="1"/>
            </p:cNvSpPr>
            <p:nvPr/>
          </p:nvSpPr>
          <p:spPr bwMode="auto">
            <a:xfrm>
              <a:off x="0" y="1059"/>
              <a:ext cx="2305" cy="212"/>
            </a:xfrm>
            <a:prstGeom prst="rect">
              <a:avLst/>
            </a:prstGeom>
            <a:noFill/>
            <a:ln w="9525">
              <a:noFill/>
              <a:miter lim="800000"/>
              <a:headEnd/>
              <a:tailEnd/>
            </a:ln>
            <a:effectLst/>
          </p:spPr>
          <p:txBody>
            <a:bodyPr/>
            <a:lstStyle/>
            <a:p>
              <a:r>
                <a:rPr lang="en-US" sz="1600" dirty="0">
                  <a:solidFill>
                    <a:srgbClr val="000000"/>
                  </a:solidFill>
                  <a:latin typeface="Verdana" pitchFamily="34" charset="0"/>
                </a:rPr>
                <a:t>Explain the context of your point of view: who will be affected by what you propose, how they will be affected, and why.</a:t>
              </a:r>
              <a:endParaRPr lang="en-US" sz="4400" dirty="0"/>
            </a:p>
          </p:txBody>
        </p:sp>
        <p:sp>
          <p:nvSpPr>
            <p:cNvPr id="3084" name="Rectangle 12"/>
            <p:cNvSpPr>
              <a:spLocks noChangeArrowheads="1"/>
            </p:cNvSpPr>
            <p:nvPr/>
          </p:nvSpPr>
          <p:spPr bwMode="auto">
            <a:xfrm>
              <a:off x="2305" y="1059"/>
              <a:ext cx="2300" cy="95"/>
            </a:xfrm>
            <a:prstGeom prst="rect">
              <a:avLst/>
            </a:prstGeom>
            <a:noFill/>
            <a:ln w="9525">
              <a:noFill/>
              <a:miter lim="800000"/>
              <a:headEnd/>
              <a:tailEnd/>
            </a:ln>
            <a:effectLst/>
          </p:spPr>
          <p:txBody>
            <a:bodyPr>
              <a:spAutoFit/>
            </a:bodyPr>
            <a:lstStyle/>
            <a:p>
              <a:endParaRPr lang="en-US" dirty="0"/>
            </a:p>
          </p:txBody>
        </p:sp>
        <p:sp>
          <p:nvSpPr>
            <p:cNvPr id="3085" name="Rectangle 13"/>
            <p:cNvSpPr>
              <a:spLocks noChangeArrowheads="1"/>
            </p:cNvSpPr>
            <p:nvPr/>
          </p:nvSpPr>
          <p:spPr bwMode="auto">
            <a:xfrm>
              <a:off x="0" y="1271"/>
              <a:ext cx="2305" cy="212"/>
            </a:xfrm>
            <a:prstGeom prst="rect">
              <a:avLst/>
            </a:prstGeom>
            <a:noFill/>
            <a:ln w="9525">
              <a:noFill/>
              <a:miter lim="800000"/>
              <a:headEnd/>
              <a:tailEnd/>
            </a:ln>
            <a:effectLst/>
          </p:spPr>
          <p:txBody>
            <a:bodyPr/>
            <a:lstStyle/>
            <a:p>
              <a:r>
                <a:rPr lang="en-US" sz="1600" dirty="0">
                  <a:solidFill>
                    <a:srgbClr val="000000"/>
                  </a:solidFill>
                  <a:latin typeface="Verdana" pitchFamily="34" charset="0"/>
                </a:rPr>
                <a:t>Give examples of what you propose, even if they're hypothetical or metaphorical.</a:t>
              </a:r>
              <a:endParaRPr lang="en-US" sz="4400" dirty="0"/>
            </a:p>
          </p:txBody>
        </p:sp>
        <p:sp>
          <p:nvSpPr>
            <p:cNvPr id="3086" name="Rectangle 14"/>
            <p:cNvSpPr>
              <a:spLocks noChangeArrowheads="1"/>
            </p:cNvSpPr>
            <p:nvPr/>
          </p:nvSpPr>
          <p:spPr bwMode="auto">
            <a:xfrm>
              <a:off x="2305" y="1271"/>
              <a:ext cx="2300" cy="212"/>
            </a:xfrm>
            <a:prstGeom prst="rect">
              <a:avLst/>
            </a:prstGeom>
            <a:noFill/>
            <a:ln w="9525">
              <a:noFill/>
              <a:miter lim="800000"/>
              <a:headEnd/>
              <a:tailEnd/>
            </a:ln>
            <a:effectLst/>
          </p:spPr>
          <p:txBody>
            <a:bodyPr/>
            <a:lstStyle/>
            <a:p>
              <a:r>
                <a:rPr lang="en-US" sz="1600" i="1" dirty="0">
                  <a:solidFill>
                    <a:srgbClr val="000000"/>
                  </a:solidFill>
                  <a:latin typeface="Verdana" pitchFamily="34" charset="0"/>
                </a:rPr>
                <a:t>"To get a clear picture of what I'm talking about, imagine the you're a customer who will be affected. . ."</a:t>
              </a:r>
              <a:endParaRPr lang="en-US" sz="4400" dirty="0"/>
            </a:p>
          </p:txBody>
        </p:sp>
        <p:sp>
          <p:nvSpPr>
            <p:cNvPr id="3087" name="Rectangle 15"/>
            <p:cNvSpPr>
              <a:spLocks noChangeArrowheads="1"/>
            </p:cNvSpPr>
            <p:nvPr/>
          </p:nvSpPr>
          <p:spPr bwMode="auto">
            <a:xfrm>
              <a:off x="0" y="1483"/>
              <a:ext cx="2305" cy="212"/>
            </a:xfrm>
            <a:prstGeom prst="rect">
              <a:avLst/>
            </a:prstGeom>
            <a:noFill/>
            <a:ln w="9525">
              <a:noFill/>
              <a:miter lim="800000"/>
              <a:headEnd/>
              <a:tailEnd/>
            </a:ln>
            <a:effectLst/>
          </p:spPr>
          <p:txBody>
            <a:bodyPr/>
            <a:lstStyle/>
            <a:p>
              <a:r>
                <a:rPr lang="en-US" sz="1600" dirty="0">
                  <a:solidFill>
                    <a:srgbClr val="000000"/>
                  </a:solidFill>
                  <a:latin typeface="Verdana" pitchFamily="34" charset="0"/>
                </a:rPr>
                <a:t>As you speak, try to picture the other people's perspectives on what you are saying.</a:t>
              </a:r>
              <a:endParaRPr lang="en-US" sz="4400" dirty="0"/>
            </a:p>
          </p:txBody>
        </p:sp>
      </p:grpSp>
      <p:sp>
        <p:nvSpPr>
          <p:cNvPr id="3089" name="Text Box 17"/>
          <p:cNvSpPr txBox="1">
            <a:spLocks noChangeArrowheads="1"/>
          </p:cNvSpPr>
          <p:nvPr/>
        </p:nvSpPr>
        <p:spPr bwMode="auto">
          <a:xfrm>
            <a:off x="203200" y="6343651"/>
            <a:ext cx="2235200" cy="479822"/>
          </a:xfrm>
          <a:prstGeom prst="rect">
            <a:avLst/>
          </a:prstGeom>
          <a:noFill/>
          <a:ln w="9525">
            <a:noFill/>
            <a:miter lim="800000"/>
            <a:headEnd/>
            <a:tailEnd/>
          </a:ln>
          <a:effectLst/>
        </p:spPr>
        <p:txBody>
          <a:bodyPr>
            <a:spAutoFit/>
          </a:bodyPr>
          <a:lstStyle/>
          <a:p>
            <a:pPr>
              <a:spcBef>
                <a:spcPct val="50000"/>
              </a:spcBef>
            </a:pPr>
            <a:r>
              <a:rPr lang="en-US" sz="1200" b="1" dirty="0">
                <a:solidFill>
                  <a:srgbClr val="000000"/>
                </a:solidFill>
                <a:effectLst>
                  <a:outerShdw blurRad="38100" dist="38100" dir="2700000" algn="tl">
                    <a:srgbClr val="C0C0C0"/>
                  </a:outerShdw>
                </a:effectLst>
                <a:latin typeface="Verdana" pitchFamily="34" charset="0"/>
              </a:rPr>
              <a:t>Protocols for Improved Advocacy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04800" y="2752725"/>
            <a:ext cx="9144000" cy="461665"/>
          </a:xfrm>
          <a:prstGeom prst="rect">
            <a:avLst/>
          </a:prstGeom>
          <a:noFill/>
          <a:ln w="9525">
            <a:noFill/>
            <a:miter lim="800000"/>
            <a:headEnd/>
            <a:tailEnd/>
          </a:ln>
          <a:effectLst/>
        </p:spPr>
        <p:txBody>
          <a:bodyPr>
            <a:spAutoFit/>
          </a:bodyPr>
          <a:lstStyle/>
          <a:p>
            <a:endParaRPr lang="en-US" dirty="0"/>
          </a:p>
        </p:txBody>
      </p:sp>
      <p:grpSp>
        <p:nvGrpSpPr>
          <p:cNvPr id="2" name="Group 13"/>
          <p:cNvGrpSpPr>
            <a:grpSpLocks/>
          </p:cNvGrpSpPr>
          <p:nvPr/>
        </p:nvGrpSpPr>
        <p:grpSpPr bwMode="auto">
          <a:xfrm>
            <a:off x="304800" y="971550"/>
            <a:ext cx="8432800" cy="5657850"/>
            <a:chOff x="0" y="0"/>
            <a:chExt cx="4608" cy="1137"/>
          </a:xfrm>
        </p:grpSpPr>
        <p:sp>
          <p:nvSpPr>
            <p:cNvPr id="4099" name="Rectangle 3"/>
            <p:cNvSpPr>
              <a:spLocks noChangeArrowheads="1"/>
            </p:cNvSpPr>
            <p:nvPr/>
          </p:nvSpPr>
          <p:spPr bwMode="auto">
            <a:xfrm>
              <a:off x="0" y="0"/>
              <a:ext cx="2309" cy="135"/>
            </a:xfrm>
            <a:prstGeom prst="rect">
              <a:avLst/>
            </a:prstGeom>
            <a:noFill/>
            <a:ln w="9525">
              <a:noFill/>
              <a:miter lim="800000"/>
              <a:headEnd/>
              <a:tailEnd/>
            </a:ln>
            <a:effectLst/>
          </p:spPr>
          <p:txBody>
            <a:bodyPr/>
            <a:lstStyle/>
            <a:p>
              <a:pPr algn="ctr"/>
              <a:r>
                <a:rPr lang="en-US" sz="1600" b="1" dirty="0">
                  <a:solidFill>
                    <a:srgbClr val="000000"/>
                  </a:solidFill>
                  <a:latin typeface="Verdana" pitchFamily="34" charset="0"/>
                </a:rPr>
                <a:t>What to do</a:t>
              </a:r>
              <a:endParaRPr lang="en-US" sz="4400" dirty="0"/>
            </a:p>
          </p:txBody>
        </p:sp>
        <p:sp>
          <p:nvSpPr>
            <p:cNvPr id="4100" name="Rectangle 4"/>
            <p:cNvSpPr>
              <a:spLocks noChangeArrowheads="1"/>
            </p:cNvSpPr>
            <p:nvPr/>
          </p:nvSpPr>
          <p:spPr bwMode="auto">
            <a:xfrm>
              <a:off x="2309" y="0"/>
              <a:ext cx="2299" cy="135"/>
            </a:xfrm>
            <a:prstGeom prst="rect">
              <a:avLst/>
            </a:prstGeom>
            <a:noFill/>
            <a:ln w="9525">
              <a:noFill/>
              <a:miter lim="800000"/>
              <a:headEnd/>
              <a:tailEnd/>
            </a:ln>
            <a:effectLst/>
          </p:spPr>
          <p:txBody>
            <a:bodyPr/>
            <a:lstStyle/>
            <a:p>
              <a:pPr algn="ctr"/>
              <a:r>
                <a:rPr lang="en-US" sz="1600" b="1" dirty="0">
                  <a:solidFill>
                    <a:srgbClr val="000000"/>
                  </a:solidFill>
                  <a:latin typeface="Verdana" pitchFamily="34" charset="0"/>
                </a:rPr>
                <a:t>What to say</a:t>
              </a:r>
              <a:endParaRPr lang="en-US" sz="4400" dirty="0"/>
            </a:p>
          </p:txBody>
        </p:sp>
        <p:sp>
          <p:nvSpPr>
            <p:cNvPr id="4101" name="Rectangle 5"/>
            <p:cNvSpPr>
              <a:spLocks noChangeArrowheads="1"/>
            </p:cNvSpPr>
            <p:nvPr/>
          </p:nvSpPr>
          <p:spPr bwMode="auto">
            <a:xfrm>
              <a:off x="0" y="135"/>
              <a:ext cx="2309" cy="212"/>
            </a:xfrm>
            <a:prstGeom prst="rect">
              <a:avLst/>
            </a:prstGeom>
            <a:noFill/>
            <a:ln w="9525">
              <a:noFill/>
              <a:miter lim="800000"/>
              <a:headEnd/>
              <a:tailEnd/>
            </a:ln>
            <a:effectLst/>
          </p:spPr>
          <p:txBody>
            <a:bodyPr/>
            <a:lstStyle/>
            <a:p>
              <a:r>
                <a:rPr lang="en-US" sz="1600" dirty="0">
                  <a:solidFill>
                    <a:srgbClr val="000000"/>
                  </a:solidFill>
                  <a:latin typeface="Verdana" pitchFamily="34" charset="0"/>
                </a:rPr>
                <a:t>Encourage others to explore your model, your assumptions, and your data.</a:t>
              </a:r>
              <a:endParaRPr lang="en-US" sz="4400" dirty="0"/>
            </a:p>
          </p:txBody>
        </p:sp>
        <p:sp>
          <p:nvSpPr>
            <p:cNvPr id="4102" name="Rectangle 6"/>
            <p:cNvSpPr>
              <a:spLocks noChangeArrowheads="1"/>
            </p:cNvSpPr>
            <p:nvPr/>
          </p:nvSpPr>
          <p:spPr bwMode="auto">
            <a:xfrm>
              <a:off x="2309" y="135"/>
              <a:ext cx="2299" cy="212"/>
            </a:xfrm>
            <a:prstGeom prst="rect">
              <a:avLst/>
            </a:prstGeom>
            <a:noFill/>
            <a:ln w="9525">
              <a:noFill/>
              <a:miter lim="800000"/>
              <a:headEnd/>
              <a:tailEnd/>
            </a:ln>
            <a:effectLst/>
          </p:spPr>
          <p:txBody>
            <a:bodyPr/>
            <a:lstStyle/>
            <a:p>
              <a:r>
                <a:rPr lang="en-US" sz="1600" i="1" dirty="0">
                  <a:solidFill>
                    <a:srgbClr val="000000"/>
                  </a:solidFill>
                  <a:latin typeface="Verdana" pitchFamily="34" charset="0"/>
                </a:rPr>
                <a:t>"What do you think about what I just said?" or "Do you see any flaws in my reasoning?" or "What can you add?"</a:t>
              </a:r>
              <a:endParaRPr lang="en-US" sz="4400" dirty="0"/>
            </a:p>
          </p:txBody>
        </p:sp>
        <p:sp>
          <p:nvSpPr>
            <p:cNvPr id="4103" name="Rectangle 7"/>
            <p:cNvSpPr>
              <a:spLocks noChangeArrowheads="1"/>
            </p:cNvSpPr>
            <p:nvPr/>
          </p:nvSpPr>
          <p:spPr bwMode="auto">
            <a:xfrm>
              <a:off x="0" y="347"/>
              <a:ext cx="2309" cy="289"/>
            </a:xfrm>
            <a:prstGeom prst="rect">
              <a:avLst/>
            </a:prstGeom>
            <a:noFill/>
            <a:ln w="9525">
              <a:noFill/>
              <a:miter lim="800000"/>
              <a:headEnd/>
              <a:tailEnd/>
            </a:ln>
            <a:effectLst/>
          </p:spPr>
          <p:txBody>
            <a:bodyPr/>
            <a:lstStyle/>
            <a:p>
              <a:r>
                <a:rPr lang="en-US" sz="1600" dirty="0">
                  <a:solidFill>
                    <a:srgbClr val="000000"/>
                  </a:solidFill>
                  <a:latin typeface="Verdana" pitchFamily="34" charset="0"/>
                </a:rPr>
                <a:t>Refrain from defensiveness when your ideas are questioned. If you're advocating something worthwhile, then it will only get stronger by being tested.</a:t>
              </a:r>
              <a:endParaRPr lang="en-US" sz="4400" dirty="0"/>
            </a:p>
          </p:txBody>
        </p:sp>
        <p:sp>
          <p:nvSpPr>
            <p:cNvPr id="4104" name="Rectangle 8"/>
            <p:cNvSpPr>
              <a:spLocks noChangeArrowheads="1"/>
            </p:cNvSpPr>
            <p:nvPr/>
          </p:nvSpPr>
          <p:spPr bwMode="auto">
            <a:xfrm>
              <a:off x="2309" y="347"/>
              <a:ext cx="2299" cy="93"/>
            </a:xfrm>
            <a:prstGeom prst="rect">
              <a:avLst/>
            </a:prstGeom>
            <a:noFill/>
            <a:ln w="9525">
              <a:noFill/>
              <a:miter lim="800000"/>
              <a:headEnd/>
              <a:tailEnd/>
            </a:ln>
            <a:effectLst/>
          </p:spPr>
          <p:txBody>
            <a:bodyPr>
              <a:spAutoFit/>
            </a:bodyPr>
            <a:lstStyle/>
            <a:p>
              <a:endParaRPr lang="en-US" dirty="0"/>
            </a:p>
          </p:txBody>
        </p:sp>
        <p:sp>
          <p:nvSpPr>
            <p:cNvPr id="4105" name="Rectangle 9"/>
            <p:cNvSpPr>
              <a:spLocks noChangeArrowheads="1"/>
            </p:cNvSpPr>
            <p:nvPr/>
          </p:nvSpPr>
          <p:spPr bwMode="auto">
            <a:xfrm>
              <a:off x="0" y="636"/>
              <a:ext cx="2309" cy="289"/>
            </a:xfrm>
            <a:prstGeom prst="rect">
              <a:avLst/>
            </a:prstGeom>
            <a:noFill/>
            <a:ln w="9525">
              <a:noFill/>
              <a:miter lim="800000"/>
              <a:headEnd/>
              <a:tailEnd/>
            </a:ln>
            <a:effectLst/>
          </p:spPr>
          <p:txBody>
            <a:bodyPr/>
            <a:lstStyle/>
            <a:p>
              <a:r>
                <a:rPr lang="en-US" sz="1600" dirty="0">
                  <a:solidFill>
                    <a:srgbClr val="000000"/>
                  </a:solidFill>
                  <a:latin typeface="Verdana" pitchFamily="34" charset="0"/>
                </a:rPr>
                <a:t>Reveal where you are least clear in your thinking. Rather than making you vulnerable, it defuses the force of advocates who are opposed to you, and invites improvement.</a:t>
              </a:r>
              <a:endParaRPr lang="en-US" sz="4400" dirty="0"/>
            </a:p>
          </p:txBody>
        </p:sp>
        <p:sp>
          <p:nvSpPr>
            <p:cNvPr id="4106" name="Rectangle 10"/>
            <p:cNvSpPr>
              <a:spLocks noChangeArrowheads="1"/>
            </p:cNvSpPr>
            <p:nvPr/>
          </p:nvSpPr>
          <p:spPr bwMode="auto">
            <a:xfrm>
              <a:off x="2309" y="636"/>
              <a:ext cx="2299" cy="289"/>
            </a:xfrm>
            <a:prstGeom prst="rect">
              <a:avLst/>
            </a:prstGeom>
            <a:noFill/>
            <a:ln w="9525">
              <a:noFill/>
              <a:miter lim="800000"/>
              <a:headEnd/>
              <a:tailEnd/>
            </a:ln>
            <a:effectLst/>
          </p:spPr>
          <p:txBody>
            <a:bodyPr/>
            <a:lstStyle/>
            <a:p>
              <a:r>
                <a:rPr lang="en-US" sz="1600" i="1" dirty="0">
                  <a:solidFill>
                    <a:srgbClr val="000000"/>
                  </a:solidFill>
                  <a:latin typeface="Verdana" pitchFamily="34" charset="0"/>
                </a:rPr>
                <a:t>"Here's one aspect which you might help me think through. . ."</a:t>
              </a:r>
              <a:endParaRPr lang="en-US" sz="4400" dirty="0"/>
            </a:p>
          </p:txBody>
        </p:sp>
        <p:sp>
          <p:nvSpPr>
            <p:cNvPr id="4107" name="Rectangle 11"/>
            <p:cNvSpPr>
              <a:spLocks noChangeArrowheads="1"/>
            </p:cNvSpPr>
            <p:nvPr/>
          </p:nvSpPr>
          <p:spPr bwMode="auto">
            <a:xfrm>
              <a:off x="0" y="925"/>
              <a:ext cx="2309" cy="212"/>
            </a:xfrm>
            <a:prstGeom prst="rect">
              <a:avLst/>
            </a:prstGeom>
            <a:noFill/>
            <a:ln w="9525">
              <a:noFill/>
              <a:miter lim="800000"/>
              <a:headEnd/>
              <a:tailEnd/>
            </a:ln>
            <a:effectLst/>
          </p:spPr>
          <p:txBody>
            <a:bodyPr/>
            <a:lstStyle/>
            <a:p>
              <a:r>
                <a:rPr lang="en-US" sz="1600" dirty="0">
                  <a:solidFill>
                    <a:srgbClr val="000000"/>
                  </a:solidFill>
                  <a:latin typeface="Verdana" pitchFamily="34" charset="0"/>
                </a:rPr>
                <a:t>Even when advocating, listen, stay open, and encourage others to provide different views.</a:t>
              </a:r>
              <a:endParaRPr lang="en-US" sz="4400" dirty="0"/>
            </a:p>
          </p:txBody>
        </p:sp>
        <p:sp>
          <p:nvSpPr>
            <p:cNvPr id="4108" name="Rectangle 12"/>
            <p:cNvSpPr>
              <a:spLocks noChangeArrowheads="1"/>
            </p:cNvSpPr>
            <p:nvPr/>
          </p:nvSpPr>
          <p:spPr bwMode="auto">
            <a:xfrm>
              <a:off x="2309" y="925"/>
              <a:ext cx="2299" cy="212"/>
            </a:xfrm>
            <a:prstGeom prst="rect">
              <a:avLst/>
            </a:prstGeom>
            <a:noFill/>
            <a:ln w="9525">
              <a:noFill/>
              <a:miter lim="800000"/>
              <a:headEnd/>
              <a:tailEnd/>
            </a:ln>
            <a:effectLst/>
          </p:spPr>
          <p:txBody>
            <a:bodyPr/>
            <a:lstStyle/>
            <a:p>
              <a:r>
                <a:rPr lang="en-US" sz="1600" i="1" dirty="0">
                  <a:solidFill>
                    <a:srgbClr val="000000"/>
                  </a:solidFill>
                  <a:latin typeface="Verdana" pitchFamily="34" charset="0"/>
                </a:rPr>
                <a:t>"Do you see it differently?"</a:t>
              </a:r>
              <a:endParaRPr lang="en-US" sz="4400" dirty="0"/>
            </a:p>
          </p:txBody>
        </p:sp>
      </p:grpSp>
      <p:sp>
        <p:nvSpPr>
          <p:cNvPr id="4110" name="Rectangle 14"/>
          <p:cNvSpPr>
            <a:spLocks noGrp="1" noChangeArrowheads="1"/>
          </p:cNvSpPr>
          <p:nvPr>
            <p:ph type="title"/>
          </p:nvPr>
        </p:nvSpPr>
        <p:spPr>
          <a:xfrm>
            <a:off x="685800" y="57150"/>
            <a:ext cx="7772400" cy="800100"/>
          </a:xfrm>
        </p:spPr>
        <p:txBody>
          <a:bodyPr/>
          <a:lstStyle/>
          <a:p>
            <a:r>
              <a:rPr lang="en-US" sz="1800" dirty="0">
                <a:solidFill>
                  <a:srgbClr val="000000"/>
                </a:solidFill>
                <a:latin typeface="Verdana" pitchFamily="34" charset="0"/>
              </a:rPr>
              <a:t>Publicly test your conclusions and assumptions. </a:t>
            </a:r>
          </a:p>
        </p:txBody>
      </p:sp>
      <p:sp>
        <p:nvSpPr>
          <p:cNvPr id="4111" name="Text Box 15"/>
          <p:cNvSpPr txBox="1">
            <a:spLocks noChangeArrowheads="1"/>
          </p:cNvSpPr>
          <p:nvPr/>
        </p:nvSpPr>
        <p:spPr bwMode="auto">
          <a:xfrm>
            <a:off x="101600" y="6378178"/>
            <a:ext cx="2235200" cy="479822"/>
          </a:xfrm>
          <a:prstGeom prst="rect">
            <a:avLst/>
          </a:prstGeom>
          <a:noFill/>
          <a:ln w="9525">
            <a:noFill/>
            <a:miter lim="800000"/>
            <a:headEnd/>
            <a:tailEnd/>
          </a:ln>
          <a:effectLst/>
        </p:spPr>
        <p:txBody>
          <a:bodyPr>
            <a:spAutoFit/>
          </a:bodyPr>
          <a:lstStyle/>
          <a:p>
            <a:pPr>
              <a:spcBef>
                <a:spcPct val="50000"/>
              </a:spcBef>
            </a:pPr>
            <a:r>
              <a:rPr lang="en-US" sz="1200" b="1" dirty="0">
                <a:solidFill>
                  <a:srgbClr val="000000"/>
                </a:solidFill>
                <a:effectLst>
                  <a:outerShdw blurRad="38100" dist="38100" dir="2700000" algn="tl">
                    <a:srgbClr val="C0C0C0"/>
                  </a:outerShdw>
                </a:effectLst>
                <a:latin typeface="Verdana" pitchFamily="34" charset="0"/>
              </a:rPr>
              <a:t>Protocols for Improved Advocacy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en-US" sz="1800" dirty="0">
                <a:solidFill>
                  <a:srgbClr val="000000"/>
                </a:solidFill>
                <a:latin typeface="Verdana" pitchFamily="34" charset="0"/>
              </a:rPr>
              <a:t>Ask others to make their thinking process visible.</a:t>
            </a:r>
          </a:p>
        </p:txBody>
      </p:sp>
      <p:grpSp>
        <p:nvGrpSpPr>
          <p:cNvPr id="2" name="Group 15"/>
          <p:cNvGrpSpPr>
            <a:grpSpLocks/>
          </p:cNvGrpSpPr>
          <p:nvPr/>
        </p:nvGrpSpPr>
        <p:grpSpPr bwMode="auto">
          <a:xfrm>
            <a:off x="0" y="1143000"/>
            <a:ext cx="8839200" cy="5715000"/>
            <a:chOff x="0" y="0"/>
            <a:chExt cx="4474" cy="1137"/>
          </a:xfrm>
        </p:grpSpPr>
        <p:sp>
          <p:nvSpPr>
            <p:cNvPr id="6147" name="Rectangle 3"/>
            <p:cNvSpPr>
              <a:spLocks noChangeArrowheads="1"/>
            </p:cNvSpPr>
            <p:nvPr/>
          </p:nvSpPr>
          <p:spPr bwMode="auto">
            <a:xfrm>
              <a:off x="0" y="0"/>
              <a:ext cx="0" cy="0"/>
            </a:xfrm>
            <a:prstGeom prst="rect">
              <a:avLst/>
            </a:prstGeom>
            <a:noFill/>
            <a:ln w="9525">
              <a:noFill/>
              <a:miter lim="800000"/>
              <a:headEnd/>
              <a:tailEnd/>
            </a:ln>
            <a:effectLst/>
          </p:spPr>
          <p:txBody>
            <a:bodyPr>
              <a:spAutoFit/>
            </a:bodyPr>
            <a:lstStyle/>
            <a:p>
              <a:endParaRPr lang="en-US" dirty="0"/>
            </a:p>
          </p:txBody>
        </p:sp>
        <p:grpSp>
          <p:nvGrpSpPr>
            <p:cNvPr id="3" name="Group 14"/>
            <p:cNvGrpSpPr>
              <a:grpSpLocks/>
            </p:cNvGrpSpPr>
            <p:nvPr/>
          </p:nvGrpSpPr>
          <p:grpSpPr bwMode="auto">
            <a:xfrm>
              <a:off x="0" y="0"/>
              <a:ext cx="4474" cy="1137"/>
              <a:chOff x="0" y="0"/>
              <a:chExt cx="4474" cy="1137"/>
            </a:xfrm>
          </p:grpSpPr>
          <p:sp>
            <p:nvSpPr>
              <p:cNvPr id="6148" name="Rectangle 4"/>
              <p:cNvSpPr>
                <a:spLocks noChangeArrowheads="1"/>
              </p:cNvSpPr>
              <p:nvPr/>
            </p:nvSpPr>
            <p:spPr bwMode="auto">
              <a:xfrm>
                <a:off x="0" y="0"/>
                <a:ext cx="2240" cy="135"/>
              </a:xfrm>
              <a:prstGeom prst="rect">
                <a:avLst/>
              </a:prstGeom>
              <a:noFill/>
              <a:ln w="9525">
                <a:noFill/>
                <a:miter lim="800000"/>
                <a:headEnd/>
                <a:tailEnd/>
              </a:ln>
              <a:effectLst/>
            </p:spPr>
            <p:txBody>
              <a:bodyPr/>
              <a:lstStyle/>
              <a:p>
                <a:pPr algn="ctr"/>
                <a:r>
                  <a:rPr lang="en-US" sz="1600" b="1" dirty="0">
                    <a:solidFill>
                      <a:srgbClr val="000000"/>
                    </a:solidFill>
                    <a:latin typeface="Verdana" pitchFamily="34" charset="0"/>
                  </a:rPr>
                  <a:t>What to do</a:t>
                </a:r>
                <a:endParaRPr lang="en-US" sz="4400" dirty="0"/>
              </a:p>
            </p:txBody>
          </p:sp>
          <p:sp>
            <p:nvSpPr>
              <p:cNvPr id="6149" name="Rectangle 5"/>
              <p:cNvSpPr>
                <a:spLocks noChangeArrowheads="1"/>
              </p:cNvSpPr>
              <p:nvPr/>
            </p:nvSpPr>
            <p:spPr bwMode="auto">
              <a:xfrm>
                <a:off x="2240" y="0"/>
                <a:ext cx="2234" cy="135"/>
              </a:xfrm>
              <a:prstGeom prst="rect">
                <a:avLst/>
              </a:prstGeom>
              <a:noFill/>
              <a:ln w="9525">
                <a:noFill/>
                <a:miter lim="800000"/>
                <a:headEnd/>
                <a:tailEnd/>
              </a:ln>
              <a:effectLst/>
            </p:spPr>
            <p:txBody>
              <a:bodyPr/>
              <a:lstStyle/>
              <a:p>
                <a:pPr algn="ctr"/>
                <a:r>
                  <a:rPr lang="en-US" sz="1600" b="1" dirty="0">
                    <a:solidFill>
                      <a:srgbClr val="000000"/>
                    </a:solidFill>
                    <a:latin typeface="Verdana" pitchFamily="34" charset="0"/>
                  </a:rPr>
                  <a:t>What to say</a:t>
                </a:r>
                <a:endParaRPr lang="en-US" sz="4400" dirty="0"/>
              </a:p>
            </p:txBody>
          </p:sp>
          <p:sp>
            <p:nvSpPr>
              <p:cNvPr id="6150" name="Rectangle 6"/>
              <p:cNvSpPr>
                <a:spLocks noChangeArrowheads="1"/>
              </p:cNvSpPr>
              <p:nvPr/>
            </p:nvSpPr>
            <p:spPr bwMode="auto">
              <a:xfrm>
                <a:off x="0" y="135"/>
                <a:ext cx="2240" cy="212"/>
              </a:xfrm>
              <a:prstGeom prst="rect">
                <a:avLst/>
              </a:prstGeom>
              <a:noFill/>
              <a:ln w="9525">
                <a:noFill/>
                <a:miter lim="800000"/>
                <a:headEnd/>
                <a:tailEnd/>
              </a:ln>
              <a:effectLst/>
            </p:spPr>
            <p:txBody>
              <a:bodyPr/>
              <a:lstStyle/>
              <a:p>
                <a:r>
                  <a:rPr lang="en-US" sz="1600" dirty="0">
                    <a:solidFill>
                      <a:srgbClr val="000000"/>
                    </a:solidFill>
                    <a:latin typeface="Verdana" pitchFamily="34" charset="0"/>
                  </a:rPr>
                  <a:t>Gently walk others down the ladder of inference and find out what data they are operating from.</a:t>
                </a:r>
                <a:endParaRPr lang="en-US" sz="4400" dirty="0"/>
              </a:p>
            </p:txBody>
          </p:sp>
          <p:sp>
            <p:nvSpPr>
              <p:cNvPr id="6151" name="Rectangle 7"/>
              <p:cNvSpPr>
                <a:spLocks noChangeArrowheads="1"/>
              </p:cNvSpPr>
              <p:nvPr/>
            </p:nvSpPr>
            <p:spPr bwMode="auto">
              <a:xfrm>
                <a:off x="2240" y="135"/>
                <a:ext cx="2234" cy="212"/>
              </a:xfrm>
              <a:prstGeom prst="rect">
                <a:avLst/>
              </a:prstGeom>
              <a:noFill/>
              <a:ln w="9525">
                <a:noFill/>
                <a:miter lim="800000"/>
                <a:headEnd/>
                <a:tailEnd/>
              </a:ln>
              <a:effectLst/>
            </p:spPr>
            <p:txBody>
              <a:bodyPr/>
              <a:lstStyle/>
              <a:p>
                <a:r>
                  <a:rPr lang="en-US" sz="1600" i="1" dirty="0">
                    <a:solidFill>
                      <a:srgbClr val="000000"/>
                    </a:solidFill>
                    <a:latin typeface="Verdana" pitchFamily="34" charset="0"/>
                  </a:rPr>
                  <a:t>"What leads you to conclude that?" "What data do you have for that?" "What causes you to say that?"</a:t>
                </a:r>
                <a:endParaRPr lang="en-US" sz="4400" dirty="0"/>
              </a:p>
            </p:txBody>
          </p:sp>
          <p:sp>
            <p:nvSpPr>
              <p:cNvPr id="6152" name="Rectangle 8"/>
              <p:cNvSpPr>
                <a:spLocks noChangeArrowheads="1"/>
              </p:cNvSpPr>
              <p:nvPr/>
            </p:nvSpPr>
            <p:spPr bwMode="auto">
              <a:xfrm>
                <a:off x="0" y="347"/>
                <a:ext cx="2240" cy="289"/>
              </a:xfrm>
              <a:prstGeom prst="rect">
                <a:avLst/>
              </a:prstGeom>
              <a:noFill/>
              <a:ln w="9525">
                <a:noFill/>
                <a:miter lim="800000"/>
                <a:headEnd/>
                <a:tailEnd/>
              </a:ln>
              <a:effectLst/>
            </p:spPr>
            <p:txBody>
              <a:bodyPr/>
              <a:lstStyle/>
              <a:p>
                <a:r>
                  <a:rPr lang="en-US" sz="1600" dirty="0">
                    <a:solidFill>
                      <a:srgbClr val="000000"/>
                    </a:solidFill>
                    <a:latin typeface="Verdana" pitchFamily="34" charset="0"/>
                  </a:rPr>
                  <a:t>Use unaggressive language, particularly with people who are not familiar with these skills. Ask in a way that does not provoke defensiveness or "lead the witness."</a:t>
                </a:r>
                <a:endParaRPr lang="en-US" sz="4400" dirty="0"/>
              </a:p>
            </p:txBody>
          </p:sp>
          <p:sp>
            <p:nvSpPr>
              <p:cNvPr id="6153" name="Rectangle 9"/>
              <p:cNvSpPr>
                <a:spLocks noChangeArrowheads="1"/>
              </p:cNvSpPr>
              <p:nvPr/>
            </p:nvSpPr>
            <p:spPr bwMode="auto">
              <a:xfrm>
                <a:off x="2240" y="347"/>
                <a:ext cx="2234" cy="289"/>
              </a:xfrm>
              <a:prstGeom prst="rect">
                <a:avLst/>
              </a:prstGeom>
              <a:noFill/>
              <a:ln w="9525">
                <a:noFill/>
                <a:miter lim="800000"/>
                <a:headEnd/>
                <a:tailEnd/>
              </a:ln>
              <a:effectLst/>
            </p:spPr>
            <p:txBody>
              <a:bodyPr/>
              <a:lstStyle/>
              <a:p>
                <a:r>
                  <a:rPr lang="en-US" sz="1600" dirty="0">
                    <a:solidFill>
                      <a:srgbClr val="000000"/>
                    </a:solidFill>
                    <a:latin typeface="Verdana" pitchFamily="34" charset="0"/>
                  </a:rPr>
                  <a:t>Instead of </a:t>
                </a:r>
                <a:r>
                  <a:rPr lang="en-US" sz="1600" i="1" dirty="0">
                    <a:solidFill>
                      <a:srgbClr val="000000"/>
                    </a:solidFill>
                    <a:latin typeface="Verdana" pitchFamily="34" charset="0"/>
                  </a:rPr>
                  <a:t>"What do you mean?"</a:t>
                </a:r>
                <a:r>
                  <a:rPr lang="en-US" sz="1600" dirty="0">
                    <a:solidFill>
                      <a:srgbClr val="000000"/>
                    </a:solidFill>
                    <a:latin typeface="Verdana" pitchFamily="34" charset="0"/>
                  </a:rPr>
                  <a:t>  or </a:t>
                </a:r>
                <a:r>
                  <a:rPr lang="en-US" sz="1600" i="1" dirty="0">
                    <a:solidFill>
                      <a:srgbClr val="000000"/>
                    </a:solidFill>
                    <a:latin typeface="Verdana" pitchFamily="34" charset="0"/>
                  </a:rPr>
                  <a:t>"What's your proof?"</a:t>
                </a:r>
                <a:r>
                  <a:rPr lang="en-US" sz="1600" dirty="0">
                    <a:solidFill>
                      <a:srgbClr val="000000"/>
                    </a:solidFill>
                    <a:latin typeface="Verdana" pitchFamily="34" charset="0"/>
                  </a:rPr>
                  <a:t>  say, </a:t>
                </a:r>
                <a:r>
                  <a:rPr lang="en-US" sz="1600" i="1" dirty="0">
                    <a:solidFill>
                      <a:srgbClr val="000000"/>
                    </a:solidFill>
                    <a:latin typeface="Verdana" pitchFamily="34" charset="0"/>
                  </a:rPr>
                  <a:t>"Can you help me understand your thinking here?"</a:t>
                </a:r>
                <a:endParaRPr lang="en-US" sz="4400" dirty="0"/>
              </a:p>
            </p:txBody>
          </p:sp>
          <p:sp>
            <p:nvSpPr>
              <p:cNvPr id="6154" name="Rectangle 10"/>
              <p:cNvSpPr>
                <a:spLocks noChangeArrowheads="1"/>
              </p:cNvSpPr>
              <p:nvPr/>
            </p:nvSpPr>
            <p:spPr bwMode="auto">
              <a:xfrm>
                <a:off x="0" y="636"/>
                <a:ext cx="2240" cy="289"/>
              </a:xfrm>
              <a:prstGeom prst="rect">
                <a:avLst/>
              </a:prstGeom>
              <a:noFill/>
              <a:ln w="9525">
                <a:noFill/>
                <a:miter lim="800000"/>
                <a:headEnd/>
                <a:tailEnd/>
              </a:ln>
              <a:effectLst/>
            </p:spPr>
            <p:txBody>
              <a:bodyPr/>
              <a:lstStyle/>
              <a:p>
                <a:r>
                  <a:rPr lang="en-US" sz="1600" dirty="0">
                    <a:solidFill>
                      <a:srgbClr val="000000"/>
                    </a:solidFill>
                    <a:latin typeface="Verdana" pitchFamily="34" charset="0"/>
                  </a:rPr>
                  <a:t>Draw out their reasoning. Find out as much as you can about why they are saying what they're saying.</a:t>
                </a:r>
                <a:endParaRPr lang="en-US" sz="4400" dirty="0"/>
              </a:p>
            </p:txBody>
          </p:sp>
          <p:sp>
            <p:nvSpPr>
              <p:cNvPr id="6155" name="Rectangle 11"/>
              <p:cNvSpPr>
                <a:spLocks noChangeArrowheads="1"/>
              </p:cNvSpPr>
              <p:nvPr/>
            </p:nvSpPr>
            <p:spPr bwMode="auto">
              <a:xfrm>
                <a:off x="2240" y="636"/>
                <a:ext cx="2234" cy="289"/>
              </a:xfrm>
              <a:prstGeom prst="rect">
                <a:avLst/>
              </a:prstGeom>
              <a:noFill/>
              <a:ln w="9525">
                <a:noFill/>
                <a:miter lim="800000"/>
                <a:headEnd/>
                <a:tailEnd/>
              </a:ln>
              <a:effectLst/>
            </p:spPr>
            <p:txBody>
              <a:bodyPr/>
              <a:lstStyle/>
              <a:p>
                <a:r>
                  <a:rPr lang="en-US" sz="1600" i="1" dirty="0">
                    <a:solidFill>
                      <a:srgbClr val="000000"/>
                    </a:solidFill>
                    <a:latin typeface="Verdana" pitchFamily="34" charset="0"/>
                  </a:rPr>
                  <a:t>"What is the significance of that?" "How does this relate to your other concerns?" "Where does your reasoning go next?"</a:t>
                </a:r>
                <a:endParaRPr lang="en-US" sz="4400" dirty="0"/>
              </a:p>
            </p:txBody>
          </p:sp>
          <p:sp>
            <p:nvSpPr>
              <p:cNvPr id="6156" name="Rectangle 12"/>
              <p:cNvSpPr>
                <a:spLocks noChangeArrowheads="1"/>
              </p:cNvSpPr>
              <p:nvPr/>
            </p:nvSpPr>
            <p:spPr bwMode="auto">
              <a:xfrm>
                <a:off x="0" y="925"/>
                <a:ext cx="2240" cy="212"/>
              </a:xfrm>
              <a:prstGeom prst="rect">
                <a:avLst/>
              </a:prstGeom>
              <a:noFill/>
              <a:ln w="9525">
                <a:noFill/>
                <a:miter lim="800000"/>
                <a:headEnd/>
                <a:tailEnd/>
              </a:ln>
              <a:effectLst/>
            </p:spPr>
            <p:txBody>
              <a:bodyPr/>
              <a:lstStyle/>
              <a:p>
                <a:r>
                  <a:rPr lang="en-US" sz="1600" dirty="0">
                    <a:solidFill>
                      <a:srgbClr val="000000"/>
                    </a:solidFill>
                    <a:latin typeface="Verdana" pitchFamily="34" charset="0"/>
                  </a:rPr>
                  <a:t>Explain your reasons for inquiring, and how your inquiry relates to your own concerns, hopes, and needs.</a:t>
                </a:r>
                <a:endParaRPr lang="en-US" sz="4400" dirty="0"/>
              </a:p>
            </p:txBody>
          </p:sp>
          <p:sp>
            <p:nvSpPr>
              <p:cNvPr id="6157" name="Rectangle 13"/>
              <p:cNvSpPr>
                <a:spLocks noChangeArrowheads="1"/>
              </p:cNvSpPr>
              <p:nvPr/>
            </p:nvSpPr>
            <p:spPr bwMode="auto">
              <a:xfrm>
                <a:off x="2240" y="925"/>
                <a:ext cx="2234" cy="212"/>
              </a:xfrm>
              <a:prstGeom prst="rect">
                <a:avLst/>
              </a:prstGeom>
              <a:noFill/>
              <a:ln w="9525">
                <a:noFill/>
                <a:miter lim="800000"/>
                <a:headEnd/>
                <a:tailEnd/>
              </a:ln>
              <a:effectLst/>
            </p:spPr>
            <p:txBody>
              <a:bodyPr/>
              <a:lstStyle/>
              <a:p>
                <a:r>
                  <a:rPr lang="en-US" sz="1600" i="1" dirty="0">
                    <a:solidFill>
                      <a:srgbClr val="000000"/>
                    </a:solidFill>
                    <a:latin typeface="Verdana" pitchFamily="34" charset="0"/>
                  </a:rPr>
                  <a:t>"I'm asking you about your assumptions here because. . ."</a:t>
                </a:r>
                <a:endParaRPr lang="en-US" sz="4400" dirty="0"/>
              </a:p>
            </p:txBody>
          </p:sp>
        </p:grpSp>
      </p:grpSp>
      <p:sp>
        <p:nvSpPr>
          <p:cNvPr id="6160" name="Text Box 16"/>
          <p:cNvSpPr txBox="1">
            <a:spLocks noChangeArrowheads="1"/>
          </p:cNvSpPr>
          <p:nvPr/>
        </p:nvSpPr>
        <p:spPr bwMode="auto">
          <a:xfrm>
            <a:off x="6502400" y="53578"/>
            <a:ext cx="2235200" cy="479822"/>
          </a:xfrm>
          <a:prstGeom prst="rect">
            <a:avLst/>
          </a:prstGeom>
          <a:noFill/>
          <a:ln w="9525">
            <a:noFill/>
            <a:miter lim="800000"/>
            <a:headEnd/>
            <a:tailEnd/>
          </a:ln>
          <a:effectLst/>
        </p:spPr>
        <p:txBody>
          <a:bodyPr>
            <a:spAutoFit/>
          </a:bodyPr>
          <a:lstStyle/>
          <a:p>
            <a:pPr>
              <a:spcBef>
                <a:spcPct val="50000"/>
              </a:spcBef>
            </a:pPr>
            <a:r>
              <a:rPr lang="en-US" sz="1200" b="1" dirty="0">
                <a:solidFill>
                  <a:srgbClr val="000000"/>
                </a:solidFill>
                <a:effectLst>
                  <a:outerShdw blurRad="38100" dist="38100" dir="2700000" algn="tl">
                    <a:srgbClr val="C0C0C0"/>
                  </a:outerShdw>
                </a:effectLst>
                <a:latin typeface="Verdana" pitchFamily="34" charset="0"/>
              </a:rPr>
              <a:t>Protocols for Improved Inquiry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a:lstStyle/>
          <a:p>
            <a:r>
              <a:rPr lang="en-US" sz="1800" dirty="0">
                <a:solidFill>
                  <a:srgbClr val="000000"/>
                </a:solidFill>
                <a:latin typeface="Verdana" pitchFamily="34" charset="0"/>
              </a:rPr>
              <a:t>Compare your assumptions to theirs</a:t>
            </a:r>
          </a:p>
        </p:txBody>
      </p:sp>
      <p:sp>
        <p:nvSpPr>
          <p:cNvPr id="7171" name="Text Box 3"/>
          <p:cNvSpPr txBox="1">
            <a:spLocks noChangeArrowheads="1"/>
          </p:cNvSpPr>
          <p:nvPr/>
        </p:nvSpPr>
        <p:spPr bwMode="auto">
          <a:xfrm>
            <a:off x="6604000" y="76200"/>
            <a:ext cx="2235200" cy="479822"/>
          </a:xfrm>
          <a:prstGeom prst="rect">
            <a:avLst/>
          </a:prstGeom>
          <a:noFill/>
          <a:ln w="9525">
            <a:noFill/>
            <a:miter lim="800000"/>
            <a:headEnd/>
            <a:tailEnd/>
          </a:ln>
          <a:effectLst/>
        </p:spPr>
        <p:txBody>
          <a:bodyPr>
            <a:spAutoFit/>
          </a:bodyPr>
          <a:lstStyle/>
          <a:p>
            <a:pPr>
              <a:spcBef>
                <a:spcPct val="50000"/>
              </a:spcBef>
            </a:pPr>
            <a:r>
              <a:rPr lang="en-US" sz="1200" b="1" dirty="0">
                <a:solidFill>
                  <a:srgbClr val="000000"/>
                </a:solidFill>
                <a:effectLst>
                  <a:outerShdw blurRad="38100" dist="38100" dir="2700000" algn="tl">
                    <a:srgbClr val="C0C0C0"/>
                  </a:outerShdw>
                </a:effectLst>
                <a:latin typeface="Verdana" pitchFamily="34" charset="0"/>
              </a:rPr>
              <a:t>Protocols for Improved Inquiry</a:t>
            </a:r>
          </a:p>
        </p:txBody>
      </p:sp>
      <p:grpSp>
        <p:nvGrpSpPr>
          <p:cNvPr id="2" name="Group 13"/>
          <p:cNvGrpSpPr>
            <a:grpSpLocks/>
          </p:cNvGrpSpPr>
          <p:nvPr/>
        </p:nvGrpSpPr>
        <p:grpSpPr bwMode="auto">
          <a:xfrm>
            <a:off x="0" y="1485900"/>
            <a:ext cx="8839200" cy="4457700"/>
            <a:chOff x="0" y="0"/>
            <a:chExt cx="4729" cy="771"/>
          </a:xfrm>
        </p:grpSpPr>
        <p:sp>
          <p:nvSpPr>
            <p:cNvPr id="7172" name="Rectangle 4"/>
            <p:cNvSpPr>
              <a:spLocks noChangeArrowheads="1"/>
            </p:cNvSpPr>
            <p:nvPr/>
          </p:nvSpPr>
          <p:spPr bwMode="auto">
            <a:xfrm>
              <a:off x="0" y="0"/>
              <a:ext cx="0" cy="0"/>
            </a:xfrm>
            <a:prstGeom prst="rect">
              <a:avLst/>
            </a:prstGeom>
            <a:noFill/>
            <a:ln w="9525">
              <a:noFill/>
              <a:miter lim="800000"/>
              <a:headEnd/>
              <a:tailEnd/>
            </a:ln>
            <a:effectLst/>
          </p:spPr>
          <p:txBody>
            <a:bodyPr>
              <a:spAutoFit/>
            </a:bodyPr>
            <a:lstStyle/>
            <a:p>
              <a:endParaRPr lang="en-US" dirty="0"/>
            </a:p>
          </p:txBody>
        </p:sp>
        <p:grpSp>
          <p:nvGrpSpPr>
            <p:cNvPr id="3" name="Group 12"/>
            <p:cNvGrpSpPr>
              <a:grpSpLocks/>
            </p:cNvGrpSpPr>
            <p:nvPr/>
          </p:nvGrpSpPr>
          <p:grpSpPr bwMode="auto">
            <a:xfrm>
              <a:off x="0" y="0"/>
              <a:ext cx="4729" cy="771"/>
              <a:chOff x="0" y="0"/>
              <a:chExt cx="4729" cy="771"/>
            </a:xfrm>
          </p:grpSpPr>
          <p:sp>
            <p:nvSpPr>
              <p:cNvPr id="7173" name="Rectangle 5"/>
              <p:cNvSpPr>
                <a:spLocks noChangeArrowheads="1"/>
              </p:cNvSpPr>
              <p:nvPr/>
            </p:nvSpPr>
            <p:spPr bwMode="auto">
              <a:xfrm>
                <a:off x="0" y="0"/>
                <a:ext cx="2394" cy="135"/>
              </a:xfrm>
              <a:prstGeom prst="rect">
                <a:avLst/>
              </a:prstGeom>
              <a:noFill/>
              <a:ln w="9525">
                <a:noFill/>
                <a:miter lim="800000"/>
                <a:headEnd/>
                <a:tailEnd/>
              </a:ln>
              <a:effectLst/>
            </p:spPr>
            <p:txBody>
              <a:bodyPr/>
              <a:lstStyle/>
              <a:p>
                <a:pPr algn="ctr"/>
                <a:r>
                  <a:rPr lang="en-US" sz="1600" b="1" dirty="0">
                    <a:solidFill>
                      <a:srgbClr val="000000"/>
                    </a:solidFill>
                    <a:latin typeface="Verdana" pitchFamily="34" charset="0"/>
                  </a:rPr>
                  <a:t>What to do</a:t>
                </a:r>
                <a:endParaRPr lang="en-US" sz="4400" dirty="0"/>
              </a:p>
            </p:txBody>
          </p:sp>
          <p:sp>
            <p:nvSpPr>
              <p:cNvPr id="7174" name="Rectangle 6"/>
              <p:cNvSpPr>
                <a:spLocks noChangeArrowheads="1"/>
              </p:cNvSpPr>
              <p:nvPr/>
            </p:nvSpPr>
            <p:spPr bwMode="auto">
              <a:xfrm>
                <a:off x="2394" y="0"/>
                <a:ext cx="2335" cy="135"/>
              </a:xfrm>
              <a:prstGeom prst="rect">
                <a:avLst/>
              </a:prstGeom>
              <a:noFill/>
              <a:ln w="9525">
                <a:noFill/>
                <a:miter lim="800000"/>
                <a:headEnd/>
                <a:tailEnd/>
              </a:ln>
              <a:effectLst/>
            </p:spPr>
            <p:txBody>
              <a:bodyPr/>
              <a:lstStyle/>
              <a:p>
                <a:pPr algn="ctr"/>
                <a:r>
                  <a:rPr lang="en-US" sz="1600" b="1" dirty="0">
                    <a:solidFill>
                      <a:srgbClr val="000000"/>
                    </a:solidFill>
                    <a:latin typeface="Verdana" pitchFamily="34" charset="0"/>
                  </a:rPr>
                  <a:t>What to say</a:t>
                </a:r>
                <a:endParaRPr lang="en-US" sz="4400" dirty="0"/>
              </a:p>
            </p:txBody>
          </p:sp>
          <p:sp>
            <p:nvSpPr>
              <p:cNvPr id="7175" name="Rectangle 7"/>
              <p:cNvSpPr>
                <a:spLocks noChangeArrowheads="1"/>
              </p:cNvSpPr>
              <p:nvPr/>
            </p:nvSpPr>
            <p:spPr bwMode="auto">
              <a:xfrm>
                <a:off x="0" y="135"/>
                <a:ext cx="2394" cy="212"/>
              </a:xfrm>
              <a:prstGeom prst="rect">
                <a:avLst/>
              </a:prstGeom>
              <a:noFill/>
              <a:ln w="9525">
                <a:noFill/>
                <a:miter lim="800000"/>
                <a:headEnd/>
                <a:tailEnd/>
              </a:ln>
              <a:effectLst/>
            </p:spPr>
            <p:txBody>
              <a:bodyPr/>
              <a:lstStyle/>
              <a:p>
                <a:r>
                  <a:rPr lang="en-US" sz="1600" dirty="0">
                    <a:solidFill>
                      <a:srgbClr val="000000"/>
                    </a:solidFill>
                    <a:latin typeface="Verdana" pitchFamily="34" charset="0"/>
                  </a:rPr>
                  <a:t>Test what they say by asking for broader contexts, or for examples.</a:t>
                </a:r>
                <a:endParaRPr lang="en-US" sz="4400" dirty="0"/>
              </a:p>
            </p:txBody>
          </p:sp>
          <p:sp>
            <p:nvSpPr>
              <p:cNvPr id="7176" name="Rectangle 8"/>
              <p:cNvSpPr>
                <a:spLocks noChangeArrowheads="1"/>
              </p:cNvSpPr>
              <p:nvPr/>
            </p:nvSpPr>
            <p:spPr bwMode="auto">
              <a:xfrm>
                <a:off x="2394" y="135"/>
                <a:ext cx="2335" cy="212"/>
              </a:xfrm>
              <a:prstGeom prst="rect">
                <a:avLst/>
              </a:prstGeom>
              <a:noFill/>
              <a:ln w="9525">
                <a:noFill/>
                <a:miter lim="800000"/>
                <a:headEnd/>
                <a:tailEnd/>
              </a:ln>
              <a:effectLst/>
            </p:spPr>
            <p:txBody>
              <a:bodyPr/>
              <a:lstStyle/>
              <a:p>
                <a:r>
                  <a:rPr lang="en-US" sz="1600" i="1" dirty="0">
                    <a:solidFill>
                      <a:srgbClr val="000000"/>
                    </a:solidFill>
                    <a:latin typeface="Verdana" pitchFamily="34" charset="0"/>
                  </a:rPr>
                  <a:t>"How would your proposal affect. . .?" "Is this similar to. . .?" "Can you describe a typical example. . .?"</a:t>
                </a:r>
                <a:endParaRPr lang="en-US" sz="4400" dirty="0"/>
              </a:p>
            </p:txBody>
          </p:sp>
          <p:sp>
            <p:nvSpPr>
              <p:cNvPr id="7177" name="Rectangle 9"/>
              <p:cNvSpPr>
                <a:spLocks noChangeArrowheads="1"/>
              </p:cNvSpPr>
              <p:nvPr/>
            </p:nvSpPr>
            <p:spPr bwMode="auto">
              <a:xfrm>
                <a:off x="0" y="347"/>
                <a:ext cx="2394" cy="135"/>
              </a:xfrm>
              <a:prstGeom prst="rect">
                <a:avLst/>
              </a:prstGeom>
              <a:noFill/>
              <a:ln w="9525">
                <a:noFill/>
                <a:miter lim="800000"/>
                <a:headEnd/>
                <a:tailEnd/>
              </a:ln>
              <a:effectLst/>
            </p:spPr>
            <p:txBody>
              <a:bodyPr/>
              <a:lstStyle/>
              <a:p>
                <a:r>
                  <a:rPr lang="en-US" sz="1600" dirty="0">
                    <a:solidFill>
                      <a:srgbClr val="000000"/>
                    </a:solidFill>
                    <a:latin typeface="Verdana" pitchFamily="34" charset="0"/>
                  </a:rPr>
                  <a:t>Check your understanding of what they have said.</a:t>
                </a:r>
                <a:endParaRPr lang="en-US" sz="4400" dirty="0"/>
              </a:p>
            </p:txBody>
          </p:sp>
          <p:sp>
            <p:nvSpPr>
              <p:cNvPr id="7178" name="Rectangle 10"/>
              <p:cNvSpPr>
                <a:spLocks noChangeArrowheads="1"/>
              </p:cNvSpPr>
              <p:nvPr/>
            </p:nvSpPr>
            <p:spPr bwMode="auto">
              <a:xfrm>
                <a:off x="2394" y="347"/>
                <a:ext cx="2335" cy="135"/>
              </a:xfrm>
              <a:prstGeom prst="rect">
                <a:avLst/>
              </a:prstGeom>
              <a:noFill/>
              <a:ln w="9525">
                <a:noFill/>
                <a:miter lim="800000"/>
                <a:headEnd/>
                <a:tailEnd/>
              </a:ln>
              <a:effectLst/>
            </p:spPr>
            <p:txBody>
              <a:bodyPr/>
              <a:lstStyle/>
              <a:p>
                <a:r>
                  <a:rPr lang="en-US" sz="1600" i="1" dirty="0">
                    <a:solidFill>
                      <a:srgbClr val="000000"/>
                    </a:solidFill>
                    <a:latin typeface="Verdana" pitchFamily="34" charset="0"/>
                  </a:rPr>
                  <a:t>"Am I correct that you're saying. . .?"</a:t>
                </a:r>
                <a:endParaRPr lang="en-US" sz="4400" dirty="0"/>
              </a:p>
            </p:txBody>
          </p:sp>
          <p:sp>
            <p:nvSpPr>
              <p:cNvPr id="7179" name="Rectangle 11"/>
              <p:cNvSpPr>
                <a:spLocks noChangeArrowheads="1"/>
              </p:cNvSpPr>
              <p:nvPr/>
            </p:nvSpPr>
            <p:spPr bwMode="auto">
              <a:xfrm>
                <a:off x="0" y="482"/>
                <a:ext cx="2394" cy="289"/>
              </a:xfrm>
              <a:prstGeom prst="rect">
                <a:avLst/>
              </a:prstGeom>
              <a:noFill/>
              <a:ln w="9525">
                <a:noFill/>
                <a:miter lim="800000"/>
                <a:headEnd/>
                <a:tailEnd/>
              </a:ln>
              <a:effectLst/>
            </p:spPr>
            <p:txBody>
              <a:bodyPr/>
              <a:lstStyle/>
              <a:p>
                <a:r>
                  <a:rPr lang="en-US" sz="1600" dirty="0">
                    <a:solidFill>
                      <a:srgbClr val="000000"/>
                    </a:solidFill>
                    <a:latin typeface="Verdana" pitchFamily="34" charset="0"/>
                  </a:rPr>
                  <a:t>Listen for the new understanding that may emerge. Don't concentrate on preparing to destroy the other person's argument or promote your own agenda.</a:t>
                </a:r>
                <a:endParaRPr lang="en-US" sz="4400" dirty="0"/>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Balancing Advocacy &amp;</a:t>
            </a:r>
            <a:br>
              <a:rPr lang="en-US" dirty="0"/>
            </a:br>
            <a:r>
              <a:rPr lang="en-US" dirty="0"/>
              <a:t>Inquiry</a:t>
            </a:r>
          </a:p>
        </p:txBody>
      </p:sp>
      <p:sp>
        <p:nvSpPr>
          <p:cNvPr id="5" name="Text Placeholder 4"/>
          <p:cNvSpPr>
            <a:spLocks noGrp="1"/>
          </p:cNvSpPr>
          <p:nvPr>
            <p:ph type="body" idx="1"/>
          </p:nvPr>
        </p:nvSpPr>
        <p:spPr/>
        <p:txBody>
          <a:bodyPr/>
          <a:lstStyle/>
          <a:p>
            <a:r>
              <a:rPr lang="en-US" dirty="0"/>
              <a:t>Ten Tools Session Five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8229600" cy="1143000"/>
          </a:xfrm>
        </p:spPr>
        <p:txBody>
          <a:bodyPr/>
          <a:lstStyle/>
          <a:p>
            <a:r>
              <a:rPr lang="en-US" sz="2400" b="1" dirty="0">
                <a:solidFill>
                  <a:srgbClr val="7030A0"/>
                </a:solidFill>
                <a:latin typeface="Verdana" pitchFamily="34" charset="0"/>
              </a:rPr>
              <a:t>Protocols for Facing a Point of View With Which You Disagree</a:t>
            </a:r>
          </a:p>
        </p:txBody>
      </p:sp>
      <p:grpSp>
        <p:nvGrpSpPr>
          <p:cNvPr id="2" name="Group 19"/>
          <p:cNvGrpSpPr>
            <a:grpSpLocks/>
          </p:cNvGrpSpPr>
          <p:nvPr/>
        </p:nvGrpSpPr>
        <p:grpSpPr bwMode="auto">
          <a:xfrm>
            <a:off x="0" y="1085850"/>
            <a:ext cx="9144000" cy="5429250"/>
            <a:chOff x="0" y="0"/>
            <a:chExt cx="4320" cy="3640"/>
          </a:xfrm>
        </p:grpSpPr>
        <p:sp>
          <p:nvSpPr>
            <p:cNvPr id="8197" name="Rectangle 5"/>
            <p:cNvSpPr>
              <a:spLocks noChangeArrowheads="1"/>
            </p:cNvSpPr>
            <p:nvPr/>
          </p:nvSpPr>
          <p:spPr bwMode="auto">
            <a:xfrm>
              <a:off x="0" y="0"/>
              <a:ext cx="2160" cy="212"/>
            </a:xfrm>
            <a:prstGeom prst="rect">
              <a:avLst/>
            </a:prstGeom>
            <a:noFill/>
            <a:ln w="9525">
              <a:noFill/>
              <a:miter lim="800000"/>
              <a:headEnd/>
              <a:tailEnd/>
            </a:ln>
            <a:effectLst/>
          </p:spPr>
          <p:txBody>
            <a:bodyPr/>
            <a:lstStyle/>
            <a:p>
              <a:pPr algn="ctr"/>
              <a:r>
                <a:rPr lang="en-US" sz="1600" b="1" dirty="0">
                  <a:solidFill>
                    <a:srgbClr val="000000"/>
                  </a:solidFill>
                  <a:latin typeface="Verdana" pitchFamily="34" charset="0"/>
                </a:rPr>
                <a:t>What to do</a:t>
              </a:r>
              <a:endParaRPr lang="en-US" dirty="0"/>
            </a:p>
          </p:txBody>
        </p:sp>
        <p:sp>
          <p:nvSpPr>
            <p:cNvPr id="8198" name="Rectangle 6"/>
            <p:cNvSpPr>
              <a:spLocks noChangeArrowheads="1"/>
            </p:cNvSpPr>
            <p:nvPr/>
          </p:nvSpPr>
          <p:spPr bwMode="auto">
            <a:xfrm>
              <a:off x="2160" y="0"/>
              <a:ext cx="2160" cy="212"/>
            </a:xfrm>
            <a:prstGeom prst="rect">
              <a:avLst/>
            </a:prstGeom>
            <a:noFill/>
            <a:ln w="9525">
              <a:noFill/>
              <a:miter lim="800000"/>
              <a:headEnd/>
              <a:tailEnd/>
            </a:ln>
            <a:effectLst/>
          </p:spPr>
          <p:txBody>
            <a:bodyPr/>
            <a:lstStyle/>
            <a:p>
              <a:pPr algn="ctr"/>
              <a:r>
                <a:rPr lang="en-US" sz="1600" b="1" dirty="0">
                  <a:solidFill>
                    <a:srgbClr val="000000"/>
                  </a:solidFill>
                  <a:latin typeface="Verdana" pitchFamily="34" charset="0"/>
                </a:rPr>
                <a:t>What to say</a:t>
              </a:r>
              <a:endParaRPr lang="en-US" dirty="0"/>
            </a:p>
          </p:txBody>
        </p:sp>
        <p:sp>
          <p:nvSpPr>
            <p:cNvPr id="8199" name="Rectangle 7"/>
            <p:cNvSpPr>
              <a:spLocks noChangeArrowheads="1"/>
            </p:cNvSpPr>
            <p:nvPr/>
          </p:nvSpPr>
          <p:spPr bwMode="auto">
            <a:xfrm>
              <a:off x="0" y="212"/>
              <a:ext cx="2160" cy="674"/>
            </a:xfrm>
            <a:prstGeom prst="rect">
              <a:avLst/>
            </a:prstGeom>
            <a:noFill/>
            <a:ln w="9525">
              <a:noFill/>
              <a:miter lim="800000"/>
              <a:headEnd/>
              <a:tailEnd/>
            </a:ln>
            <a:effectLst/>
          </p:spPr>
          <p:txBody>
            <a:bodyPr/>
            <a:lstStyle/>
            <a:p>
              <a:r>
                <a:rPr lang="en-US" sz="1600" b="1" dirty="0">
                  <a:solidFill>
                    <a:srgbClr val="000000"/>
                  </a:solidFill>
                  <a:latin typeface="Verdana" pitchFamily="34" charset="0"/>
                </a:rPr>
                <a:t>Again, inquire about what has led the person to that view.</a:t>
              </a:r>
              <a:endParaRPr lang="en-US" dirty="0"/>
            </a:p>
          </p:txBody>
        </p:sp>
        <p:sp>
          <p:nvSpPr>
            <p:cNvPr id="8200" name="Rectangle 8"/>
            <p:cNvSpPr>
              <a:spLocks noChangeArrowheads="1"/>
            </p:cNvSpPr>
            <p:nvPr/>
          </p:nvSpPr>
          <p:spPr bwMode="auto">
            <a:xfrm>
              <a:off x="2160" y="212"/>
              <a:ext cx="2160" cy="674"/>
            </a:xfrm>
            <a:prstGeom prst="rect">
              <a:avLst/>
            </a:prstGeom>
            <a:noFill/>
            <a:ln w="9525">
              <a:noFill/>
              <a:miter lim="800000"/>
              <a:headEnd/>
              <a:tailEnd/>
            </a:ln>
            <a:effectLst/>
          </p:spPr>
          <p:txBody>
            <a:bodyPr/>
            <a:lstStyle/>
            <a:p>
              <a:r>
                <a:rPr lang="en-US" sz="1600" b="1" i="1" dirty="0">
                  <a:solidFill>
                    <a:srgbClr val="000000"/>
                  </a:solidFill>
                  <a:latin typeface="Verdana" pitchFamily="34" charset="0"/>
                </a:rPr>
                <a:t>"How did you arrive at this view?" "Are you taking into account data that I have not considered?"</a:t>
              </a:r>
              <a:endParaRPr lang="en-US" dirty="0"/>
            </a:p>
          </p:txBody>
        </p:sp>
        <p:sp>
          <p:nvSpPr>
            <p:cNvPr id="8201" name="Rectangle 9"/>
            <p:cNvSpPr>
              <a:spLocks noChangeArrowheads="1"/>
            </p:cNvSpPr>
            <p:nvPr/>
          </p:nvSpPr>
          <p:spPr bwMode="auto">
            <a:xfrm>
              <a:off x="0" y="886"/>
              <a:ext cx="2160" cy="520"/>
            </a:xfrm>
            <a:prstGeom prst="rect">
              <a:avLst/>
            </a:prstGeom>
            <a:noFill/>
            <a:ln w="9525">
              <a:noFill/>
              <a:miter lim="800000"/>
              <a:headEnd/>
              <a:tailEnd/>
            </a:ln>
            <a:effectLst/>
          </p:spPr>
          <p:txBody>
            <a:bodyPr/>
            <a:lstStyle/>
            <a:p>
              <a:r>
                <a:rPr lang="en-US" sz="1600" b="1" dirty="0">
                  <a:solidFill>
                    <a:srgbClr val="000000"/>
                  </a:solidFill>
                  <a:latin typeface="Verdana" pitchFamily="34" charset="0"/>
                </a:rPr>
                <a:t>Make sure you truly understand the view.</a:t>
              </a:r>
              <a:endParaRPr lang="en-US" dirty="0"/>
            </a:p>
          </p:txBody>
        </p:sp>
        <p:sp>
          <p:nvSpPr>
            <p:cNvPr id="8202" name="Rectangle 10"/>
            <p:cNvSpPr>
              <a:spLocks noChangeArrowheads="1"/>
            </p:cNvSpPr>
            <p:nvPr/>
          </p:nvSpPr>
          <p:spPr bwMode="auto">
            <a:xfrm>
              <a:off x="2160" y="886"/>
              <a:ext cx="2160" cy="520"/>
            </a:xfrm>
            <a:prstGeom prst="rect">
              <a:avLst/>
            </a:prstGeom>
            <a:noFill/>
            <a:ln w="9525">
              <a:noFill/>
              <a:miter lim="800000"/>
              <a:headEnd/>
              <a:tailEnd/>
            </a:ln>
            <a:effectLst/>
          </p:spPr>
          <p:txBody>
            <a:bodyPr/>
            <a:lstStyle/>
            <a:p>
              <a:r>
                <a:rPr lang="en-US" sz="1600" b="1" i="1" dirty="0">
                  <a:solidFill>
                    <a:srgbClr val="000000"/>
                  </a:solidFill>
                  <a:latin typeface="Verdana" pitchFamily="34" charset="0"/>
                </a:rPr>
                <a:t>"If I understand you correctly, you're saying that. . ."</a:t>
              </a:r>
              <a:endParaRPr lang="en-US" dirty="0"/>
            </a:p>
          </p:txBody>
        </p:sp>
        <p:sp>
          <p:nvSpPr>
            <p:cNvPr id="8203" name="Rectangle 11"/>
            <p:cNvSpPr>
              <a:spLocks noChangeArrowheads="1"/>
            </p:cNvSpPr>
            <p:nvPr/>
          </p:nvSpPr>
          <p:spPr bwMode="auto">
            <a:xfrm>
              <a:off x="0" y="1406"/>
              <a:ext cx="2160" cy="520"/>
            </a:xfrm>
            <a:prstGeom prst="rect">
              <a:avLst/>
            </a:prstGeom>
            <a:noFill/>
            <a:ln w="9525">
              <a:noFill/>
              <a:miter lim="800000"/>
              <a:headEnd/>
              <a:tailEnd/>
            </a:ln>
            <a:effectLst/>
          </p:spPr>
          <p:txBody>
            <a:bodyPr/>
            <a:lstStyle/>
            <a:p>
              <a:r>
                <a:rPr lang="en-US" sz="1600" b="1" dirty="0">
                  <a:solidFill>
                    <a:srgbClr val="000000"/>
                  </a:solidFill>
                  <a:latin typeface="Verdana" pitchFamily="34" charset="0"/>
                </a:rPr>
                <a:t>Explore, listen, and offer your own views in an open way.</a:t>
              </a:r>
              <a:endParaRPr lang="en-US" dirty="0"/>
            </a:p>
          </p:txBody>
        </p:sp>
        <p:sp>
          <p:nvSpPr>
            <p:cNvPr id="8204" name="Rectangle 12"/>
            <p:cNvSpPr>
              <a:spLocks noChangeArrowheads="1"/>
            </p:cNvSpPr>
            <p:nvPr/>
          </p:nvSpPr>
          <p:spPr bwMode="auto">
            <a:xfrm>
              <a:off x="2160" y="1406"/>
              <a:ext cx="2160" cy="520"/>
            </a:xfrm>
            <a:prstGeom prst="rect">
              <a:avLst/>
            </a:prstGeom>
            <a:noFill/>
            <a:ln w="9525">
              <a:noFill/>
              <a:miter lim="800000"/>
              <a:headEnd/>
              <a:tailEnd/>
            </a:ln>
            <a:effectLst/>
          </p:spPr>
          <p:txBody>
            <a:bodyPr/>
            <a:lstStyle/>
            <a:p>
              <a:r>
                <a:rPr lang="en-US" sz="1600" b="1" i="1" dirty="0">
                  <a:solidFill>
                    <a:srgbClr val="000000"/>
                  </a:solidFill>
                  <a:latin typeface="Verdana" pitchFamily="34" charset="0"/>
                </a:rPr>
                <a:t>"Have you considered. . ."</a:t>
              </a:r>
              <a:endParaRPr lang="en-US" dirty="0"/>
            </a:p>
          </p:txBody>
        </p:sp>
        <p:sp>
          <p:nvSpPr>
            <p:cNvPr id="8205" name="Rectangle 13"/>
            <p:cNvSpPr>
              <a:spLocks noChangeArrowheads="1"/>
            </p:cNvSpPr>
            <p:nvPr/>
          </p:nvSpPr>
          <p:spPr bwMode="auto">
            <a:xfrm>
              <a:off x="0" y="1926"/>
              <a:ext cx="2160" cy="674"/>
            </a:xfrm>
            <a:prstGeom prst="rect">
              <a:avLst/>
            </a:prstGeom>
            <a:noFill/>
            <a:ln w="9525">
              <a:noFill/>
              <a:miter lim="800000"/>
              <a:headEnd/>
              <a:tailEnd/>
            </a:ln>
            <a:effectLst/>
          </p:spPr>
          <p:txBody>
            <a:bodyPr/>
            <a:lstStyle/>
            <a:p>
              <a:r>
                <a:rPr lang="en-US" sz="1600" b="1" dirty="0">
                  <a:solidFill>
                    <a:srgbClr val="000000"/>
                  </a:solidFill>
                  <a:latin typeface="Verdana" pitchFamily="34" charset="0"/>
                </a:rPr>
                <a:t>Listen for the larger meaning that may come out of honest, open sharing of alternative mental models.</a:t>
              </a:r>
              <a:endParaRPr lang="en-US" dirty="0"/>
            </a:p>
          </p:txBody>
        </p:sp>
        <p:sp>
          <p:nvSpPr>
            <p:cNvPr id="8206" name="Rectangle 14"/>
            <p:cNvSpPr>
              <a:spLocks noChangeArrowheads="1"/>
            </p:cNvSpPr>
            <p:nvPr/>
          </p:nvSpPr>
          <p:spPr bwMode="auto">
            <a:xfrm>
              <a:off x="2160" y="1926"/>
              <a:ext cx="2160" cy="310"/>
            </a:xfrm>
            <a:prstGeom prst="rect">
              <a:avLst/>
            </a:prstGeom>
            <a:noFill/>
            <a:ln w="9525">
              <a:noFill/>
              <a:miter lim="800000"/>
              <a:headEnd/>
              <a:tailEnd/>
            </a:ln>
            <a:effectLst/>
          </p:spPr>
          <p:txBody>
            <a:bodyPr>
              <a:spAutoFit/>
            </a:bodyPr>
            <a:lstStyle/>
            <a:p>
              <a:endParaRPr lang="en-US" dirty="0"/>
            </a:p>
          </p:txBody>
        </p:sp>
        <p:sp>
          <p:nvSpPr>
            <p:cNvPr id="8208" name="Rectangle 16"/>
            <p:cNvSpPr>
              <a:spLocks noChangeArrowheads="1"/>
            </p:cNvSpPr>
            <p:nvPr/>
          </p:nvSpPr>
          <p:spPr bwMode="auto">
            <a:xfrm>
              <a:off x="2160" y="2600"/>
              <a:ext cx="2160" cy="520"/>
            </a:xfrm>
            <a:prstGeom prst="rect">
              <a:avLst/>
            </a:prstGeom>
            <a:noFill/>
            <a:ln w="9525">
              <a:noFill/>
              <a:miter lim="800000"/>
              <a:headEnd/>
              <a:tailEnd/>
            </a:ln>
            <a:effectLst/>
          </p:spPr>
          <p:txBody>
            <a:bodyPr/>
            <a:lstStyle/>
            <a:p>
              <a:r>
                <a:rPr lang="en-US" sz="1600" b="1" i="1" dirty="0">
                  <a:solidFill>
                    <a:srgbClr val="000000"/>
                  </a:solidFill>
                  <a:latin typeface="Verdana" pitchFamily="34" charset="0"/>
                </a:rPr>
                <a:t>"When you say such-and-such, I worry that it means. . ."</a:t>
              </a:r>
              <a:endParaRPr lang="en-US" dirty="0"/>
            </a:p>
          </p:txBody>
        </p:sp>
        <p:sp>
          <p:nvSpPr>
            <p:cNvPr id="8209" name="Rectangle 17"/>
            <p:cNvSpPr>
              <a:spLocks noChangeArrowheads="1"/>
            </p:cNvSpPr>
            <p:nvPr/>
          </p:nvSpPr>
          <p:spPr bwMode="auto">
            <a:xfrm>
              <a:off x="0" y="2746"/>
              <a:ext cx="2160" cy="520"/>
            </a:xfrm>
            <a:prstGeom prst="rect">
              <a:avLst/>
            </a:prstGeom>
            <a:noFill/>
            <a:ln w="9525">
              <a:noFill/>
              <a:miter lim="800000"/>
              <a:headEnd/>
              <a:tailEnd/>
            </a:ln>
            <a:effectLst/>
          </p:spPr>
          <p:txBody>
            <a:bodyPr/>
            <a:lstStyle/>
            <a:p>
              <a:r>
                <a:rPr lang="en-US" sz="1600" b="1" dirty="0">
                  <a:solidFill>
                    <a:srgbClr val="000000"/>
                  </a:solidFill>
                  <a:latin typeface="Verdana" pitchFamily="34" charset="0"/>
                </a:rPr>
                <a:t>Raise your concerns and state what is leading you to have them.</a:t>
              </a:r>
              <a:endParaRPr lang="en-US" dirty="0"/>
            </a:p>
          </p:txBody>
        </p:sp>
        <p:sp>
          <p:nvSpPr>
            <p:cNvPr id="8210" name="Rectangle 18"/>
            <p:cNvSpPr>
              <a:spLocks noChangeArrowheads="1"/>
            </p:cNvSpPr>
            <p:nvPr/>
          </p:nvSpPr>
          <p:spPr bwMode="auto">
            <a:xfrm>
              <a:off x="2160" y="3120"/>
              <a:ext cx="2160" cy="520"/>
            </a:xfrm>
            <a:prstGeom prst="rect">
              <a:avLst/>
            </a:prstGeom>
            <a:noFill/>
            <a:ln w="9525">
              <a:noFill/>
              <a:miter lim="800000"/>
              <a:headEnd/>
              <a:tailEnd/>
            </a:ln>
            <a:effectLst/>
          </p:spPr>
          <p:txBody>
            <a:bodyPr/>
            <a:lstStyle/>
            <a:p>
              <a:r>
                <a:rPr lang="en-US" sz="1600" b="1" i="1" dirty="0">
                  <a:solidFill>
                    <a:srgbClr val="000000"/>
                  </a:solidFill>
                  <a:latin typeface="Verdana" pitchFamily="34" charset="0"/>
                </a:rPr>
                <a:t>"I have a hard time seeing that, because of this reasoning. . ."</a:t>
              </a:r>
              <a:endParaRPr lang="en-US" dirty="0"/>
            </a:p>
          </p:txBody>
        </p:sp>
      </p:grpSp>
      <p:grpSp>
        <p:nvGrpSpPr>
          <p:cNvPr id="3" name="Group 22"/>
          <p:cNvGrpSpPr>
            <a:grpSpLocks/>
          </p:cNvGrpSpPr>
          <p:nvPr/>
        </p:nvGrpSpPr>
        <p:grpSpPr bwMode="auto">
          <a:xfrm>
            <a:off x="0" y="753666"/>
            <a:ext cx="245533" cy="5534025"/>
            <a:chOff x="-58" y="0"/>
            <a:chExt cx="116" cy="4648"/>
          </a:xfrm>
        </p:grpSpPr>
        <p:sp>
          <p:nvSpPr>
            <p:cNvPr id="8196" name="Rectangle 4"/>
            <p:cNvSpPr>
              <a:spLocks noChangeArrowheads="1"/>
            </p:cNvSpPr>
            <p:nvPr/>
          </p:nvSpPr>
          <p:spPr bwMode="auto">
            <a:xfrm>
              <a:off x="0" y="0"/>
              <a:ext cx="0" cy="0"/>
            </a:xfrm>
            <a:prstGeom prst="rect">
              <a:avLst/>
            </a:prstGeom>
            <a:noFill/>
            <a:ln w="9525">
              <a:noFill/>
              <a:miter lim="800000"/>
              <a:headEnd/>
              <a:tailEnd/>
            </a:ln>
            <a:effectLst/>
          </p:spPr>
          <p:txBody>
            <a:bodyPr>
              <a:spAutoFit/>
            </a:bodyPr>
            <a:lstStyle/>
            <a:p>
              <a:endParaRPr lang="en-US" dirty="0"/>
            </a:p>
          </p:txBody>
        </p:sp>
        <p:sp>
          <p:nvSpPr>
            <p:cNvPr id="8212" name="Rectangle 20"/>
            <p:cNvSpPr>
              <a:spLocks noChangeArrowheads="1"/>
            </p:cNvSpPr>
            <p:nvPr/>
          </p:nvSpPr>
          <p:spPr bwMode="auto">
            <a:xfrm>
              <a:off x="-58" y="3611"/>
              <a:ext cx="116" cy="595"/>
            </a:xfrm>
            <a:prstGeom prst="rect">
              <a:avLst/>
            </a:prstGeom>
            <a:noFill/>
            <a:ln w="9525">
              <a:noFill/>
              <a:miter lim="800000"/>
              <a:headEnd/>
              <a:tailEnd/>
            </a:ln>
            <a:effectLst/>
          </p:spPr>
          <p:txBody>
            <a:bodyPr>
              <a:spAutoFit/>
            </a:bodyPr>
            <a:lstStyle/>
            <a:p>
              <a:endParaRPr lang="en-US" sz="1600" b="1" dirty="0">
                <a:solidFill>
                  <a:srgbClr val="000000"/>
                </a:solidFill>
                <a:latin typeface="Verdana" pitchFamily="34" charset="0"/>
              </a:endParaRPr>
            </a:p>
            <a:p>
              <a:pPr eaLnBrk="0" hangingPunct="0"/>
              <a:endParaRPr lang="en-US" dirty="0"/>
            </a:p>
          </p:txBody>
        </p:sp>
        <p:sp>
          <p:nvSpPr>
            <p:cNvPr id="8213" name="Rectangle 21"/>
            <p:cNvSpPr>
              <a:spLocks noChangeArrowheads="1"/>
            </p:cNvSpPr>
            <p:nvPr/>
          </p:nvSpPr>
          <p:spPr bwMode="auto">
            <a:xfrm>
              <a:off x="-58" y="4053"/>
              <a:ext cx="116" cy="595"/>
            </a:xfrm>
            <a:prstGeom prst="rect">
              <a:avLst/>
            </a:prstGeom>
            <a:noFill/>
            <a:ln w="9525">
              <a:noFill/>
              <a:miter lim="800000"/>
              <a:headEnd/>
              <a:tailEnd/>
            </a:ln>
            <a:effectLst/>
          </p:spPr>
          <p:txBody>
            <a:bodyPr>
              <a:spAutoFit/>
            </a:bodyPr>
            <a:lstStyle/>
            <a:p>
              <a:endParaRPr lang="en-US" sz="1600" b="1" dirty="0">
                <a:solidFill>
                  <a:srgbClr val="000000"/>
                </a:solidFill>
                <a:latin typeface="Verdana" pitchFamily="34" charset="0"/>
              </a:endParaRPr>
            </a:p>
            <a:p>
              <a:pPr eaLnBrk="0" hangingPunct="0"/>
              <a:endParaRPr lang="en-US" dirty="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57150"/>
            <a:ext cx="7772400" cy="685800"/>
          </a:xfrm>
        </p:spPr>
        <p:txBody>
          <a:bodyPr>
            <a:normAutofit fontScale="90000"/>
          </a:bodyPr>
          <a:lstStyle/>
          <a:p>
            <a:r>
              <a:rPr lang="en-US" sz="2000" b="1" dirty="0">
                <a:solidFill>
                  <a:srgbClr val="7030A0"/>
                </a:solidFill>
                <a:latin typeface="Verdana" pitchFamily="34" charset="0"/>
              </a:rPr>
              <a:t>Protocols for When </a:t>
            </a:r>
            <a:br>
              <a:rPr lang="en-US" sz="2000" b="1" dirty="0">
                <a:solidFill>
                  <a:srgbClr val="7030A0"/>
                </a:solidFill>
                <a:latin typeface="Verdana" pitchFamily="34" charset="0"/>
              </a:rPr>
            </a:br>
            <a:r>
              <a:rPr lang="en-US" sz="2000" b="1" dirty="0">
                <a:solidFill>
                  <a:srgbClr val="7030A0"/>
                </a:solidFill>
                <a:latin typeface="Verdana" pitchFamily="34" charset="0"/>
              </a:rPr>
              <a:t>You’re At An Impasse</a:t>
            </a:r>
          </a:p>
        </p:txBody>
      </p:sp>
      <p:grpSp>
        <p:nvGrpSpPr>
          <p:cNvPr id="2" name="Group 44"/>
          <p:cNvGrpSpPr>
            <a:grpSpLocks/>
          </p:cNvGrpSpPr>
          <p:nvPr/>
        </p:nvGrpSpPr>
        <p:grpSpPr bwMode="auto">
          <a:xfrm>
            <a:off x="0" y="628650"/>
            <a:ext cx="9144000" cy="6054681"/>
            <a:chOff x="0" y="0"/>
            <a:chExt cx="4320" cy="6452"/>
          </a:xfrm>
        </p:grpSpPr>
        <p:sp>
          <p:nvSpPr>
            <p:cNvPr id="9243" name="Rectangle 27"/>
            <p:cNvSpPr>
              <a:spLocks noChangeArrowheads="1"/>
            </p:cNvSpPr>
            <p:nvPr/>
          </p:nvSpPr>
          <p:spPr bwMode="auto">
            <a:xfrm>
              <a:off x="0" y="0"/>
              <a:ext cx="2160" cy="212"/>
            </a:xfrm>
            <a:prstGeom prst="rect">
              <a:avLst/>
            </a:prstGeom>
            <a:noFill/>
            <a:ln w="9525">
              <a:noFill/>
              <a:miter lim="800000"/>
              <a:headEnd/>
              <a:tailEnd/>
            </a:ln>
            <a:effectLst/>
          </p:spPr>
          <p:txBody>
            <a:bodyPr/>
            <a:lstStyle/>
            <a:p>
              <a:pPr algn="ctr"/>
              <a:r>
                <a:rPr lang="en-US" sz="1400" b="1" dirty="0">
                  <a:solidFill>
                    <a:srgbClr val="000000"/>
                  </a:solidFill>
                  <a:latin typeface="Verdana" pitchFamily="34" charset="0"/>
                </a:rPr>
                <a:t>What to do</a:t>
              </a:r>
              <a:endParaRPr lang="en-US" sz="2000" dirty="0"/>
            </a:p>
          </p:txBody>
        </p:sp>
        <p:sp>
          <p:nvSpPr>
            <p:cNvPr id="9244" name="Rectangle 28"/>
            <p:cNvSpPr>
              <a:spLocks noChangeArrowheads="1"/>
            </p:cNvSpPr>
            <p:nvPr/>
          </p:nvSpPr>
          <p:spPr bwMode="auto">
            <a:xfrm>
              <a:off x="2160" y="0"/>
              <a:ext cx="2160" cy="212"/>
            </a:xfrm>
            <a:prstGeom prst="rect">
              <a:avLst/>
            </a:prstGeom>
            <a:noFill/>
            <a:ln w="9525">
              <a:noFill/>
              <a:miter lim="800000"/>
              <a:headEnd/>
              <a:tailEnd/>
            </a:ln>
            <a:effectLst/>
          </p:spPr>
          <p:txBody>
            <a:bodyPr/>
            <a:lstStyle/>
            <a:p>
              <a:pPr algn="ctr"/>
              <a:r>
                <a:rPr lang="en-US" sz="1400" b="1" dirty="0">
                  <a:solidFill>
                    <a:srgbClr val="000000"/>
                  </a:solidFill>
                  <a:latin typeface="Verdana" pitchFamily="34" charset="0"/>
                </a:rPr>
                <a:t>What to say</a:t>
              </a:r>
              <a:endParaRPr lang="en-US" sz="2000" dirty="0"/>
            </a:p>
          </p:txBody>
        </p:sp>
        <p:sp>
          <p:nvSpPr>
            <p:cNvPr id="9245" name="Rectangle 29"/>
            <p:cNvSpPr>
              <a:spLocks noChangeArrowheads="1"/>
            </p:cNvSpPr>
            <p:nvPr/>
          </p:nvSpPr>
          <p:spPr bwMode="auto">
            <a:xfrm>
              <a:off x="0" y="212"/>
              <a:ext cx="2160" cy="1058"/>
            </a:xfrm>
            <a:prstGeom prst="rect">
              <a:avLst/>
            </a:prstGeom>
            <a:noFill/>
            <a:ln w="9525">
              <a:noFill/>
              <a:miter lim="800000"/>
              <a:headEnd/>
              <a:tailEnd/>
            </a:ln>
            <a:effectLst/>
          </p:spPr>
          <p:txBody>
            <a:bodyPr/>
            <a:lstStyle/>
            <a:p>
              <a:r>
                <a:rPr lang="en-US" sz="1400" b="1" dirty="0">
                  <a:solidFill>
                    <a:srgbClr val="000000"/>
                  </a:solidFill>
                  <a:latin typeface="Verdana" pitchFamily="34" charset="0"/>
                </a:rPr>
                <a:t>Embrace the impasse, and tease apart the current thinking. (You may discover that focusing on "data" brings you all down the ladder of inference.)</a:t>
              </a:r>
              <a:endParaRPr lang="en-US" sz="2000" dirty="0"/>
            </a:p>
          </p:txBody>
        </p:sp>
        <p:sp>
          <p:nvSpPr>
            <p:cNvPr id="9246" name="Rectangle 30"/>
            <p:cNvSpPr>
              <a:spLocks noChangeArrowheads="1"/>
            </p:cNvSpPr>
            <p:nvPr/>
          </p:nvSpPr>
          <p:spPr bwMode="auto">
            <a:xfrm>
              <a:off x="2160" y="212"/>
              <a:ext cx="2160" cy="1058"/>
            </a:xfrm>
            <a:prstGeom prst="rect">
              <a:avLst/>
            </a:prstGeom>
            <a:noFill/>
            <a:ln w="9525">
              <a:noFill/>
              <a:miter lim="800000"/>
              <a:headEnd/>
              <a:tailEnd/>
            </a:ln>
            <a:effectLst/>
          </p:spPr>
          <p:txBody>
            <a:bodyPr/>
            <a:lstStyle/>
            <a:p>
              <a:r>
                <a:rPr lang="en-US" sz="1400" b="1" i="1" dirty="0">
                  <a:solidFill>
                    <a:srgbClr val="000000"/>
                  </a:solidFill>
                  <a:latin typeface="Verdana" pitchFamily="34" charset="0"/>
                </a:rPr>
                <a:t>"What do we know for a fact?" </a:t>
              </a:r>
            </a:p>
            <a:p>
              <a:pPr eaLnBrk="0" hangingPunct="0"/>
              <a:r>
                <a:rPr lang="en-US" sz="1400" b="1" i="1" dirty="0">
                  <a:solidFill>
                    <a:srgbClr val="000000"/>
                  </a:solidFill>
                  <a:latin typeface="Verdana" pitchFamily="34" charset="0"/>
                </a:rPr>
                <a:t>"What do we sense is true, but have no data for yet?" </a:t>
              </a:r>
            </a:p>
            <a:p>
              <a:pPr eaLnBrk="0" hangingPunct="0"/>
              <a:r>
                <a:rPr lang="en-US" sz="1400" b="1" i="1" dirty="0">
                  <a:solidFill>
                    <a:srgbClr val="000000"/>
                  </a:solidFill>
                  <a:latin typeface="Verdana" pitchFamily="34" charset="0"/>
                </a:rPr>
                <a:t>"What don't we know?"</a:t>
              </a:r>
            </a:p>
            <a:p>
              <a:pPr eaLnBrk="0" hangingPunct="0"/>
              <a:endParaRPr lang="en-US" sz="2000" dirty="0"/>
            </a:p>
          </p:txBody>
        </p:sp>
        <p:sp>
          <p:nvSpPr>
            <p:cNvPr id="9247" name="Rectangle 31"/>
            <p:cNvSpPr>
              <a:spLocks noChangeArrowheads="1"/>
            </p:cNvSpPr>
            <p:nvPr/>
          </p:nvSpPr>
          <p:spPr bwMode="auto">
            <a:xfrm>
              <a:off x="0" y="1270"/>
              <a:ext cx="2160" cy="520"/>
            </a:xfrm>
            <a:prstGeom prst="rect">
              <a:avLst/>
            </a:prstGeom>
            <a:noFill/>
            <a:ln w="9525">
              <a:noFill/>
              <a:miter lim="800000"/>
              <a:headEnd/>
              <a:tailEnd/>
            </a:ln>
            <a:effectLst/>
          </p:spPr>
          <p:txBody>
            <a:bodyPr/>
            <a:lstStyle/>
            <a:p>
              <a:r>
                <a:rPr lang="en-US" sz="1400" b="1" dirty="0">
                  <a:solidFill>
                    <a:srgbClr val="000000"/>
                  </a:solidFill>
                  <a:latin typeface="Verdana" pitchFamily="34" charset="0"/>
                </a:rPr>
                <a:t>Look for information which will help people move forward.</a:t>
              </a:r>
              <a:endParaRPr lang="en-US" sz="2000" dirty="0"/>
            </a:p>
          </p:txBody>
        </p:sp>
        <p:sp>
          <p:nvSpPr>
            <p:cNvPr id="9248" name="Rectangle 32"/>
            <p:cNvSpPr>
              <a:spLocks noChangeArrowheads="1"/>
            </p:cNvSpPr>
            <p:nvPr/>
          </p:nvSpPr>
          <p:spPr bwMode="auto">
            <a:xfrm>
              <a:off x="2160" y="1270"/>
              <a:ext cx="2160" cy="520"/>
            </a:xfrm>
            <a:prstGeom prst="rect">
              <a:avLst/>
            </a:prstGeom>
            <a:noFill/>
            <a:ln w="9525">
              <a:noFill/>
              <a:miter lim="800000"/>
              <a:headEnd/>
              <a:tailEnd/>
            </a:ln>
            <a:effectLst/>
          </p:spPr>
          <p:txBody>
            <a:bodyPr/>
            <a:lstStyle/>
            <a:p>
              <a:r>
                <a:rPr lang="en-US" sz="1400" b="1" i="1" dirty="0">
                  <a:solidFill>
                    <a:srgbClr val="000000"/>
                  </a:solidFill>
                  <a:latin typeface="Verdana" pitchFamily="34" charset="0"/>
                </a:rPr>
                <a:t>"What do we agree upon and what do we disagree on?"</a:t>
              </a:r>
              <a:endParaRPr lang="en-US" sz="2000" dirty="0"/>
            </a:p>
          </p:txBody>
        </p:sp>
        <p:sp>
          <p:nvSpPr>
            <p:cNvPr id="9249" name="Rectangle 33"/>
            <p:cNvSpPr>
              <a:spLocks noChangeArrowheads="1"/>
            </p:cNvSpPr>
            <p:nvPr/>
          </p:nvSpPr>
          <p:spPr bwMode="auto">
            <a:xfrm>
              <a:off x="0" y="1790"/>
              <a:ext cx="2160" cy="1366"/>
            </a:xfrm>
            <a:prstGeom prst="rect">
              <a:avLst/>
            </a:prstGeom>
            <a:noFill/>
            <a:ln w="9525">
              <a:noFill/>
              <a:miter lim="800000"/>
              <a:headEnd/>
              <a:tailEnd/>
            </a:ln>
            <a:effectLst/>
          </p:spPr>
          <p:txBody>
            <a:bodyPr/>
            <a:lstStyle/>
            <a:p>
              <a:r>
                <a:rPr lang="en-US" sz="1400" b="1" dirty="0">
                  <a:solidFill>
                    <a:srgbClr val="000000"/>
                  </a:solidFill>
                  <a:latin typeface="Verdana" pitchFamily="34" charset="0"/>
                </a:rPr>
                <a:t>Ask if there is any way you might together design an experiment or inquiry which could provide new information. </a:t>
              </a:r>
            </a:p>
            <a:p>
              <a:pPr eaLnBrk="0" hangingPunct="0"/>
              <a:r>
                <a:rPr lang="en-US" sz="1400" b="1" dirty="0">
                  <a:solidFill>
                    <a:srgbClr val="000000"/>
                  </a:solidFill>
                  <a:latin typeface="Verdana" pitchFamily="34" charset="0"/>
                </a:rPr>
                <a:t>Listen to ideas as if for the first time.</a:t>
              </a:r>
            </a:p>
            <a:p>
              <a:pPr eaLnBrk="0" hangingPunct="0"/>
              <a:endParaRPr lang="en-US" sz="2000" dirty="0"/>
            </a:p>
          </p:txBody>
        </p:sp>
        <p:sp>
          <p:nvSpPr>
            <p:cNvPr id="9250" name="Rectangle 34"/>
            <p:cNvSpPr>
              <a:spLocks noChangeArrowheads="1"/>
            </p:cNvSpPr>
            <p:nvPr/>
          </p:nvSpPr>
          <p:spPr bwMode="auto">
            <a:xfrm>
              <a:off x="2160" y="1790"/>
              <a:ext cx="2160" cy="492"/>
            </a:xfrm>
            <a:prstGeom prst="rect">
              <a:avLst/>
            </a:prstGeom>
            <a:noFill/>
            <a:ln w="9525">
              <a:noFill/>
              <a:miter lim="800000"/>
              <a:headEnd/>
              <a:tailEnd/>
            </a:ln>
            <a:effectLst/>
          </p:spPr>
          <p:txBody>
            <a:bodyPr>
              <a:spAutoFit/>
            </a:bodyPr>
            <a:lstStyle/>
            <a:p>
              <a:endParaRPr lang="en-US" dirty="0"/>
            </a:p>
          </p:txBody>
        </p:sp>
        <p:sp>
          <p:nvSpPr>
            <p:cNvPr id="9251" name="Rectangle 35"/>
            <p:cNvSpPr>
              <a:spLocks noChangeArrowheads="1"/>
            </p:cNvSpPr>
            <p:nvPr/>
          </p:nvSpPr>
          <p:spPr bwMode="auto">
            <a:xfrm>
              <a:off x="0" y="3156"/>
              <a:ext cx="2160" cy="674"/>
            </a:xfrm>
            <a:prstGeom prst="rect">
              <a:avLst/>
            </a:prstGeom>
            <a:noFill/>
            <a:ln w="9525">
              <a:noFill/>
              <a:miter lim="800000"/>
              <a:headEnd/>
              <a:tailEnd/>
            </a:ln>
            <a:effectLst/>
          </p:spPr>
          <p:txBody>
            <a:bodyPr/>
            <a:lstStyle/>
            <a:p>
              <a:r>
                <a:rPr lang="en-US" sz="1400" b="1" dirty="0">
                  <a:solidFill>
                    <a:srgbClr val="000000"/>
                  </a:solidFill>
                  <a:latin typeface="Verdana" pitchFamily="34" charset="0"/>
                </a:rPr>
                <a:t>Consider each person's mental model as a piece of a larger puzzle.</a:t>
              </a:r>
              <a:endParaRPr lang="en-US" sz="2000" dirty="0"/>
            </a:p>
          </p:txBody>
        </p:sp>
        <p:sp>
          <p:nvSpPr>
            <p:cNvPr id="9252" name="Rectangle 36"/>
            <p:cNvSpPr>
              <a:spLocks noChangeArrowheads="1"/>
            </p:cNvSpPr>
            <p:nvPr/>
          </p:nvSpPr>
          <p:spPr bwMode="auto">
            <a:xfrm>
              <a:off x="2160" y="3156"/>
              <a:ext cx="2160" cy="674"/>
            </a:xfrm>
            <a:prstGeom prst="rect">
              <a:avLst/>
            </a:prstGeom>
            <a:noFill/>
            <a:ln w="9525">
              <a:noFill/>
              <a:miter lim="800000"/>
              <a:headEnd/>
              <a:tailEnd/>
            </a:ln>
            <a:effectLst/>
          </p:spPr>
          <p:txBody>
            <a:bodyPr/>
            <a:lstStyle/>
            <a:p>
              <a:r>
                <a:rPr lang="en-US" sz="1400" b="1" i="1" dirty="0">
                  <a:solidFill>
                    <a:srgbClr val="000000"/>
                  </a:solidFill>
                  <a:latin typeface="Verdana" pitchFamily="34" charset="0"/>
                </a:rPr>
                <a:t>"Are we starting from two very different sets of assumptions here? Where do they come from?"</a:t>
              </a:r>
              <a:endParaRPr lang="en-US" sz="2000" dirty="0"/>
            </a:p>
          </p:txBody>
        </p:sp>
        <p:sp>
          <p:nvSpPr>
            <p:cNvPr id="9253" name="Rectangle 37"/>
            <p:cNvSpPr>
              <a:spLocks noChangeArrowheads="1"/>
            </p:cNvSpPr>
            <p:nvPr/>
          </p:nvSpPr>
          <p:spPr bwMode="auto">
            <a:xfrm>
              <a:off x="0" y="3830"/>
              <a:ext cx="2160" cy="520"/>
            </a:xfrm>
            <a:prstGeom prst="rect">
              <a:avLst/>
            </a:prstGeom>
            <a:noFill/>
            <a:ln w="9525">
              <a:noFill/>
              <a:miter lim="800000"/>
              <a:headEnd/>
              <a:tailEnd/>
            </a:ln>
            <a:effectLst/>
          </p:spPr>
          <p:txBody>
            <a:bodyPr/>
            <a:lstStyle/>
            <a:p>
              <a:r>
                <a:rPr lang="en-US" sz="1400" b="1" dirty="0">
                  <a:solidFill>
                    <a:srgbClr val="000000"/>
                  </a:solidFill>
                  <a:latin typeface="Verdana" pitchFamily="34" charset="0"/>
                </a:rPr>
                <a:t>Ask what data or logic might change their views.</a:t>
              </a:r>
              <a:endParaRPr lang="en-US" sz="2000" dirty="0"/>
            </a:p>
          </p:txBody>
        </p:sp>
        <p:sp>
          <p:nvSpPr>
            <p:cNvPr id="9254" name="Rectangle 38"/>
            <p:cNvSpPr>
              <a:spLocks noChangeArrowheads="1"/>
            </p:cNvSpPr>
            <p:nvPr/>
          </p:nvSpPr>
          <p:spPr bwMode="auto">
            <a:xfrm>
              <a:off x="2160" y="3830"/>
              <a:ext cx="2160" cy="520"/>
            </a:xfrm>
            <a:prstGeom prst="rect">
              <a:avLst/>
            </a:prstGeom>
            <a:noFill/>
            <a:ln w="9525">
              <a:noFill/>
              <a:miter lim="800000"/>
              <a:headEnd/>
              <a:tailEnd/>
            </a:ln>
            <a:effectLst/>
          </p:spPr>
          <p:txBody>
            <a:bodyPr/>
            <a:lstStyle/>
            <a:p>
              <a:r>
                <a:rPr lang="en-US" sz="1400" b="1" i="1" dirty="0">
                  <a:solidFill>
                    <a:srgbClr val="000000"/>
                  </a:solidFill>
                  <a:latin typeface="Verdana" pitchFamily="34" charset="0"/>
                </a:rPr>
                <a:t>"What, then, would have to happen before you would consider the alternative?"</a:t>
              </a:r>
              <a:endParaRPr lang="en-US" sz="2000" dirty="0"/>
            </a:p>
          </p:txBody>
        </p:sp>
        <p:sp>
          <p:nvSpPr>
            <p:cNvPr id="9255" name="Rectangle 39"/>
            <p:cNvSpPr>
              <a:spLocks noChangeArrowheads="1"/>
            </p:cNvSpPr>
            <p:nvPr/>
          </p:nvSpPr>
          <p:spPr bwMode="auto">
            <a:xfrm>
              <a:off x="0" y="4350"/>
              <a:ext cx="2160" cy="1136"/>
            </a:xfrm>
            <a:prstGeom prst="rect">
              <a:avLst/>
            </a:prstGeom>
            <a:noFill/>
            <a:ln w="9525">
              <a:noFill/>
              <a:miter lim="800000"/>
              <a:headEnd/>
              <a:tailEnd/>
            </a:ln>
            <a:effectLst/>
          </p:spPr>
          <p:txBody>
            <a:bodyPr/>
            <a:lstStyle/>
            <a:p>
              <a:r>
                <a:rPr lang="en-US" sz="1400" b="1" dirty="0">
                  <a:solidFill>
                    <a:srgbClr val="000000"/>
                  </a:solidFill>
                  <a:latin typeface="Verdana" pitchFamily="34" charset="0"/>
                </a:rPr>
                <a:t>Ask for the group's help in redesigning the situation.</a:t>
              </a:r>
              <a:endParaRPr lang="en-US" sz="2000" dirty="0"/>
            </a:p>
          </p:txBody>
        </p:sp>
        <p:sp>
          <p:nvSpPr>
            <p:cNvPr id="9256" name="Rectangle 40"/>
            <p:cNvSpPr>
              <a:spLocks noChangeArrowheads="1"/>
            </p:cNvSpPr>
            <p:nvPr/>
          </p:nvSpPr>
          <p:spPr bwMode="auto">
            <a:xfrm>
              <a:off x="2160" y="4350"/>
              <a:ext cx="2160" cy="1136"/>
            </a:xfrm>
            <a:prstGeom prst="rect">
              <a:avLst/>
            </a:prstGeom>
            <a:noFill/>
            <a:ln w="9525">
              <a:noFill/>
              <a:miter lim="800000"/>
              <a:headEnd/>
              <a:tailEnd/>
            </a:ln>
            <a:effectLst/>
          </p:spPr>
          <p:txBody>
            <a:bodyPr/>
            <a:lstStyle/>
            <a:p>
              <a:r>
                <a:rPr lang="en-US" sz="1400" b="1" i="1" dirty="0">
                  <a:solidFill>
                    <a:srgbClr val="000000"/>
                  </a:solidFill>
                  <a:latin typeface="Verdana" pitchFamily="34" charset="0"/>
                </a:rPr>
                <a:t>"It feels like we're getting into an impasse and I'm afraid we might walk away without any better understanding. Have you got any ideas that will help us clarify our thinking?"</a:t>
              </a:r>
              <a:endParaRPr lang="en-US" sz="2000" dirty="0"/>
            </a:p>
          </p:txBody>
        </p:sp>
        <p:sp>
          <p:nvSpPr>
            <p:cNvPr id="9257" name="Rectangle 41"/>
            <p:cNvSpPr>
              <a:spLocks noChangeArrowheads="1"/>
            </p:cNvSpPr>
            <p:nvPr/>
          </p:nvSpPr>
          <p:spPr bwMode="auto">
            <a:xfrm>
              <a:off x="0" y="5258"/>
              <a:ext cx="2160" cy="520"/>
            </a:xfrm>
            <a:prstGeom prst="rect">
              <a:avLst/>
            </a:prstGeom>
            <a:noFill/>
            <a:ln w="9525">
              <a:noFill/>
              <a:miter lim="800000"/>
              <a:headEnd/>
              <a:tailEnd/>
            </a:ln>
            <a:effectLst/>
          </p:spPr>
          <p:txBody>
            <a:bodyPr/>
            <a:lstStyle/>
            <a:p>
              <a:r>
                <a:rPr lang="en-US" sz="1400" b="1" dirty="0">
                  <a:solidFill>
                    <a:srgbClr val="000000"/>
                  </a:solidFill>
                  <a:latin typeface="Verdana" pitchFamily="34" charset="0"/>
                </a:rPr>
                <a:t>Don't let the conversation stop with an "agreement to disagree."</a:t>
              </a:r>
              <a:endParaRPr lang="en-US" sz="2000" dirty="0"/>
            </a:p>
          </p:txBody>
        </p:sp>
        <p:sp>
          <p:nvSpPr>
            <p:cNvPr id="9258" name="Rectangle 42"/>
            <p:cNvSpPr>
              <a:spLocks noChangeArrowheads="1"/>
            </p:cNvSpPr>
            <p:nvPr/>
          </p:nvSpPr>
          <p:spPr bwMode="auto">
            <a:xfrm>
              <a:off x="2160" y="5486"/>
              <a:ext cx="2160" cy="520"/>
            </a:xfrm>
            <a:prstGeom prst="rect">
              <a:avLst/>
            </a:prstGeom>
            <a:noFill/>
            <a:ln w="9525">
              <a:noFill/>
              <a:miter lim="800000"/>
              <a:headEnd/>
              <a:tailEnd/>
            </a:ln>
            <a:effectLst/>
          </p:spPr>
          <p:txBody>
            <a:bodyPr/>
            <a:lstStyle/>
            <a:p>
              <a:r>
                <a:rPr lang="en-US" sz="1400" b="1" i="1" dirty="0">
                  <a:solidFill>
                    <a:srgbClr val="000000"/>
                  </a:solidFill>
                  <a:latin typeface="Verdana" pitchFamily="34" charset="0"/>
                </a:rPr>
                <a:t>"I don't understand the assumptions underlying our disagreement."</a:t>
              </a:r>
              <a:endParaRPr lang="en-US" sz="2000" dirty="0"/>
            </a:p>
          </p:txBody>
        </p:sp>
        <p:sp>
          <p:nvSpPr>
            <p:cNvPr id="9259" name="Rectangle 43"/>
            <p:cNvSpPr>
              <a:spLocks noChangeArrowheads="1"/>
            </p:cNvSpPr>
            <p:nvPr/>
          </p:nvSpPr>
          <p:spPr bwMode="auto">
            <a:xfrm>
              <a:off x="0" y="5778"/>
              <a:ext cx="2160" cy="674"/>
            </a:xfrm>
            <a:prstGeom prst="rect">
              <a:avLst/>
            </a:prstGeom>
            <a:noFill/>
            <a:ln w="9525">
              <a:noFill/>
              <a:miter lim="800000"/>
              <a:headEnd/>
              <a:tailEnd/>
            </a:ln>
            <a:effectLst/>
          </p:spPr>
          <p:txBody>
            <a:bodyPr/>
            <a:lstStyle/>
            <a:p>
              <a:r>
                <a:rPr lang="en-US" sz="1400" b="1" dirty="0">
                  <a:solidFill>
                    <a:srgbClr val="000000"/>
                  </a:solidFill>
                  <a:latin typeface="Verdana" pitchFamily="34" charset="0"/>
                </a:rPr>
                <a:t>Avoid building your "case" when someone else is speaking from a different point of view.</a:t>
              </a:r>
              <a:endParaRPr lang="en-US" sz="2000" dirty="0"/>
            </a:p>
          </p:txBody>
        </p:sp>
      </p:grpSp>
      <p:grpSp>
        <p:nvGrpSpPr>
          <p:cNvPr id="3" name="Group 47"/>
          <p:cNvGrpSpPr>
            <a:grpSpLocks/>
          </p:cNvGrpSpPr>
          <p:nvPr/>
        </p:nvGrpSpPr>
        <p:grpSpPr bwMode="auto">
          <a:xfrm>
            <a:off x="0" y="-1056084"/>
            <a:ext cx="245533" cy="9153526"/>
            <a:chOff x="-58" y="0"/>
            <a:chExt cx="116" cy="7688"/>
          </a:xfrm>
        </p:grpSpPr>
        <p:sp>
          <p:nvSpPr>
            <p:cNvPr id="9242" name="Rectangle 26"/>
            <p:cNvSpPr>
              <a:spLocks noChangeArrowheads="1"/>
            </p:cNvSpPr>
            <p:nvPr/>
          </p:nvSpPr>
          <p:spPr bwMode="auto">
            <a:xfrm>
              <a:off x="0" y="0"/>
              <a:ext cx="0" cy="0"/>
            </a:xfrm>
            <a:prstGeom prst="rect">
              <a:avLst/>
            </a:prstGeom>
            <a:noFill/>
            <a:ln w="9525">
              <a:noFill/>
              <a:miter lim="800000"/>
              <a:headEnd/>
              <a:tailEnd/>
            </a:ln>
            <a:effectLst/>
          </p:spPr>
          <p:txBody>
            <a:bodyPr>
              <a:spAutoFit/>
            </a:bodyPr>
            <a:lstStyle/>
            <a:p>
              <a:endParaRPr lang="en-US" dirty="0"/>
            </a:p>
          </p:txBody>
        </p:sp>
        <p:sp>
          <p:nvSpPr>
            <p:cNvPr id="9261" name="Rectangle 45"/>
            <p:cNvSpPr>
              <a:spLocks noChangeArrowheads="1"/>
            </p:cNvSpPr>
            <p:nvPr/>
          </p:nvSpPr>
          <p:spPr bwMode="auto">
            <a:xfrm>
              <a:off x="-58" y="6651"/>
              <a:ext cx="116" cy="595"/>
            </a:xfrm>
            <a:prstGeom prst="rect">
              <a:avLst/>
            </a:prstGeom>
            <a:noFill/>
            <a:ln w="9525">
              <a:noFill/>
              <a:miter lim="800000"/>
              <a:headEnd/>
              <a:tailEnd/>
            </a:ln>
            <a:effectLst/>
          </p:spPr>
          <p:txBody>
            <a:bodyPr>
              <a:spAutoFit/>
            </a:bodyPr>
            <a:lstStyle/>
            <a:p>
              <a:endParaRPr lang="en-US" sz="1600" b="1" dirty="0">
                <a:solidFill>
                  <a:srgbClr val="000000"/>
                </a:solidFill>
                <a:latin typeface="Verdana" pitchFamily="34" charset="0"/>
              </a:endParaRPr>
            </a:p>
            <a:p>
              <a:pPr eaLnBrk="0" hangingPunct="0"/>
              <a:endParaRPr lang="en-US" dirty="0"/>
            </a:p>
          </p:txBody>
        </p:sp>
        <p:sp>
          <p:nvSpPr>
            <p:cNvPr id="9262" name="Rectangle 46"/>
            <p:cNvSpPr>
              <a:spLocks noChangeArrowheads="1"/>
            </p:cNvSpPr>
            <p:nvPr/>
          </p:nvSpPr>
          <p:spPr bwMode="auto">
            <a:xfrm>
              <a:off x="-58" y="7093"/>
              <a:ext cx="116" cy="595"/>
            </a:xfrm>
            <a:prstGeom prst="rect">
              <a:avLst/>
            </a:prstGeom>
            <a:noFill/>
            <a:ln w="9525">
              <a:noFill/>
              <a:miter lim="800000"/>
              <a:headEnd/>
              <a:tailEnd/>
            </a:ln>
            <a:effectLst/>
          </p:spPr>
          <p:txBody>
            <a:bodyPr>
              <a:spAutoFit/>
            </a:bodyPr>
            <a:lstStyle/>
            <a:p>
              <a:endParaRPr lang="en-US" sz="1600" b="1" dirty="0">
                <a:solidFill>
                  <a:srgbClr val="000000"/>
                </a:solidFill>
                <a:latin typeface="Verdana" pitchFamily="34" charset="0"/>
              </a:endParaRPr>
            </a:p>
            <a:p>
              <a:pPr eaLnBrk="0" hangingPunct="0"/>
              <a:endParaRPr lang="en-US" dirty="0"/>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1" algn="ctr" rtl="0">
              <a:spcBef>
                <a:spcPct val="0"/>
              </a:spcBef>
            </a:pPr>
            <a:r>
              <a:rPr lang="en-US" sz="3200" dirty="0">
                <a:latin typeface="+mj-lt"/>
              </a:rPr>
              <a:t>More Impasse Tactics</a:t>
            </a:r>
            <a:br>
              <a:rPr lang="en-US" dirty="0"/>
            </a:br>
            <a:r>
              <a:rPr lang="en-US" dirty="0"/>
              <a:t>from </a:t>
            </a:r>
            <a:r>
              <a:rPr lang="en-US" b="1" dirty="0"/>
              <a:t>Fred Kofman</a:t>
            </a:r>
            <a:br>
              <a:rPr lang="en-US" dirty="0"/>
            </a:br>
            <a:endParaRPr lang="en-US" dirty="0"/>
          </a:p>
        </p:txBody>
      </p:sp>
      <p:sp>
        <p:nvSpPr>
          <p:cNvPr id="4" name="Content Placeholder 3"/>
          <p:cNvSpPr>
            <a:spLocks noGrp="1"/>
          </p:cNvSpPr>
          <p:nvPr>
            <p:ph sz="half" idx="1"/>
          </p:nvPr>
        </p:nvSpPr>
        <p:spPr/>
        <p:txBody>
          <a:bodyPr>
            <a:noAutofit/>
          </a:bodyPr>
          <a:lstStyle/>
          <a:p>
            <a:r>
              <a:rPr lang="en-US" sz="1800" dirty="0"/>
              <a:t>State the impasse or the dilemma explicitly, and ask for help: “I’m feeling stuck. On the one hand we need to create a flexible system, and on the other hand we need to cut all redundancies. I don’t know how to do both together. Do you have any ideas?”</a:t>
            </a:r>
          </a:p>
          <a:p>
            <a:r>
              <a:rPr lang="en-US" sz="1800" dirty="0"/>
              <a:t>If others appear closed to inquiring into their own views, ask what data or logic might change their views: “Can you think of any logical argument or piece of information that might disconfirm your view?”</a:t>
            </a:r>
          </a:p>
          <a:p>
            <a:r>
              <a:rPr lang="en-US" sz="1800" dirty="0"/>
              <a:t>Ask if there is any way to obtain new information: “Is there an experiment we might try that will provide us with more data?”</a:t>
            </a:r>
          </a:p>
        </p:txBody>
      </p:sp>
      <p:sp>
        <p:nvSpPr>
          <p:cNvPr id="6" name="Content Placeholder 5"/>
          <p:cNvSpPr>
            <a:spLocks noGrp="1"/>
          </p:cNvSpPr>
          <p:nvPr>
            <p:ph sz="half" idx="2"/>
          </p:nvPr>
        </p:nvSpPr>
        <p:spPr/>
        <p:txBody>
          <a:bodyPr vert="horz" lIns="91440" tIns="45720" rIns="91440" bIns="45720" rtlCol="0">
            <a:noAutofit/>
          </a:bodyPr>
          <a:lstStyle/>
          <a:p>
            <a:r>
              <a:rPr lang="en-US" sz="1800" dirty="0"/>
              <a:t>Invite them to reverse roles and see the world from a different standpoint: “If you were in my place, how would you proceed?”</a:t>
            </a:r>
          </a:p>
          <a:p>
            <a:r>
              <a:rPr lang="en-US" sz="1800" dirty="0"/>
              <a:t>Ask others to teach you how to express your view productively, i.e., in a way that does not create defensiveness in them: “How could I tell you about my concerns in a non‐aggressive manner? Can you help me state my perspective in a way that respects your views?”</a:t>
            </a:r>
          </a:p>
          <a:p>
            <a:r>
              <a:rPr lang="en-US" sz="1800" dirty="0"/>
              <a:t>If others are hesitant to express their views, encourage them to talk about the barriers: “What is it about this situation, me, or others that is making open exchange difficult?”</a:t>
            </a:r>
          </a:p>
          <a:p>
            <a:endParaRPr lang="en-US" sz="1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normAutofit fontScale="90000"/>
          </a:bodyPr>
          <a:lstStyle/>
          <a:p>
            <a:r>
              <a:rPr lang="en-US" dirty="0"/>
              <a:t>How do you know what the balance is </a:t>
            </a:r>
            <a:br>
              <a:rPr lang="en-US" dirty="0"/>
            </a:br>
            <a:r>
              <a:rPr lang="en-US" dirty="0"/>
              <a:t>between advocacy &amp; inquiry</a:t>
            </a:r>
          </a:p>
        </p:txBody>
      </p:sp>
      <p:pic>
        <p:nvPicPr>
          <p:cNvPr id="5" name="Content Placeholder 4" descr="balance-rocks.jpg"/>
          <p:cNvPicPr>
            <a:picLocks noGrp="1" noChangeAspect="1"/>
          </p:cNvPicPr>
          <p:nvPr>
            <p:ph idx="1"/>
          </p:nvPr>
        </p:nvPicPr>
        <p:blipFill>
          <a:blip r:embed="rId2" cstate="print"/>
          <a:stretch>
            <a:fillRect/>
          </a:stretch>
        </p:blipFill>
        <p:spPr>
          <a:xfrm>
            <a:off x="1714500" y="2133600"/>
            <a:ext cx="5715000" cy="3810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1026"/>
          <p:cNvSpPr>
            <a:spLocks noGrp="1" noChangeArrowheads="1"/>
          </p:cNvSpPr>
          <p:nvPr>
            <p:ph type="title"/>
          </p:nvPr>
        </p:nvSpPr>
        <p:spPr>
          <a:noFill/>
          <a:ln/>
        </p:spPr>
        <p:txBody>
          <a:bodyPr lIns="92075" tIns="46038" rIns="92075" bIns="46038">
            <a:normAutofit fontScale="90000"/>
          </a:bodyPr>
          <a:lstStyle/>
          <a:p>
            <a:r>
              <a:rPr lang="en-US" altLang="ja-JP" sz="3200" dirty="0">
                <a:solidFill>
                  <a:schemeClr val="accent2"/>
                </a:solidFill>
                <a:ea typeface="ＭＳ Ｐゴシック" charset="-128"/>
              </a:rPr>
              <a:t>How Much Valid Information </a:t>
            </a:r>
            <a:br>
              <a:rPr lang="en-US" altLang="ja-JP" sz="3200" dirty="0">
                <a:solidFill>
                  <a:schemeClr val="accent2"/>
                </a:solidFill>
                <a:ea typeface="ＭＳ Ｐゴシック" charset="-128"/>
              </a:rPr>
            </a:br>
            <a:r>
              <a:rPr lang="en-US" altLang="ja-JP" sz="3200" dirty="0">
                <a:solidFill>
                  <a:schemeClr val="accent2"/>
                </a:solidFill>
                <a:ea typeface="ＭＳ Ｐゴシック" charset="-128"/>
              </a:rPr>
              <a:t>Do You Seek?</a:t>
            </a:r>
            <a:br>
              <a:rPr lang="en-US" altLang="ja-JP" sz="3200" dirty="0">
                <a:solidFill>
                  <a:schemeClr val="accent2"/>
                </a:solidFill>
                <a:ea typeface="ＭＳ Ｐゴシック" charset="-128"/>
              </a:rPr>
            </a:br>
            <a:r>
              <a:rPr lang="en-US" altLang="ja-JP" sz="2000" dirty="0">
                <a:solidFill>
                  <a:schemeClr val="accent2"/>
                </a:solidFill>
                <a:ea typeface="ＭＳ Ｐゴシック" charset="-128"/>
              </a:rPr>
              <a:t>Inspired by </a:t>
            </a:r>
            <a:r>
              <a:rPr lang="en-US" altLang="ja-JP" sz="2000" dirty="0" err="1">
                <a:solidFill>
                  <a:schemeClr val="accent2"/>
                </a:solidFill>
                <a:ea typeface="ＭＳ Ｐゴシック" charset="-128"/>
              </a:rPr>
              <a:t>Kaner</a:t>
            </a:r>
            <a:r>
              <a:rPr lang="en-US" altLang="ja-JP" sz="2400" dirty="0">
                <a:solidFill>
                  <a:schemeClr val="accent2"/>
                </a:solidFill>
                <a:ea typeface="ＭＳ Ｐゴシック" charset="-128"/>
              </a:rPr>
              <a:t> </a:t>
            </a:r>
          </a:p>
        </p:txBody>
      </p:sp>
      <p:grpSp>
        <p:nvGrpSpPr>
          <p:cNvPr id="2" name="Group 1040"/>
          <p:cNvGrpSpPr>
            <a:grpSpLocks/>
          </p:cNvGrpSpPr>
          <p:nvPr/>
        </p:nvGrpSpPr>
        <p:grpSpPr bwMode="auto">
          <a:xfrm>
            <a:off x="26987" y="1790700"/>
            <a:ext cx="9117013" cy="5067300"/>
            <a:chOff x="4" y="1094"/>
            <a:chExt cx="5743" cy="3192"/>
          </a:xfrm>
        </p:grpSpPr>
        <p:grpSp>
          <p:nvGrpSpPr>
            <p:cNvPr id="3" name="Group 1027"/>
            <p:cNvGrpSpPr>
              <a:grpSpLocks/>
            </p:cNvGrpSpPr>
            <p:nvPr/>
          </p:nvGrpSpPr>
          <p:grpSpPr bwMode="auto">
            <a:xfrm>
              <a:off x="189" y="1303"/>
              <a:ext cx="5383" cy="1859"/>
              <a:chOff x="189" y="1303"/>
              <a:chExt cx="5383" cy="1859"/>
            </a:xfrm>
          </p:grpSpPr>
          <p:sp>
            <p:nvSpPr>
              <p:cNvPr id="484356" name="AutoShape 1028"/>
              <p:cNvSpPr>
                <a:spLocks noChangeArrowheads="1"/>
              </p:cNvSpPr>
              <p:nvPr/>
            </p:nvSpPr>
            <p:spPr bwMode="auto">
              <a:xfrm>
                <a:off x="258" y="1303"/>
                <a:ext cx="5314" cy="1859"/>
              </a:xfrm>
              <a:prstGeom prst="diamond">
                <a:avLst/>
              </a:prstGeom>
              <a:noFill/>
              <a:ln w="12700">
                <a:solidFill>
                  <a:schemeClr val="tx1"/>
                </a:solidFill>
                <a:miter lim="800000"/>
                <a:headEnd/>
                <a:tailEnd/>
              </a:ln>
              <a:effectLst/>
            </p:spPr>
            <p:txBody>
              <a:bodyPr wrap="none" anchor="ctr"/>
              <a:lstStyle/>
              <a:p>
                <a:endParaRPr lang="en-US"/>
              </a:p>
            </p:txBody>
          </p:sp>
          <p:sp>
            <p:nvSpPr>
              <p:cNvPr id="484357" name="AutoShape 1029"/>
              <p:cNvSpPr>
                <a:spLocks noChangeArrowheads="1"/>
              </p:cNvSpPr>
              <p:nvPr/>
            </p:nvSpPr>
            <p:spPr bwMode="auto">
              <a:xfrm>
                <a:off x="189" y="1925"/>
                <a:ext cx="1720" cy="615"/>
              </a:xfrm>
              <a:prstGeom prst="diamond">
                <a:avLst/>
              </a:prstGeom>
              <a:solidFill>
                <a:schemeClr val="accent1"/>
              </a:solidFill>
              <a:ln w="12700">
                <a:solidFill>
                  <a:schemeClr val="tx1"/>
                </a:solidFill>
                <a:miter lim="800000"/>
                <a:headEnd/>
                <a:tailEnd/>
              </a:ln>
              <a:effectLst/>
            </p:spPr>
            <p:txBody>
              <a:bodyPr wrap="none" anchor="ctr"/>
              <a:lstStyle/>
              <a:p>
                <a:endParaRPr lang="en-US"/>
              </a:p>
            </p:txBody>
          </p:sp>
        </p:grpSp>
        <p:sp>
          <p:nvSpPr>
            <p:cNvPr id="484358" name="Rectangle 1030"/>
            <p:cNvSpPr>
              <a:spLocks noChangeArrowheads="1"/>
            </p:cNvSpPr>
            <p:nvPr/>
          </p:nvSpPr>
          <p:spPr bwMode="auto">
            <a:xfrm>
              <a:off x="336" y="2080"/>
              <a:ext cx="816" cy="288"/>
            </a:xfrm>
            <a:prstGeom prst="rect">
              <a:avLst/>
            </a:prstGeom>
            <a:noFill/>
            <a:ln w="9525">
              <a:noFill/>
              <a:miter lim="800000"/>
              <a:headEnd/>
              <a:tailEnd/>
            </a:ln>
            <a:effectLst/>
          </p:spPr>
          <p:txBody>
            <a:bodyPr lIns="92075" tIns="46038" rIns="92075" bIns="46038">
              <a:spAutoFit/>
            </a:bodyPr>
            <a:lstStyle/>
            <a:p>
              <a:pPr>
                <a:spcBef>
                  <a:spcPct val="50000"/>
                </a:spcBef>
              </a:pPr>
              <a:r>
                <a:rPr lang="en-US" sz="2400" b="0">
                  <a:solidFill>
                    <a:schemeClr val="bg1"/>
                  </a:solidFill>
                  <a:latin typeface="Tahoma" pitchFamily="34" charset="0"/>
                </a:rPr>
                <a:t>start</a:t>
              </a:r>
            </a:p>
          </p:txBody>
        </p:sp>
        <p:sp>
          <p:nvSpPr>
            <p:cNvPr id="484359" name="Rectangle 1031"/>
            <p:cNvSpPr>
              <a:spLocks noChangeArrowheads="1"/>
            </p:cNvSpPr>
            <p:nvPr/>
          </p:nvSpPr>
          <p:spPr bwMode="auto">
            <a:xfrm>
              <a:off x="1878" y="1897"/>
              <a:ext cx="824" cy="634"/>
            </a:xfrm>
            <a:prstGeom prst="rect">
              <a:avLst/>
            </a:prstGeom>
            <a:noFill/>
            <a:ln w="9525">
              <a:noFill/>
              <a:miter lim="800000"/>
              <a:headEnd/>
              <a:tailEnd/>
            </a:ln>
            <a:effectLst/>
          </p:spPr>
          <p:txBody>
            <a:bodyPr lIns="92075" tIns="46038" rIns="92075" bIns="46038">
              <a:spAutoFit/>
            </a:bodyPr>
            <a:lstStyle/>
            <a:p>
              <a:pPr>
                <a:spcBef>
                  <a:spcPct val="50000"/>
                </a:spcBef>
                <a:buSzPct val="85000"/>
                <a:buFont typeface="Book Antiqua" pitchFamily="18" charset="0"/>
                <a:buNone/>
              </a:pPr>
              <a:r>
                <a:rPr lang="en-US" sz="2000" b="0">
                  <a:solidFill>
                    <a:srgbClr val="969696"/>
                  </a:solidFill>
                  <a:latin typeface="Tahoma" pitchFamily="34" charset="0"/>
                </a:rPr>
                <a:t>obvious</a:t>
              </a:r>
              <a:br>
                <a:rPr lang="en-US" sz="2000" b="0">
                  <a:solidFill>
                    <a:srgbClr val="969696"/>
                  </a:solidFill>
                  <a:latin typeface="Tahoma" pitchFamily="34" charset="0"/>
                </a:rPr>
              </a:br>
              <a:r>
                <a:rPr lang="en-US" sz="2000" b="0">
                  <a:solidFill>
                    <a:srgbClr val="969696"/>
                  </a:solidFill>
                  <a:latin typeface="Tahoma" pitchFamily="34" charset="0"/>
                </a:rPr>
                <a:t>decision point</a:t>
              </a:r>
            </a:p>
          </p:txBody>
        </p:sp>
        <p:sp>
          <p:nvSpPr>
            <p:cNvPr id="484360" name="Rectangle 1032"/>
            <p:cNvSpPr>
              <a:spLocks noChangeArrowheads="1"/>
            </p:cNvSpPr>
            <p:nvPr/>
          </p:nvSpPr>
          <p:spPr bwMode="auto">
            <a:xfrm>
              <a:off x="4562" y="2552"/>
              <a:ext cx="1185" cy="250"/>
            </a:xfrm>
            <a:prstGeom prst="rect">
              <a:avLst/>
            </a:prstGeom>
            <a:noFill/>
            <a:ln w="9525">
              <a:noFill/>
              <a:miter lim="800000"/>
              <a:headEnd/>
              <a:tailEnd/>
            </a:ln>
            <a:effectLst/>
          </p:spPr>
          <p:txBody>
            <a:bodyPr lIns="92075" tIns="46038" rIns="92075" bIns="46038">
              <a:spAutoFit/>
            </a:bodyPr>
            <a:lstStyle/>
            <a:p>
              <a:pPr algn="r">
                <a:spcBef>
                  <a:spcPct val="50000"/>
                </a:spcBef>
                <a:buSzPct val="85000"/>
                <a:buFont typeface="Book Antiqua" pitchFamily="18" charset="0"/>
                <a:buNone/>
              </a:pPr>
              <a:r>
                <a:rPr lang="en-US" sz="2000" b="0">
                  <a:solidFill>
                    <a:srgbClr val="008000"/>
                  </a:solidFill>
                  <a:effectLst>
                    <a:outerShdw blurRad="38100" dist="38100" dir="2700000" algn="tl">
                      <a:srgbClr val="C0C0C0"/>
                    </a:outerShdw>
                  </a:effectLst>
                  <a:latin typeface="Tahoma" pitchFamily="34" charset="0"/>
                </a:rPr>
                <a:t>decision point</a:t>
              </a:r>
            </a:p>
          </p:txBody>
        </p:sp>
        <p:sp>
          <p:nvSpPr>
            <p:cNvPr id="484361" name="AutoShape 1033"/>
            <p:cNvSpPr>
              <a:spLocks noChangeArrowheads="1"/>
            </p:cNvSpPr>
            <p:nvPr/>
          </p:nvSpPr>
          <p:spPr bwMode="auto">
            <a:xfrm>
              <a:off x="4" y="3172"/>
              <a:ext cx="1624" cy="1096"/>
            </a:xfrm>
            <a:prstGeom prst="star16">
              <a:avLst>
                <a:gd name="adj" fmla="val 37500"/>
              </a:avLst>
            </a:prstGeom>
            <a:ln>
              <a:headEnd/>
              <a:tailEnd/>
            </a:ln>
          </p:spPr>
          <p:style>
            <a:lnRef idx="0">
              <a:schemeClr val="dk1"/>
            </a:lnRef>
            <a:fillRef idx="3">
              <a:schemeClr val="dk1"/>
            </a:fillRef>
            <a:effectRef idx="3">
              <a:schemeClr val="dk1"/>
            </a:effectRef>
            <a:fontRef idx="minor">
              <a:schemeClr val="lt1"/>
            </a:fontRef>
          </p:style>
          <p:txBody>
            <a:bodyPr wrap="none" lIns="92075" tIns="46038" rIns="92075" bIns="46038" anchor="ctr"/>
            <a:lstStyle/>
            <a:p>
              <a:pPr algn="ctr"/>
              <a:r>
                <a:rPr lang="en-US" sz="2400" b="0">
                  <a:solidFill>
                    <a:schemeClr val="bg1"/>
                  </a:solidFill>
                </a:rPr>
                <a:t>What do </a:t>
              </a:r>
              <a:br>
                <a:rPr lang="en-US" sz="2400" b="0">
                  <a:solidFill>
                    <a:schemeClr val="bg1"/>
                  </a:solidFill>
                </a:rPr>
              </a:br>
              <a:r>
                <a:rPr lang="en-US" sz="2400" b="0">
                  <a:solidFill>
                    <a:schemeClr val="bg1"/>
                  </a:solidFill>
                </a:rPr>
                <a:t>you lose?</a:t>
              </a:r>
            </a:p>
          </p:txBody>
        </p:sp>
        <p:sp>
          <p:nvSpPr>
            <p:cNvPr id="484362" name="AutoShape 1034"/>
            <p:cNvSpPr>
              <a:spLocks noChangeArrowheads="1"/>
            </p:cNvSpPr>
            <p:nvPr/>
          </p:nvSpPr>
          <p:spPr bwMode="auto">
            <a:xfrm>
              <a:off x="3913" y="3190"/>
              <a:ext cx="1624" cy="1096"/>
            </a:xfrm>
            <a:prstGeom prst="star16">
              <a:avLst>
                <a:gd name="adj" fmla="val 37500"/>
              </a:avLst>
            </a:prstGeom>
            <a:ln>
              <a:headEnd/>
              <a:tailEnd/>
            </a:ln>
          </p:spPr>
          <p:style>
            <a:lnRef idx="0">
              <a:schemeClr val="accent6"/>
            </a:lnRef>
            <a:fillRef idx="3">
              <a:schemeClr val="accent6"/>
            </a:fillRef>
            <a:effectRef idx="3">
              <a:schemeClr val="accent6"/>
            </a:effectRef>
            <a:fontRef idx="minor">
              <a:schemeClr val="lt1"/>
            </a:fontRef>
          </p:style>
          <p:txBody>
            <a:bodyPr wrap="none" lIns="92075" tIns="46038" rIns="92075" bIns="46038" anchor="ctr"/>
            <a:lstStyle/>
            <a:p>
              <a:pPr algn="ctr"/>
              <a:r>
                <a:rPr lang="en-US" sz="2400" b="1"/>
                <a:t>What do </a:t>
              </a:r>
              <a:br>
                <a:rPr lang="en-US" sz="2400" b="1"/>
              </a:br>
              <a:r>
                <a:rPr lang="en-US" sz="2400" b="1"/>
                <a:t>you gain?</a:t>
              </a:r>
            </a:p>
          </p:txBody>
        </p:sp>
        <p:graphicFrame>
          <p:nvGraphicFramePr>
            <p:cNvPr id="484363" name="Object 1035"/>
            <p:cNvGraphicFramePr>
              <a:graphicFrameLocks/>
            </p:cNvGraphicFramePr>
            <p:nvPr/>
          </p:nvGraphicFramePr>
          <p:xfrm>
            <a:off x="2286" y="3378"/>
            <a:ext cx="1268" cy="908"/>
          </p:xfrm>
          <a:graphic>
            <a:graphicData uri="http://schemas.openxmlformats.org/presentationml/2006/ole">
              <mc:AlternateContent xmlns:mc="http://schemas.openxmlformats.org/markup-compatibility/2006">
                <mc:Choice xmlns:v="urn:schemas-microsoft-com:vml" Requires="v">
                  <p:oleObj name="Clip" r:id="rId3" imgW="3659040" imgH="2620800" progId="">
                    <p:embed/>
                  </p:oleObj>
                </mc:Choice>
                <mc:Fallback>
                  <p:oleObj name="Clip" r:id="rId3" imgW="3659040" imgH="2620800" progId="">
                    <p:embed/>
                    <p:pic>
                      <p:nvPicPr>
                        <p:cNvPr id="484363" name="Object 103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 y="3378"/>
                          <a:ext cx="1268" cy="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4364" name="Rectangle 1036"/>
            <p:cNvSpPr>
              <a:spLocks noChangeArrowheads="1"/>
            </p:cNvSpPr>
            <p:nvPr/>
          </p:nvSpPr>
          <p:spPr bwMode="auto">
            <a:xfrm>
              <a:off x="322" y="1094"/>
              <a:ext cx="1239" cy="288"/>
            </a:xfrm>
            <a:prstGeom prst="rect">
              <a:avLst/>
            </a:prstGeom>
            <a:noFill/>
            <a:ln w="9525">
              <a:noFill/>
              <a:miter lim="800000"/>
              <a:headEnd/>
              <a:tailEnd/>
            </a:ln>
            <a:effectLst/>
          </p:spPr>
          <p:txBody>
            <a:bodyPr lIns="92075" tIns="46038" rIns="92075" bIns="46038">
              <a:spAutoFit/>
            </a:bodyPr>
            <a:lstStyle/>
            <a:p>
              <a:pPr>
                <a:spcBef>
                  <a:spcPct val="50000"/>
                </a:spcBef>
              </a:pPr>
              <a:r>
                <a:rPr lang="en-US" sz="2400"/>
                <a:t>divergence</a:t>
              </a:r>
            </a:p>
          </p:txBody>
        </p:sp>
        <p:sp>
          <p:nvSpPr>
            <p:cNvPr id="484365" name="Rectangle 1037"/>
            <p:cNvSpPr>
              <a:spLocks noChangeArrowheads="1"/>
            </p:cNvSpPr>
            <p:nvPr/>
          </p:nvSpPr>
          <p:spPr bwMode="auto">
            <a:xfrm>
              <a:off x="3897" y="1106"/>
              <a:ext cx="1514" cy="288"/>
            </a:xfrm>
            <a:prstGeom prst="rect">
              <a:avLst/>
            </a:prstGeom>
            <a:noFill/>
            <a:ln w="9525">
              <a:noFill/>
              <a:miter lim="800000"/>
              <a:headEnd/>
              <a:tailEnd/>
            </a:ln>
            <a:effectLst/>
          </p:spPr>
          <p:txBody>
            <a:bodyPr lIns="92075" tIns="46038" rIns="92075" bIns="46038">
              <a:spAutoFit/>
            </a:bodyPr>
            <a:lstStyle/>
            <a:p>
              <a:pPr algn="r">
                <a:spcBef>
                  <a:spcPct val="50000"/>
                </a:spcBef>
              </a:pPr>
              <a:r>
                <a:rPr lang="en-US" sz="2400"/>
                <a:t>convergence</a:t>
              </a:r>
            </a:p>
          </p:txBody>
        </p:sp>
        <p:sp>
          <p:nvSpPr>
            <p:cNvPr id="484367" name="Rectangle 1039"/>
            <p:cNvSpPr>
              <a:spLocks noChangeArrowheads="1"/>
            </p:cNvSpPr>
            <p:nvPr/>
          </p:nvSpPr>
          <p:spPr bwMode="auto">
            <a:xfrm>
              <a:off x="4562" y="1721"/>
              <a:ext cx="1185" cy="250"/>
            </a:xfrm>
            <a:prstGeom prst="rect">
              <a:avLst/>
            </a:prstGeom>
            <a:noFill/>
            <a:ln w="9525">
              <a:noFill/>
              <a:miter lim="800000"/>
              <a:headEnd/>
              <a:tailEnd/>
            </a:ln>
            <a:effectLst/>
          </p:spPr>
          <p:txBody>
            <a:bodyPr lIns="92075" tIns="46038" rIns="92075" bIns="46038">
              <a:spAutoFit/>
            </a:bodyPr>
            <a:lstStyle/>
            <a:p>
              <a:pPr algn="r">
                <a:spcBef>
                  <a:spcPct val="50000"/>
                </a:spcBef>
                <a:buSzPct val="85000"/>
                <a:buFont typeface="Book Antiqua" pitchFamily="18" charset="0"/>
                <a:buNone/>
              </a:pPr>
              <a:r>
                <a:rPr lang="en-US" sz="2000" b="0">
                  <a:solidFill>
                    <a:srgbClr val="008000"/>
                  </a:solidFill>
                  <a:effectLst>
                    <a:outerShdw blurRad="38100" dist="38100" dir="2700000" algn="tl">
                      <a:srgbClr val="C0C0C0"/>
                    </a:outerShdw>
                  </a:effectLst>
                  <a:latin typeface="Tahoma" pitchFamily="34" charset="0"/>
                </a:rPr>
                <a:t>non-obvious</a:t>
              </a:r>
            </a:p>
          </p:txBody>
        </p:sp>
      </p:grpSp>
      <p:sp>
        <p:nvSpPr>
          <p:cNvPr id="16" name="AutoShape 1034"/>
          <p:cNvSpPr>
            <a:spLocks noChangeArrowheads="1"/>
          </p:cNvSpPr>
          <p:nvPr/>
        </p:nvSpPr>
        <p:spPr bwMode="auto">
          <a:xfrm>
            <a:off x="3962400" y="2514600"/>
            <a:ext cx="2578100" cy="1739900"/>
          </a:xfrm>
          <a:prstGeom prst="star16">
            <a:avLst>
              <a:gd name="adj" fmla="val 37500"/>
            </a:avLst>
          </a:prstGeom>
          <a:solidFill>
            <a:srgbClr val="FF0000"/>
          </a:solidFill>
          <a:ln>
            <a:headEnd/>
            <a:tailEnd/>
          </a:ln>
        </p:spPr>
        <p:style>
          <a:lnRef idx="0">
            <a:schemeClr val="accent6"/>
          </a:lnRef>
          <a:fillRef idx="3">
            <a:schemeClr val="accent6"/>
          </a:fillRef>
          <a:effectRef idx="3">
            <a:schemeClr val="accent6"/>
          </a:effectRef>
          <a:fontRef idx="minor">
            <a:schemeClr val="lt1"/>
          </a:fontRef>
        </p:style>
        <p:txBody>
          <a:bodyPr wrap="none" lIns="92075" tIns="46038" rIns="92075" bIns="46038" anchor="ctr"/>
          <a:lstStyle/>
          <a:p>
            <a:pPr algn="ctr"/>
            <a:r>
              <a:rPr lang="en-US" sz="2400" b="1" dirty="0"/>
              <a:t>The Groan Zone</a:t>
            </a:r>
          </a:p>
        </p:txBody>
      </p:sp>
      <p:sp>
        <p:nvSpPr>
          <p:cNvPr id="17" name="Rectangle 16"/>
          <p:cNvSpPr/>
          <p:nvPr/>
        </p:nvSpPr>
        <p:spPr>
          <a:xfrm>
            <a:off x="0" y="5105400"/>
            <a:ext cx="9144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style.rotation</p:attrName>
                                        </p:attrNameLst>
                                      </p:cBhvr>
                                      <p:tavLst>
                                        <p:tav tm="0">
                                          <p:val>
                                            <p:fltVal val="720"/>
                                          </p:val>
                                        </p:tav>
                                        <p:tav tm="100000">
                                          <p:val>
                                            <p:fltVal val="0"/>
                                          </p:val>
                                        </p:tav>
                                      </p:tavLst>
                                    </p:anim>
                                    <p:anim calcmode="lin" valueType="num">
                                      <p:cBhvr>
                                        <p:cTn id="9" dur="2000" fill="hold"/>
                                        <p:tgtEl>
                                          <p:spTgt spid="16"/>
                                        </p:tgtEl>
                                        <p:attrNameLst>
                                          <p:attrName>ppt_h</p:attrName>
                                        </p:attrNameLst>
                                      </p:cBhvr>
                                      <p:tavLst>
                                        <p:tav tm="0">
                                          <p:val>
                                            <p:fltVal val="0"/>
                                          </p:val>
                                        </p:tav>
                                        <p:tav tm="100000">
                                          <p:val>
                                            <p:strVal val="#ppt_h"/>
                                          </p:val>
                                        </p:tav>
                                      </p:tavLst>
                                    </p:anim>
                                    <p:anim calcmode="lin" valueType="num">
                                      <p:cBhvr>
                                        <p:cTn id="10" dur="2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xit" presetSubtype="0" fill="hold" grpId="0" nodeType="clickEffect">
                                  <p:stCondLst>
                                    <p:cond delay="0"/>
                                  </p:stCondLst>
                                  <p:childTnLst>
                                    <p:anim calcmode="lin" valueType="num">
                                      <p:cBhvr>
                                        <p:cTn id="14" dur="1000"/>
                                        <p:tgtEl>
                                          <p:spTgt spid="17"/>
                                        </p:tgtEl>
                                        <p:attrNameLst>
                                          <p:attrName>ppt_w</p:attrName>
                                        </p:attrNameLst>
                                      </p:cBhvr>
                                      <p:tavLst>
                                        <p:tav tm="0">
                                          <p:val>
                                            <p:strVal val="ppt_w"/>
                                          </p:val>
                                        </p:tav>
                                        <p:tav tm="100000">
                                          <p:val>
                                            <p:strVal val="ppt_w*0.70"/>
                                          </p:val>
                                        </p:tav>
                                      </p:tavLst>
                                    </p:anim>
                                    <p:anim calcmode="lin" valueType="num">
                                      <p:cBhvr>
                                        <p:cTn id="15" dur="1000"/>
                                        <p:tgtEl>
                                          <p:spTgt spid="17"/>
                                        </p:tgtEl>
                                        <p:attrNameLst>
                                          <p:attrName>ppt_h</p:attrName>
                                        </p:attrNameLst>
                                      </p:cBhvr>
                                      <p:tavLst>
                                        <p:tav tm="0">
                                          <p:val>
                                            <p:strVal val="ppt_h"/>
                                          </p:val>
                                        </p:tav>
                                        <p:tav tm="100000">
                                          <p:val>
                                            <p:strVal val="ppt_h"/>
                                          </p:val>
                                        </p:tav>
                                      </p:tavLst>
                                    </p:anim>
                                    <p:animEffect transition="out" filter="fade">
                                      <p:cBhvr>
                                        <p:cTn id="16" dur="1000"/>
                                        <p:tgtEl>
                                          <p:spTgt spid="17"/>
                                        </p:tgtEl>
                                      </p:cBhvr>
                                    </p:animEffect>
                                    <p:set>
                                      <p:cBhvr>
                                        <p:cTn id="17"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Core Questions</a:t>
            </a:r>
            <a:br>
              <a:rPr lang="en-US" dirty="0"/>
            </a:br>
            <a:r>
              <a:rPr lang="en-US" sz="2800" i="1" dirty="0"/>
              <a:t>by Fred Kofman</a:t>
            </a:r>
            <a:endParaRPr lang="en-US" i="1" dirty="0"/>
          </a:p>
        </p:txBody>
      </p:sp>
      <p:sp>
        <p:nvSpPr>
          <p:cNvPr id="7" name="Text Placeholder 6"/>
          <p:cNvSpPr>
            <a:spLocks noGrp="1"/>
          </p:cNvSpPr>
          <p:nvPr>
            <p:ph type="body" idx="1"/>
          </p:nvPr>
        </p:nvSpPr>
        <p:spPr/>
        <p:txBody>
          <a:bodyPr/>
          <a:lstStyle/>
          <a:p>
            <a:r>
              <a:rPr lang="en-US" dirty="0"/>
              <a:t>Ask Yourself</a:t>
            </a:r>
          </a:p>
        </p:txBody>
      </p:sp>
      <p:sp>
        <p:nvSpPr>
          <p:cNvPr id="3" name="Content Placeholder 2"/>
          <p:cNvSpPr>
            <a:spLocks noGrp="1"/>
          </p:cNvSpPr>
          <p:nvPr>
            <p:ph sz="half" idx="2"/>
          </p:nvPr>
        </p:nvSpPr>
        <p:spPr/>
        <p:txBody>
          <a:bodyPr/>
          <a:lstStyle/>
          <a:p>
            <a:r>
              <a:rPr lang="en-US" dirty="0"/>
              <a:t>What is my intention in this conversation?</a:t>
            </a:r>
          </a:p>
          <a:p>
            <a:r>
              <a:rPr lang="en-US" dirty="0"/>
              <a:t>Am I more interested in learning or in prevailing?</a:t>
            </a:r>
          </a:p>
          <a:p>
            <a:r>
              <a:rPr lang="en-US" dirty="0"/>
              <a:t>What are my beliefs and assumptions, and am I willing to change them?</a:t>
            </a:r>
          </a:p>
          <a:p>
            <a:r>
              <a:rPr lang="en-US" dirty="0"/>
              <a:t>What outcome matters most to me?</a:t>
            </a:r>
          </a:p>
        </p:txBody>
      </p:sp>
      <p:sp>
        <p:nvSpPr>
          <p:cNvPr id="8" name="Text Placeholder 7"/>
          <p:cNvSpPr>
            <a:spLocks noGrp="1"/>
          </p:cNvSpPr>
          <p:nvPr>
            <p:ph type="body" sz="quarter" idx="3"/>
          </p:nvPr>
        </p:nvSpPr>
        <p:spPr/>
        <p:txBody>
          <a:bodyPr/>
          <a:lstStyle/>
          <a:p>
            <a:r>
              <a:rPr lang="en-US" dirty="0"/>
              <a:t>Imagine the other’s response</a:t>
            </a:r>
          </a:p>
        </p:txBody>
      </p:sp>
      <p:sp>
        <p:nvSpPr>
          <p:cNvPr id="9" name="Content Placeholder 8"/>
          <p:cNvSpPr>
            <a:spLocks noGrp="1"/>
          </p:cNvSpPr>
          <p:nvPr>
            <p:ph sz="quarter" idx="4"/>
          </p:nvPr>
        </p:nvSpPr>
        <p:spPr/>
        <p:txBody>
          <a:bodyPr/>
          <a:lstStyle/>
          <a:p>
            <a:r>
              <a:rPr lang="en-US" dirty="0"/>
              <a:t>What is his/her intention in this conversation?</a:t>
            </a:r>
          </a:p>
          <a:p>
            <a:r>
              <a:rPr lang="en-US" dirty="0"/>
              <a:t>Is she/he more interested in learning or in prevailing?</a:t>
            </a:r>
          </a:p>
          <a:p>
            <a:r>
              <a:rPr lang="en-US" dirty="0"/>
              <a:t>What are his/her beliefs and assumptions, and is he/she willing to change them?</a:t>
            </a:r>
          </a:p>
          <a:p>
            <a:r>
              <a:rPr lang="en-US" dirty="0"/>
              <a:t>What outcome matters most to him/her ?</a:t>
            </a:r>
          </a:p>
        </p:txBody>
      </p:sp>
      <p:sp>
        <p:nvSpPr>
          <p:cNvPr id="10" name="Left-Right Arrow 9"/>
          <p:cNvSpPr/>
          <p:nvPr/>
        </p:nvSpPr>
        <p:spPr>
          <a:xfrm>
            <a:off x="838200" y="2286000"/>
            <a:ext cx="7467600" cy="3276600"/>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t>Learn the answers, and enter the exchange</a:t>
            </a:r>
          </a:p>
          <a:p>
            <a:pPr algn="ctr"/>
            <a:r>
              <a:rPr lang="en-US" sz="2400" b="1" dirty="0"/>
              <a:t>with a stance of awareness, openness, curiosity and reflection,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set>
                                      <p:cBhvr>
                                        <p:cTn id="7" dur="455" fill="hold">
                                          <p:stCondLst>
                                            <p:cond delay="0"/>
                                          </p:stCondLst>
                                        </p:cTn>
                                        <p:tgtEl>
                                          <p:spTgt spid="10"/>
                                        </p:tgtEl>
                                        <p:attrNameLst>
                                          <p:attrName>style.rotation</p:attrName>
                                        </p:attrNameLst>
                                      </p:cBhvr>
                                      <p:to>
                                        <p:strVal val="-45.0"/>
                                      </p:to>
                                    </p:set>
                                    <p:anim calcmode="lin" valueType="num">
                                      <p:cBhvr>
                                        <p:cTn id="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will you use this tool?</a:t>
            </a:r>
          </a:p>
        </p:txBody>
      </p:sp>
      <p:pic>
        <p:nvPicPr>
          <p:cNvPr id="4" name="Content Placeholder 3" descr="Conversation-Club1.jpg"/>
          <p:cNvPicPr>
            <a:picLocks noGrp="1" noChangeAspect="1"/>
          </p:cNvPicPr>
          <p:nvPr>
            <p:ph idx="1"/>
          </p:nvPr>
        </p:nvPicPr>
        <p:blipFill>
          <a:blip r:embed="rId2" cstate="print"/>
          <a:stretch>
            <a:fillRect/>
          </a:stretch>
        </p:blipFill>
        <p:spPr>
          <a:xfrm>
            <a:off x="2349500" y="1824831"/>
            <a:ext cx="4445000" cy="4076700"/>
          </a:xfrm>
        </p:spPr>
      </p:pic>
      <p:sp>
        <p:nvSpPr>
          <p:cNvPr id="5" name="TextBox 4"/>
          <p:cNvSpPr txBox="1"/>
          <p:nvPr/>
        </p:nvSpPr>
        <p:spPr>
          <a:xfrm>
            <a:off x="2209800" y="1295400"/>
            <a:ext cx="1600200" cy="584775"/>
          </a:xfrm>
          <a:prstGeom prst="rect">
            <a:avLst/>
          </a:prstGeom>
          <a:noFill/>
        </p:spPr>
        <p:txBody>
          <a:bodyPr wrap="square" rtlCol="0">
            <a:spAutoFit/>
          </a:bodyPr>
          <a:lstStyle/>
          <a:p>
            <a:pPr algn="ctr"/>
            <a:r>
              <a:rPr lang="en-US" sz="1600" dirty="0"/>
              <a:t>Where would I use this tool?</a:t>
            </a:r>
          </a:p>
        </p:txBody>
      </p:sp>
      <p:sp>
        <p:nvSpPr>
          <p:cNvPr id="6" name="TextBox 5"/>
          <p:cNvSpPr txBox="1"/>
          <p:nvPr/>
        </p:nvSpPr>
        <p:spPr>
          <a:xfrm>
            <a:off x="3657600" y="1472625"/>
            <a:ext cx="1600200" cy="584775"/>
          </a:xfrm>
          <a:prstGeom prst="rect">
            <a:avLst/>
          </a:prstGeom>
          <a:noFill/>
        </p:spPr>
        <p:txBody>
          <a:bodyPr wrap="square" rtlCol="0">
            <a:spAutoFit/>
          </a:bodyPr>
          <a:lstStyle/>
          <a:p>
            <a:pPr algn="ctr"/>
            <a:r>
              <a:rPr lang="en-US" sz="1600" dirty="0"/>
              <a:t>How would I use this tool?</a:t>
            </a:r>
          </a:p>
        </p:txBody>
      </p:sp>
      <p:sp>
        <p:nvSpPr>
          <p:cNvPr id="7" name="TextBox 6"/>
          <p:cNvSpPr txBox="1"/>
          <p:nvPr/>
        </p:nvSpPr>
        <p:spPr>
          <a:xfrm>
            <a:off x="5638800" y="1295400"/>
            <a:ext cx="1752600" cy="584775"/>
          </a:xfrm>
          <a:prstGeom prst="rect">
            <a:avLst/>
          </a:prstGeom>
          <a:noFill/>
        </p:spPr>
        <p:txBody>
          <a:bodyPr wrap="square" rtlCol="0">
            <a:spAutoFit/>
          </a:bodyPr>
          <a:lstStyle/>
          <a:p>
            <a:pPr algn="ctr"/>
            <a:r>
              <a:rPr lang="en-US" sz="1600" dirty="0"/>
              <a:t>What would I expect to get out of 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a:t>
            </a: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460A324F-72D5-4F19-8007-EB2E8A20872F}" type="slidenum">
              <a:rPr lang="en-US" smtClean="0"/>
              <a:pPr/>
              <a:t>4</a:t>
            </a:fld>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a:latin typeface="Arial Narrow" pitchFamily="34" charset="0"/>
              </a:rPr>
              <a:t>Know what to do?</a:t>
            </a:r>
          </a:p>
          <a:p>
            <a:pPr lvl="1"/>
            <a:r>
              <a:rPr lang="en-US" dirty="0">
                <a:latin typeface="Arial Narrow" pitchFamily="34" charset="0"/>
              </a:rPr>
              <a:t>Gap analysis</a:t>
            </a:r>
          </a:p>
          <a:p>
            <a:pPr lvl="1"/>
            <a:r>
              <a:rPr lang="en-US" dirty="0">
                <a:latin typeface="Arial Narrow" pitchFamily="34" charset="0"/>
              </a:rPr>
              <a:t>Sensemaking</a:t>
            </a:r>
          </a:p>
          <a:p>
            <a:pPr lvl="1"/>
            <a:r>
              <a:rPr lang="en-US" dirty="0">
                <a:latin typeface="Arial Narrow" pitchFamily="34" charset="0"/>
              </a:rPr>
              <a:t>Ideal-setting</a:t>
            </a:r>
          </a:p>
          <a:p>
            <a:r>
              <a:rPr lang="en-US" dirty="0">
                <a:latin typeface="Arial Narrow" pitchFamily="34" charset="0"/>
              </a:rPr>
              <a:t>Get things done?</a:t>
            </a:r>
          </a:p>
          <a:p>
            <a:pPr lvl="1"/>
            <a:r>
              <a:rPr lang="en-US" dirty="0">
                <a:latin typeface="Arial Narrow" pitchFamily="34" charset="0"/>
              </a:rPr>
              <a:t>Collaboration</a:t>
            </a:r>
          </a:p>
          <a:p>
            <a:pPr lvl="1"/>
            <a:r>
              <a:rPr lang="en-US" dirty="0">
                <a:latin typeface="Arial Narrow" pitchFamily="34" charset="0"/>
              </a:rPr>
              <a:t>Performance</a:t>
            </a:r>
          </a:p>
          <a:p>
            <a:r>
              <a:rPr lang="en-US" dirty="0">
                <a:latin typeface="Arial Narrow" pitchFamily="34" charset="0"/>
              </a:rPr>
              <a:t>Nurture and enhance relationships?</a:t>
            </a:r>
          </a:p>
          <a:p>
            <a:pPr lvl="1"/>
            <a:r>
              <a:rPr lang="en-US" dirty="0">
                <a:latin typeface="Arial Narrow" pitchFamily="34" charset="0"/>
              </a:rPr>
              <a:t>Collaboration</a:t>
            </a:r>
          </a:p>
          <a:p>
            <a:pPr lvl="1"/>
            <a:r>
              <a:rPr lang="en-US" dirty="0">
                <a:latin typeface="Arial Narrow" pitchFamily="34" charset="0"/>
              </a:rPr>
              <a:t>Communication</a:t>
            </a:r>
          </a:p>
          <a:p>
            <a:r>
              <a:rPr lang="en-US" dirty="0">
                <a:latin typeface="Arial Narrow" pitchFamily="34" charset="0"/>
              </a:rPr>
              <a:t>Develop myself?</a:t>
            </a:r>
          </a:p>
          <a:p>
            <a:pPr lvl="1"/>
            <a:r>
              <a:rPr lang="en-US" dirty="0">
                <a:latin typeface="Arial Narrow" pitchFamily="34" charset="0"/>
              </a:rPr>
              <a:t>Personal mastery</a:t>
            </a:r>
          </a:p>
          <a:p>
            <a:pPr lvl="1"/>
            <a:r>
              <a:rPr lang="en-US" dirty="0">
                <a:latin typeface="Arial Narrow" pitchFamily="34" charset="0"/>
              </a:rPr>
              <a:t>Gap Analysis</a:t>
            </a:r>
          </a:p>
          <a:p>
            <a:pPr lvl="1"/>
            <a:r>
              <a:rPr lang="en-US" dirty="0">
                <a:latin typeface="Arial Narrow" pitchFamily="34" charset="0"/>
              </a:rPr>
              <a:t>Sensemaking</a:t>
            </a:r>
          </a:p>
          <a:p>
            <a:endParaRPr lang="en-US" dirty="0">
              <a:latin typeface="Arial Narrow" pitchFamily="34" charset="0"/>
            </a:endParaRPr>
          </a:p>
          <a:p>
            <a:pPr lvl="1"/>
            <a:endParaRPr lang="en-US" dirty="0">
              <a:latin typeface="Arial Narrow" pitchFamily="34" charset="0"/>
            </a:endParaRPr>
          </a:p>
        </p:txBody>
      </p:sp>
      <p:sp>
        <p:nvSpPr>
          <p:cNvPr id="5" name="Content Placeholder 4"/>
          <p:cNvSpPr>
            <a:spLocks noGrp="1"/>
          </p:cNvSpPr>
          <p:nvPr>
            <p:ph sz="quarter" idx="2"/>
          </p:nvPr>
        </p:nvSpPr>
        <p:spPr/>
        <p:txBody>
          <a:bodyPr>
            <a:normAutofit fontScale="70000" lnSpcReduction="20000"/>
          </a:bodyPr>
          <a:lstStyle/>
          <a:p>
            <a:r>
              <a:rPr lang="en-US" dirty="0">
                <a:latin typeface="Arial Narrow" pitchFamily="34" charset="0"/>
              </a:rPr>
              <a:t>Move people and their behavior from point A to point B?</a:t>
            </a:r>
          </a:p>
          <a:p>
            <a:pPr lvl="1"/>
            <a:r>
              <a:rPr lang="en-US" dirty="0">
                <a:latin typeface="Arial Narrow" pitchFamily="34" charset="0"/>
              </a:rPr>
              <a:t>Gap analysis</a:t>
            </a:r>
          </a:p>
          <a:p>
            <a:pPr lvl="1"/>
            <a:r>
              <a:rPr lang="en-US" dirty="0">
                <a:latin typeface="Arial Narrow" pitchFamily="34" charset="0"/>
              </a:rPr>
              <a:t>Influence</a:t>
            </a:r>
          </a:p>
          <a:p>
            <a:pPr lvl="1"/>
            <a:r>
              <a:rPr lang="en-US" dirty="0">
                <a:latin typeface="Arial Narrow" pitchFamily="34" charset="0"/>
              </a:rPr>
              <a:t>Performance</a:t>
            </a:r>
          </a:p>
          <a:p>
            <a:r>
              <a:rPr lang="en-US" dirty="0">
                <a:latin typeface="Arial Narrow" pitchFamily="34" charset="0"/>
              </a:rPr>
              <a:t>Lead teams to produce desired results?</a:t>
            </a:r>
          </a:p>
          <a:p>
            <a:pPr lvl="1"/>
            <a:r>
              <a:rPr lang="en-US" dirty="0">
                <a:latin typeface="Arial Narrow" pitchFamily="34" charset="0"/>
              </a:rPr>
              <a:t>Collaboration</a:t>
            </a:r>
          </a:p>
          <a:p>
            <a:pPr lvl="1"/>
            <a:r>
              <a:rPr lang="en-US" dirty="0">
                <a:latin typeface="Arial Narrow" pitchFamily="34" charset="0"/>
              </a:rPr>
              <a:t>Performance</a:t>
            </a:r>
          </a:p>
          <a:p>
            <a:pPr lvl="1"/>
            <a:r>
              <a:rPr lang="en-US" dirty="0">
                <a:latin typeface="Arial Narrow" pitchFamily="34" charset="0"/>
              </a:rPr>
              <a:t>Facilitation</a:t>
            </a:r>
          </a:p>
          <a:p>
            <a:r>
              <a:rPr lang="en-US" dirty="0">
                <a:latin typeface="Arial Narrow" pitchFamily="34" charset="0"/>
              </a:rPr>
              <a:t>Solve problems?</a:t>
            </a:r>
          </a:p>
          <a:p>
            <a:pPr lvl="1"/>
            <a:r>
              <a:rPr lang="en-US" dirty="0">
                <a:latin typeface="Arial Narrow" pitchFamily="34" charset="0"/>
              </a:rPr>
              <a:t>Sense making</a:t>
            </a:r>
          </a:p>
          <a:p>
            <a:pPr lvl="1"/>
            <a:r>
              <a:rPr lang="en-US" dirty="0">
                <a:latin typeface="Arial Narrow" pitchFamily="34" charset="0"/>
              </a:rPr>
              <a:t>Evaluation</a:t>
            </a:r>
          </a:p>
          <a:p>
            <a:pPr lvl="1"/>
            <a:r>
              <a:rPr lang="en-US" dirty="0">
                <a:latin typeface="Arial Narrow" pitchFamily="34" charset="0"/>
              </a:rPr>
              <a:t>Performance</a:t>
            </a:r>
          </a:p>
        </p:txBody>
      </p:sp>
      <p:sp>
        <p:nvSpPr>
          <p:cNvPr id="6" name="Oval 5"/>
          <p:cNvSpPr/>
          <p:nvPr/>
        </p:nvSpPr>
        <p:spPr>
          <a:xfrm>
            <a:off x="609600" y="2286000"/>
            <a:ext cx="2209800" cy="1752600"/>
          </a:xfrm>
          <a:prstGeom prst="ellipse">
            <a:avLst/>
          </a:prstGeom>
          <a:noFill/>
          <a:ln w="57150" cmpd="thickThin">
            <a:solidFill>
              <a:srgbClr val="FF0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800600" y="2667000"/>
            <a:ext cx="3429000" cy="1752600"/>
          </a:xfrm>
          <a:prstGeom prst="ellipse">
            <a:avLst/>
          </a:prstGeom>
          <a:noFill/>
          <a:ln w="57150" cmpd="thickThin">
            <a:solidFill>
              <a:srgbClr val="FF000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0.1125 0.00556 L 0.44583 0.25 " pathEditMode="relative" rAng="0" ptsTypes="AA">
                                      <p:cBhvr>
                                        <p:cTn id="11" dur="2000" fill="hold"/>
                                        <p:tgtEl>
                                          <p:spTgt spid="6"/>
                                        </p:tgtEl>
                                        <p:attrNameLst>
                                          <p:attrName>ppt_x</p:attrName>
                                          <p:attrName>ppt_y</p:attrName>
                                        </p:attrNameLst>
                                      </p:cBhvr>
                                      <p:rCtr x="16700" y="12200"/>
                                    </p:animMotion>
                                  </p:childTnLst>
                                </p:cTn>
                              </p:par>
                            </p:childTnLst>
                          </p:cTn>
                        </p:par>
                      </p:childTnLst>
                    </p:cTn>
                  </p:par>
                  <p:par>
                    <p:cTn id="12" fill="hold">
                      <p:stCondLst>
                        <p:cond delay="indefinite"/>
                      </p:stCondLst>
                      <p:childTnLst>
                        <p:par>
                          <p:cTn id="13" fill="hold">
                            <p:stCondLst>
                              <p:cond delay="0"/>
                            </p:stCondLst>
                            <p:childTnLst>
                              <p:par>
                                <p:cTn id="14" presetID="11" presetClass="exit" presetSubtype="0" fill="hold" grpId="2" nodeType="clickEffect">
                                  <p:stCondLst>
                                    <p:cond delay="0"/>
                                  </p:stCondLst>
                                  <p:childTnLst>
                                    <p:anim calcmode="discrete" valueType="str">
                                      <p:cBhvr>
                                        <p:cTn id="15" dur="1000"/>
                                        <p:tgtEl>
                                          <p:spTgt spid="6"/>
                                        </p:tgtEl>
                                        <p:attrNameLst>
                                          <p:attrName>style.visibility</p:attrName>
                                        </p:attrNameLst>
                                      </p:cBhvr>
                                      <p:tavLst>
                                        <p:tav tm="0">
                                          <p:val>
                                            <p:strVal val="hidden"/>
                                          </p:val>
                                        </p:tav>
                                        <p:tav tm="50000">
                                          <p:val>
                                            <p:strVal val="visible"/>
                                          </p:val>
                                        </p:tav>
                                      </p:tavLst>
                                    </p:anim>
                                    <p:set>
                                      <p:cBhvr>
                                        <p:cTn id="16" dur="1" fill="hold">
                                          <p:stCondLst>
                                            <p:cond delay="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produce results?</a:t>
            </a:r>
          </a:p>
        </p:txBody>
      </p:sp>
      <p:sp>
        <p:nvSpPr>
          <p:cNvPr id="3" name="Content Placeholder 2"/>
          <p:cNvSpPr>
            <a:spLocks noGrp="1"/>
          </p:cNvSpPr>
          <p:nvPr>
            <p:ph sz="half" idx="1"/>
          </p:nvPr>
        </p:nvSpPr>
        <p:spPr/>
        <p:txBody>
          <a:bodyPr>
            <a:normAutofit/>
          </a:bodyPr>
          <a:lstStyle/>
          <a:p>
            <a:r>
              <a:rPr lang="en-US" sz="3600" dirty="0"/>
              <a:t>What is the sequence of activities that leads to a result?</a:t>
            </a:r>
          </a:p>
          <a:p>
            <a:r>
              <a:rPr lang="en-US" sz="3600" dirty="0"/>
              <a:t>What comes before action?</a:t>
            </a:r>
          </a:p>
        </p:txBody>
      </p:sp>
      <p:pic>
        <p:nvPicPr>
          <p:cNvPr id="5" name="Content Placeholder 4" descr="blueprint-hardhat.png"/>
          <p:cNvPicPr>
            <a:picLocks noGrp="1" noChangeAspect="1"/>
          </p:cNvPicPr>
          <p:nvPr>
            <p:ph sz="half" idx="2"/>
          </p:nvPr>
        </p:nvPicPr>
        <p:blipFill>
          <a:blip r:embed="rId2" cstate="print"/>
          <a:stretch>
            <a:fillRect/>
          </a:stretch>
        </p:blipFill>
        <p:spPr>
          <a:xfrm>
            <a:off x="5238928" y="2434610"/>
            <a:ext cx="2857143" cy="285714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Decisions!</a:t>
            </a:r>
          </a:p>
        </p:txBody>
      </p:sp>
      <p:sp>
        <p:nvSpPr>
          <p:cNvPr id="3" name="Content Placeholder 2"/>
          <p:cNvSpPr>
            <a:spLocks noGrp="1"/>
          </p:cNvSpPr>
          <p:nvPr>
            <p:ph sz="half" idx="1"/>
          </p:nvPr>
        </p:nvSpPr>
        <p:spPr/>
        <p:txBody>
          <a:bodyPr/>
          <a:lstStyle/>
          <a:p>
            <a:r>
              <a:rPr lang="en-US" dirty="0"/>
              <a:t>And what do we know about the best way to make decisions?</a:t>
            </a:r>
          </a:p>
        </p:txBody>
      </p:sp>
      <p:pic>
        <p:nvPicPr>
          <p:cNvPr id="5" name="Content Placeholder 4" descr="coin-flipping.jpg"/>
          <p:cNvPicPr>
            <a:picLocks noGrp="1" noChangeAspect="1"/>
          </p:cNvPicPr>
          <p:nvPr>
            <p:ph sz="half" idx="2"/>
          </p:nvPr>
        </p:nvPicPr>
        <p:blipFill>
          <a:blip r:embed="rId2" cstate="print"/>
          <a:stretch>
            <a:fillRect/>
          </a:stretch>
        </p:blipFill>
        <p:spPr>
          <a:xfrm>
            <a:off x="4852987" y="1958181"/>
            <a:ext cx="3629025" cy="3810000"/>
          </a:xfrm>
        </p:spPr>
      </p:pic>
      <p:pic>
        <p:nvPicPr>
          <p:cNvPr id="6" name="Picture 5" descr="zoltan-fortuneteller.jpg"/>
          <p:cNvPicPr>
            <a:picLocks noChangeAspect="1"/>
          </p:cNvPicPr>
          <p:nvPr/>
        </p:nvPicPr>
        <p:blipFill>
          <a:blip r:embed="rId3" cstate="print"/>
          <a:stretch>
            <a:fillRect/>
          </a:stretch>
        </p:blipFill>
        <p:spPr>
          <a:xfrm>
            <a:off x="152400" y="3429000"/>
            <a:ext cx="4572000" cy="32644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Reality Based Decision Making</a:t>
            </a:r>
          </a:p>
        </p:txBody>
      </p:sp>
      <p:sp>
        <p:nvSpPr>
          <p:cNvPr id="3" name="Content Placeholder 2"/>
          <p:cNvSpPr>
            <a:spLocks noGrp="1"/>
          </p:cNvSpPr>
          <p:nvPr>
            <p:ph sz="half" idx="1"/>
          </p:nvPr>
        </p:nvSpPr>
        <p:spPr/>
        <p:txBody>
          <a:bodyPr>
            <a:normAutofit lnSpcReduction="10000"/>
          </a:bodyPr>
          <a:lstStyle/>
          <a:p>
            <a:r>
              <a:rPr lang="en-US" dirty="0"/>
              <a:t>Good decision making requires a grasp of the relevant reality</a:t>
            </a:r>
          </a:p>
          <a:p>
            <a:pPr lvl="1"/>
            <a:r>
              <a:rPr lang="en-US" dirty="0"/>
              <a:t>observable facts and experience, things that are relevant and testable </a:t>
            </a:r>
            <a:r>
              <a:rPr lang="en-US" dirty="0">
                <a:sym typeface="Symbol"/>
              </a:rPr>
              <a:t> </a:t>
            </a:r>
            <a:r>
              <a:rPr lang="en-US" dirty="0"/>
              <a:t>even if the testing is only asking someone else if he or she is observing the same thing that you see</a:t>
            </a:r>
          </a:p>
          <a:p>
            <a:r>
              <a:rPr lang="en-US" dirty="0"/>
              <a:t>Just seek a good enough approximation</a:t>
            </a:r>
          </a:p>
        </p:txBody>
      </p:sp>
      <p:pic>
        <p:nvPicPr>
          <p:cNvPr id="5" name="Content Placeholder 4" descr="sna-betweenness.png"/>
          <p:cNvPicPr>
            <a:picLocks noGrp="1" noChangeAspect="1"/>
          </p:cNvPicPr>
          <p:nvPr>
            <p:ph sz="half" idx="2"/>
          </p:nvPr>
        </p:nvPicPr>
        <p:blipFill>
          <a:blip r:embed="rId2" cstate="print"/>
          <a:stretch>
            <a:fillRect/>
          </a:stretch>
        </p:blipFill>
        <p:spPr>
          <a:xfrm>
            <a:off x="5238750" y="2434431"/>
            <a:ext cx="2857500" cy="28575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‘good enough’ reality?</a:t>
            </a:r>
          </a:p>
        </p:txBody>
      </p:sp>
      <p:sp>
        <p:nvSpPr>
          <p:cNvPr id="3" name="Content Placeholder 2"/>
          <p:cNvSpPr>
            <a:spLocks noGrp="1"/>
          </p:cNvSpPr>
          <p:nvPr>
            <p:ph sz="half" idx="1"/>
          </p:nvPr>
        </p:nvSpPr>
        <p:spPr>
          <a:xfrm>
            <a:off x="457200" y="1600200"/>
            <a:ext cx="4191000" cy="4525963"/>
          </a:xfrm>
        </p:spPr>
        <p:txBody>
          <a:bodyPr>
            <a:noAutofit/>
          </a:bodyPr>
          <a:lstStyle/>
          <a:p>
            <a:r>
              <a:rPr lang="en-US" sz="1800" i="1" dirty="0"/>
              <a:t>The young specialist in English Lit…lectured me severely on the fact that in </a:t>
            </a:r>
            <a:r>
              <a:rPr lang="en-US" sz="1800" dirty="0"/>
              <a:t>every</a:t>
            </a:r>
            <a:r>
              <a:rPr lang="en-US" sz="1800" i="1" dirty="0"/>
              <a:t> century people have thought they understood the Universe at last, and in </a:t>
            </a:r>
            <a:r>
              <a:rPr lang="en-US" sz="1800" dirty="0"/>
              <a:t>every</a:t>
            </a:r>
            <a:r>
              <a:rPr lang="en-US" sz="1800" i="1" dirty="0"/>
              <a:t> century they were proved to be wrong. It follows, he said, that the one thing we can say about our modern “knowledge” is that it is </a:t>
            </a:r>
            <a:r>
              <a:rPr lang="en-US" sz="1800" dirty="0"/>
              <a:t>wrong.</a:t>
            </a:r>
            <a:endParaRPr lang="en-US" sz="1800" i="1" dirty="0"/>
          </a:p>
          <a:p>
            <a:r>
              <a:rPr lang="en-US" sz="1800" i="1" dirty="0"/>
              <a:t>…My answer to him was…”When people thought the Earth was flat, they were wrong. When people thought the Earth was spherical, they were wrong. But if you think that thinking the Earth is spherical is just as wrong as thinking the Earth is flat, then your view is ‘wronger’ than both of them put together.”</a:t>
            </a:r>
          </a:p>
          <a:p>
            <a:pPr lvl="1"/>
            <a:r>
              <a:rPr lang="en-US" sz="1400" dirty="0"/>
              <a:t>Asimov, I. (1996) </a:t>
            </a:r>
            <a:r>
              <a:rPr lang="en-US" sz="1400" u="sng" dirty="0"/>
              <a:t>The Relativity of Wrong</a:t>
            </a:r>
            <a:r>
              <a:rPr lang="en-US" sz="1400" dirty="0"/>
              <a:t>, p. 226. New York: Kensington Books</a:t>
            </a:r>
          </a:p>
          <a:p>
            <a:endParaRPr lang="en-US" sz="1800" dirty="0"/>
          </a:p>
        </p:txBody>
      </p:sp>
      <p:pic>
        <p:nvPicPr>
          <p:cNvPr id="5" name="Content Placeholder 4" descr="Flatearth1.jpg"/>
          <p:cNvPicPr>
            <a:picLocks noGrp="1" noChangeAspect="1"/>
          </p:cNvPicPr>
          <p:nvPr>
            <p:ph sz="half" idx="2"/>
          </p:nvPr>
        </p:nvPicPr>
        <p:blipFill>
          <a:blip r:embed="rId2" cstate="print"/>
          <a:stretch>
            <a:fillRect/>
          </a:stretch>
        </p:blipFill>
        <p:spPr>
          <a:xfrm>
            <a:off x="4829287" y="2362200"/>
            <a:ext cx="4162313" cy="3152731"/>
          </a:xfrm>
        </p:spPr>
      </p:pic>
      <p:sp>
        <p:nvSpPr>
          <p:cNvPr id="6" name="Oval Callout 5"/>
          <p:cNvSpPr/>
          <p:nvPr/>
        </p:nvSpPr>
        <p:spPr>
          <a:xfrm>
            <a:off x="5334000" y="5638800"/>
            <a:ext cx="3505200" cy="685800"/>
          </a:xfrm>
          <a:prstGeom prst="wedgeEllipseCallout">
            <a:avLst>
              <a:gd name="adj1" fmla="val -29126"/>
              <a:gd name="adj2" fmla="val -8872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Goal: Be Less Wrong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Our Reality</a:t>
            </a:r>
          </a:p>
        </p:txBody>
      </p:sp>
      <p:pic>
        <p:nvPicPr>
          <p:cNvPr id="5" name="Content Placeholder 4" descr="Get-your-kids-excited-about-bugs.jpg"/>
          <p:cNvPicPr>
            <a:picLocks noGrp="1" noChangeAspect="1"/>
          </p:cNvPicPr>
          <p:nvPr>
            <p:ph sz="half" idx="1"/>
          </p:nvPr>
        </p:nvPicPr>
        <p:blipFill>
          <a:blip r:embed="rId3" cstate="print"/>
          <a:stretch>
            <a:fillRect/>
          </a:stretch>
        </p:blipFill>
        <p:spPr>
          <a:xfrm>
            <a:off x="762000" y="1672431"/>
            <a:ext cx="3429000" cy="4381500"/>
          </a:xfrm>
        </p:spPr>
      </p:pic>
      <p:sp>
        <p:nvSpPr>
          <p:cNvPr id="4" name="Content Placeholder 3"/>
          <p:cNvSpPr>
            <a:spLocks noGrp="1"/>
          </p:cNvSpPr>
          <p:nvPr>
            <p:ph sz="half" idx="2"/>
          </p:nvPr>
        </p:nvSpPr>
        <p:spPr>
          <a:xfrm>
            <a:off x="4419600" y="1600200"/>
            <a:ext cx="4267200" cy="4525963"/>
          </a:xfrm>
        </p:spPr>
        <p:txBody>
          <a:bodyPr>
            <a:noAutofit/>
          </a:bodyPr>
          <a:lstStyle/>
          <a:p>
            <a:r>
              <a:rPr lang="en-US" sz="2000" dirty="0"/>
              <a:t>Get to a “good enough” approximation of reality, test it, and then change it as needed.</a:t>
            </a:r>
          </a:p>
          <a:p>
            <a:r>
              <a:rPr lang="en-US" sz="2000" dirty="0"/>
              <a:t>But our values tend to influence our perceptions, and thus our decisions are not based purely on fact, or reality. </a:t>
            </a:r>
          </a:p>
          <a:p>
            <a:r>
              <a:rPr lang="en-US" sz="2000" dirty="0"/>
              <a:t>Many people fail to recognize that they select certain facts and brush aside others, guided by their “ought to be” model. </a:t>
            </a:r>
          </a:p>
          <a:p>
            <a:r>
              <a:rPr lang="en-US" sz="2000" dirty="0"/>
              <a:t>Many managers </a:t>
            </a:r>
            <a:r>
              <a:rPr lang="en-US" sz="2000" dirty="0">
                <a:sym typeface="Symbol"/>
              </a:rPr>
              <a:t> </a:t>
            </a:r>
            <a:r>
              <a:rPr lang="en-US" sz="2000" dirty="0"/>
              <a:t>senior and junior </a:t>
            </a:r>
            <a:r>
              <a:rPr lang="en-US" sz="2000" dirty="0">
                <a:sym typeface="Symbol"/>
              </a:rPr>
              <a:t> </a:t>
            </a:r>
            <a:r>
              <a:rPr lang="en-US" sz="2000" dirty="0"/>
              <a:t>don’t acknowledge the subjective element of “what ought to be” in their decisions.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j-fonts">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12F8399DC7644E8D3BD368F4A0A931" ma:contentTypeVersion="4710" ma:contentTypeDescription="Create a new document." ma:contentTypeScope="" ma:versionID="6aa46e9bed9b08df749e95a0142a1f83">
  <xsd:schema xmlns:xsd="http://www.w3.org/2001/XMLSchema" xmlns:xs="http://www.w3.org/2001/XMLSchema" xmlns:p="http://schemas.microsoft.com/office/2006/metadata/properties" xmlns:ns2="a8db4b69-0114-4ec5-a9c8-9070e3b0a12d" xmlns:ns3="51d4b028-d18a-4868-8273-6f295d7d5a25" targetNamespace="http://schemas.microsoft.com/office/2006/metadata/properties" ma:root="true" ma:fieldsID="fab3f2afcf5ca31d62c58df0d6bb04dc" ns2:_="" ns3:_="">
    <xsd:import namespace="a8db4b69-0114-4ec5-a9c8-9070e3b0a12d"/>
    <xsd:import namespace="51d4b028-d18a-4868-8273-6f295d7d5a25"/>
    <xsd:element name="properties">
      <xsd:complexType>
        <xsd:sequence>
          <xsd:element name="documentManagement">
            <xsd:complexType>
              <xsd:all>
                <xsd:element ref="ns2:Topic" minOccurs="0"/>
                <xsd:element ref="ns2:Source" minOccurs="0"/>
                <xsd:element ref="ns3:SharedWithUsers" minOccurs="0"/>
                <xsd:element ref="ns3:SharedWithDetails" minOccurs="0"/>
                <xsd:element ref="ns3:Time_x0020_Spent" minOccurs="0"/>
                <xsd:element ref="ns3:_dlc_DocId" minOccurs="0"/>
                <xsd:element ref="ns3:_dlc_DocIdUrl" minOccurs="0"/>
                <xsd:element ref="ns3:_dlc_DocIdPersistId"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db4b69-0114-4ec5-a9c8-9070e3b0a12d" elementFormDefault="qualified">
    <xsd:import namespace="http://schemas.microsoft.com/office/2006/documentManagement/types"/>
    <xsd:import namespace="http://schemas.microsoft.com/office/infopath/2007/PartnerControls"/>
    <xsd:element name="Topic" ma:index="8" nillable="true" ma:displayName="Topic" ma:internalName="Topic" ma:readOnly="false">
      <xsd:simpleType>
        <xsd:restriction base="dms:Text">
          <xsd:maxLength value="255"/>
        </xsd:restriction>
      </xsd:simpleType>
    </xsd:element>
    <xsd:element name="Source" ma:index="9" nillable="true" ma:displayName="Source" ma:internalName="Source">
      <xsd:simpleType>
        <xsd:restriction base="dms:Text">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d4b028-d18a-4868-8273-6f295d7d5a2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ime_x0020_Spent" ma:index="12" nillable="true" ma:displayName="Time Spent" ma:hidden="true" ma:internalName="Time_x0020_Spent" ma:readOnly="false">
      <xsd:simpleType>
        <xsd:restriction base="dms:Number"/>
      </xsd:simple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Source xmlns="a8db4b69-0114-4ec5-a9c8-9070e3b0a12d" xsi:nil="true"/>
    <Topic xmlns="a8db4b69-0114-4ec5-a9c8-9070e3b0a12d" xsi:nil="true"/>
    <Time_x0020_Spent xmlns="51d4b028-d18a-4868-8273-6f295d7d5a25" xsi:nil="true"/>
    <_dlc_DocId xmlns="51d4b028-d18a-4868-8273-6f295d7d5a25">5RYEHPSHYFJT-1026479012-453</_dlc_DocId>
    <_dlc_DocIdUrl xmlns="51d4b028-d18a-4868-8273-6f295d7d5a25">
      <Url>https://etsorg1.sharepoint.com/teams/sws/CLO/_layouts/15/DocIdRedir.aspx?ID=5RYEHPSHYFJT-1026479012-453</Url>
      <Description>5RYEHPSHYFJT-1026479012-453</Description>
    </_dlc_DocIdUrl>
  </documentManagement>
</p:properties>
</file>

<file path=customXml/item3.xml><?xml version="1.0" encoding="utf-8"?>
<?mso-contentType ?>
<FormTemplates xmlns="http://schemas.microsoft.com/sharepoint/v3/contenttype/form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C42A2AA-1FCA-4193-AB69-508955BE92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db4b69-0114-4ec5-a9c8-9070e3b0a12d"/>
    <ds:schemaRef ds:uri="51d4b028-d18a-4868-8273-6f295d7d5a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6D9486-69A6-4779-BDB0-3D955A7DAA7F}">
  <ds:schemaRefs>
    <ds:schemaRef ds:uri="http://purl.org/dc/terms/"/>
    <ds:schemaRef ds:uri="http://schemas.openxmlformats.org/package/2006/metadata/core-properties"/>
    <ds:schemaRef ds:uri="51d4b028-d18a-4868-8273-6f295d7d5a25"/>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a8db4b69-0114-4ec5-a9c8-9070e3b0a12d"/>
    <ds:schemaRef ds:uri="http://www.w3.org/XML/1998/namespace"/>
  </ds:schemaRefs>
</ds:datastoreItem>
</file>

<file path=customXml/itemProps3.xml><?xml version="1.0" encoding="utf-8"?>
<ds:datastoreItem xmlns:ds="http://schemas.openxmlformats.org/officeDocument/2006/customXml" ds:itemID="{2F3557D0-0127-4F85-A286-275E0A0A9DE1}">
  <ds:schemaRefs>
    <ds:schemaRef ds:uri="http://schemas.microsoft.com/sharepoint/v3/contenttype/forms"/>
  </ds:schemaRefs>
</ds:datastoreItem>
</file>

<file path=customXml/itemProps4.xml><?xml version="1.0" encoding="utf-8"?>
<ds:datastoreItem xmlns:ds="http://schemas.openxmlformats.org/officeDocument/2006/customXml" ds:itemID="{981F6ACF-42B5-48F8-BFBC-FFF9AAB4DA6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3879</TotalTime>
  <Words>3210</Words>
  <Application>Microsoft Office PowerPoint</Application>
  <PresentationFormat>On-screen Show (4:3)</PresentationFormat>
  <Paragraphs>277</Paragraphs>
  <Slides>36</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Arial</vt:lpstr>
      <vt:lpstr>Arial Black</vt:lpstr>
      <vt:lpstr>Arial Narrow</vt:lpstr>
      <vt:lpstr>Book Antiqua</vt:lpstr>
      <vt:lpstr>Calibri</vt:lpstr>
      <vt:lpstr>Tahoma</vt:lpstr>
      <vt:lpstr>Verdana</vt:lpstr>
      <vt:lpstr>Office Theme</vt:lpstr>
      <vt:lpstr>Clip</vt:lpstr>
      <vt:lpstr>Ten Tools</vt:lpstr>
      <vt:lpstr>PowerPoint Presentation</vt:lpstr>
      <vt:lpstr>Balancing Advocacy &amp; Inquiry</vt:lpstr>
      <vt:lpstr>How do I…</vt:lpstr>
      <vt:lpstr>How do we produce results?</vt:lpstr>
      <vt:lpstr>Decisions!</vt:lpstr>
      <vt:lpstr>Reality Based Decision Making</vt:lpstr>
      <vt:lpstr>What’s ‘good enough’ reality?</vt:lpstr>
      <vt:lpstr>Testing Our Reality</vt:lpstr>
      <vt:lpstr>“Real knowledge is to know  the extent of one’s ignorance.” -- Confucius </vt:lpstr>
      <vt:lpstr>PowerPoint Presentation</vt:lpstr>
      <vt:lpstr>What gets in the way?</vt:lpstr>
      <vt:lpstr>From Ross &amp; Roberts</vt:lpstr>
      <vt:lpstr>Is making your point the point?</vt:lpstr>
      <vt:lpstr>Are we stuck  in a ‘not good enough’ reality?</vt:lpstr>
      <vt:lpstr>Our Cognitive Toolkits Create Local Optima</vt:lpstr>
      <vt:lpstr>What helps? Balancing Advocacy &amp; Inquiry</vt:lpstr>
      <vt:lpstr>What does it mean to balance advocacy &amp; inquiry?</vt:lpstr>
      <vt:lpstr>Balancing Advocacy &amp; Inquiry</vt:lpstr>
      <vt:lpstr>We don't recommend inquiry alone</vt:lpstr>
      <vt:lpstr>Balancing inquiry and advocacy means developing a variety of skills.</vt:lpstr>
      <vt:lpstr>PowerPoint Presentation</vt:lpstr>
      <vt:lpstr>Weaving Multiple Perspectives Into a Powerful Image</vt:lpstr>
      <vt:lpstr>PowerPoint Presentation</vt:lpstr>
      <vt:lpstr>Balancing Advocacy &amp; Inquiry</vt:lpstr>
      <vt:lpstr>PowerPoint Presentation</vt:lpstr>
      <vt:lpstr>Publicly test your conclusions and assumptions. </vt:lpstr>
      <vt:lpstr>Ask others to make their thinking process visible.</vt:lpstr>
      <vt:lpstr>Compare your assumptions to theirs</vt:lpstr>
      <vt:lpstr>Protocols for Facing a Point of View With Which You Disagree</vt:lpstr>
      <vt:lpstr>Protocols for When  You’re At An Impasse</vt:lpstr>
      <vt:lpstr>More Impasse Tactics from Fred Kofman </vt:lpstr>
      <vt:lpstr>How do you know what the balance is  between advocacy &amp; inquiry</vt:lpstr>
      <vt:lpstr>How Much Valid Information  Do You Seek? Inspired by Kaner </vt:lpstr>
      <vt:lpstr>Core Questions by Fred Kofman</vt:lpstr>
      <vt:lpstr>How will you use this tool?</vt:lpstr>
    </vt:vector>
  </TitlesOfParts>
  <Company>ETS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T.J. Elliott</dc:creator>
  <cp:lastModifiedBy>T.J. Elliott</cp:lastModifiedBy>
  <cp:revision>79</cp:revision>
  <dcterms:created xsi:type="dcterms:W3CDTF">2012-09-17T18:53:41Z</dcterms:created>
  <dcterms:modified xsi:type="dcterms:W3CDTF">2023-02-23T23:54:07Z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0x010100B412F8399DC7644E8D3BD368F4A0A931</vt:lpwstr>
  </property>
  <property fmtid="{D5CDD505-2E9C-101B-9397-08002B2CF9AE}" pid="3" name="_dlc_DocIdItemGuid">
    <vt:lpwstr>3457b58a-a289-4e1d-9216-b353562bb404</vt:lpwstr>
  </property>
</Properties>
</file>