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21"/>
  </p:notesMasterIdLst>
  <p:handoutMasterIdLst>
    <p:handoutMasterId r:id="rId122"/>
  </p:handoutMasterIdLst>
  <p:sldIdLst>
    <p:sldId id="462" r:id="rId5"/>
    <p:sldId id="514" r:id="rId6"/>
    <p:sldId id="463" r:id="rId7"/>
    <p:sldId id="373" r:id="rId8"/>
    <p:sldId id="489" r:id="rId9"/>
    <p:sldId id="510" r:id="rId10"/>
    <p:sldId id="269" r:id="rId11"/>
    <p:sldId id="522" r:id="rId12"/>
    <p:sldId id="513" r:id="rId13"/>
    <p:sldId id="521" r:id="rId14"/>
    <p:sldId id="490" r:id="rId15"/>
    <p:sldId id="504" r:id="rId16"/>
    <p:sldId id="506" r:id="rId17"/>
    <p:sldId id="499" r:id="rId18"/>
    <p:sldId id="494" r:id="rId19"/>
    <p:sldId id="501" r:id="rId20"/>
    <p:sldId id="502" r:id="rId21"/>
    <p:sldId id="483" r:id="rId22"/>
    <p:sldId id="511" r:id="rId23"/>
    <p:sldId id="495" r:id="rId24"/>
    <p:sldId id="474" r:id="rId25"/>
    <p:sldId id="484" r:id="rId26"/>
    <p:sldId id="515" r:id="rId27"/>
    <p:sldId id="480" r:id="rId28"/>
    <p:sldId id="312" r:id="rId29"/>
    <p:sldId id="497" r:id="rId30"/>
    <p:sldId id="290" r:id="rId31"/>
    <p:sldId id="479" r:id="rId32"/>
    <p:sldId id="500" r:id="rId33"/>
    <p:sldId id="311" r:id="rId34"/>
    <p:sldId id="516" r:id="rId35"/>
    <p:sldId id="517" r:id="rId36"/>
    <p:sldId id="523" r:id="rId37"/>
    <p:sldId id="492" r:id="rId38"/>
    <p:sldId id="313" r:id="rId39"/>
    <p:sldId id="314" r:id="rId40"/>
    <p:sldId id="330" r:id="rId41"/>
    <p:sldId id="335" r:id="rId42"/>
    <p:sldId id="331" r:id="rId43"/>
    <p:sldId id="332" r:id="rId44"/>
    <p:sldId id="333" r:id="rId45"/>
    <p:sldId id="334" r:id="rId46"/>
    <p:sldId id="460" r:id="rId47"/>
    <p:sldId id="487" r:id="rId48"/>
    <p:sldId id="447" r:id="rId49"/>
    <p:sldId id="488" r:id="rId50"/>
    <p:sldId id="315" r:id="rId51"/>
    <p:sldId id="316" r:id="rId52"/>
    <p:sldId id="317" r:id="rId53"/>
    <p:sldId id="323" r:id="rId54"/>
    <p:sldId id="324" r:id="rId55"/>
    <p:sldId id="325" r:id="rId56"/>
    <p:sldId id="318" r:id="rId57"/>
    <p:sldId id="319" r:id="rId58"/>
    <p:sldId id="320" r:id="rId59"/>
    <p:sldId id="321" r:id="rId60"/>
    <p:sldId id="322" r:id="rId61"/>
    <p:sldId id="326" r:id="rId62"/>
    <p:sldId id="327" r:id="rId63"/>
    <p:sldId id="328" r:id="rId64"/>
    <p:sldId id="329" r:id="rId65"/>
    <p:sldId id="464" r:id="rId66"/>
    <p:sldId id="465" r:id="rId67"/>
    <p:sldId id="466" r:id="rId68"/>
    <p:sldId id="467" r:id="rId69"/>
    <p:sldId id="481" r:id="rId70"/>
    <p:sldId id="291" r:id="rId71"/>
    <p:sldId id="478" r:id="rId72"/>
    <p:sldId id="459" r:id="rId73"/>
    <p:sldId id="473" r:id="rId74"/>
    <p:sldId id="294" r:id="rId75"/>
    <p:sldId id="485" r:id="rId76"/>
    <p:sldId id="308" r:id="rId77"/>
    <p:sldId id="309" r:id="rId78"/>
    <p:sldId id="310" r:id="rId79"/>
    <p:sldId id="336" r:id="rId80"/>
    <p:sldId id="337" r:id="rId81"/>
    <p:sldId id="338" r:id="rId82"/>
    <p:sldId id="339" r:id="rId83"/>
    <p:sldId id="491" r:id="rId84"/>
    <p:sldId id="477" r:id="rId85"/>
    <p:sldId id="469" r:id="rId86"/>
    <p:sldId id="292" r:id="rId87"/>
    <p:sldId id="293" r:id="rId88"/>
    <p:sldId id="295" r:id="rId89"/>
    <p:sldId id="297" r:id="rId90"/>
    <p:sldId id="299" r:id="rId91"/>
    <p:sldId id="300" r:id="rId92"/>
    <p:sldId id="296" r:id="rId93"/>
    <p:sldId id="301" r:id="rId94"/>
    <p:sldId id="302" r:id="rId95"/>
    <p:sldId id="303" r:id="rId96"/>
    <p:sldId id="304" r:id="rId97"/>
    <p:sldId id="305" r:id="rId98"/>
    <p:sldId id="458" r:id="rId99"/>
    <p:sldId id="461" r:id="rId100"/>
    <p:sldId id="298" r:id="rId101"/>
    <p:sldId id="306" r:id="rId102"/>
    <p:sldId id="307" r:id="rId103"/>
    <p:sldId id="486" r:id="rId104"/>
    <p:sldId id="472" r:id="rId105"/>
    <p:sldId id="482" r:id="rId106"/>
    <p:sldId id="471" r:id="rId107"/>
    <p:sldId id="520" r:id="rId108"/>
    <p:sldId id="503" r:id="rId109"/>
    <p:sldId id="509" r:id="rId110"/>
    <p:sldId id="493" r:id="rId111"/>
    <p:sldId id="498" r:id="rId112"/>
    <p:sldId id="470" r:id="rId113"/>
    <p:sldId id="475" r:id="rId114"/>
    <p:sldId id="476" r:id="rId115"/>
    <p:sldId id="512" r:id="rId116"/>
    <p:sldId id="496" r:id="rId117"/>
    <p:sldId id="518" r:id="rId118"/>
    <p:sldId id="519" r:id="rId119"/>
    <p:sldId id="524" r:id="rId1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DFE56-02AD-4E9F-9654-4D45306A1C8E}" v="4" dt="2022-09-22T21:36:59.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0981" autoAdjust="0"/>
  </p:normalViewPr>
  <p:slideViewPr>
    <p:cSldViewPr>
      <p:cViewPr varScale="1">
        <p:scale>
          <a:sx n="94" d="100"/>
          <a:sy n="94" d="100"/>
        </p:scale>
        <p:origin x="642" y="12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110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_rels/viewProps.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slide" Target="slides/slide89.xml"/><Relationship Id="rId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869DFE56-02AD-4E9F-9654-4D45306A1C8E}"/>
    <pc:docChg chg="custSel addSld modSld">
      <pc:chgData name="T.J. Elliott" userId="bdc1f311ae670521" providerId="LiveId" clId="{869DFE56-02AD-4E9F-9654-4D45306A1C8E}" dt="2022-09-22T21:36:59.485" v="4" actId="164"/>
      <pc:docMkLst>
        <pc:docMk/>
      </pc:docMkLst>
      <pc:sldChg chg="addSp modSp">
        <pc:chgData name="T.J. Elliott" userId="bdc1f311ae670521" providerId="LiveId" clId="{869DFE56-02AD-4E9F-9654-4D45306A1C8E}" dt="2022-09-08T22:36:38.649" v="0" actId="164"/>
        <pc:sldMkLst>
          <pc:docMk/>
          <pc:sldMk cId="0" sldId="462"/>
        </pc:sldMkLst>
        <pc:grpChg chg="add mod">
          <ac:chgData name="T.J. Elliott" userId="bdc1f311ae670521" providerId="LiveId" clId="{869DFE56-02AD-4E9F-9654-4D45306A1C8E}" dt="2022-09-08T22:36:38.649" v="0" actId="164"/>
          <ac:grpSpMkLst>
            <pc:docMk/>
            <pc:sldMk cId="0" sldId="462"/>
            <ac:grpSpMk id="2" creationId="{A4376261-C361-44F7-872A-0D6DFB4B2ECE}"/>
          </ac:grpSpMkLst>
        </pc:grpChg>
        <pc:picChg chg="mod">
          <ac:chgData name="T.J. Elliott" userId="bdc1f311ae670521" providerId="LiveId" clId="{869DFE56-02AD-4E9F-9654-4D45306A1C8E}" dt="2022-09-08T22:36:38.649" v="0" actId="164"/>
          <ac:picMkLst>
            <pc:docMk/>
            <pc:sldMk cId="0" sldId="462"/>
            <ac:picMk id="13" creationId="{00000000-0000-0000-0000-000000000000}"/>
          </ac:picMkLst>
        </pc:picChg>
        <pc:picChg chg="mod">
          <ac:chgData name="T.J. Elliott" userId="bdc1f311ae670521" providerId="LiveId" clId="{869DFE56-02AD-4E9F-9654-4D45306A1C8E}" dt="2022-09-08T22:36:38.649" v="0" actId="164"/>
          <ac:picMkLst>
            <pc:docMk/>
            <pc:sldMk cId="0" sldId="462"/>
            <ac:picMk id="15" creationId="{00000000-0000-0000-0000-000000000000}"/>
          </ac:picMkLst>
        </pc:picChg>
        <pc:picChg chg="mod">
          <ac:chgData name="T.J. Elliott" userId="bdc1f311ae670521" providerId="LiveId" clId="{869DFE56-02AD-4E9F-9654-4D45306A1C8E}" dt="2022-09-08T22:36:38.649" v="0" actId="164"/>
          <ac:picMkLst>
            <pc:docMk/>
            <pc:sldMk cId="0" sldId="462"/>
            <ac:picMk id="16" creationId="{00000000-0000-0000-0000-000000000000}"/>
          </ac:picMkLst>
        </pc:picChg>
        <pc:picChg chg="mod">
          <ac:chgData name="T.J. Elliott" userId="bdc1f311ae670521" providerId="LiveId" clId="{869DFE56-02AD-4E9F-9654-4D45306A1C8E}" dt="2022-09-08T22:36:38.649" v="0" actId="164"/>
          <ac:picMkLst>
            <pc:docMk/>
            <pc:sldMk cId="0" sldId="462"/>
            <ac:picMk id="18" creationId="{00000000-0000-0000-0000-000000000000}"/>
          </ac:picMkLst>
        </pc:picChg>
        <pc:picChg chg="mod">
          <ac:chgData name="T.J. Elliott" userId="bdc1f311ae670521" providerId="LiveId" clId="{869DFE56-02AD-4E9F-9654-4D45306A1C8E}" dt="2022-09-08T22:36:38.649" v="0" actId="164"/>
          <ac:picMkLst>
            <pc:docMk/>
            <pc:sldMk cId="0" sldId="462"/>
            <ac:picMk id="19" creationId="{00000000-0000-0000-0000-000000000000}"/>
          </ac:picMkLst>
        </pc:picChg>
        <pc:picChg chg="mod">
          <ac:chgData name="T.J. Elliott" userId="bdc1f311ae670521" providerId="LiveId" clId="{869DFE56-02AD-4E9F-9654-4D45306A1C8E}" dt="2022-09-08T22:36:38.649" v="0" actId="164"/>
          <ac:picMkLst>
            <pc:docMk/>
            <pc:sldMk cId="0" sldId="462"/>
            <ac:picMk id="20" creationId="{00000000-0000-0000-0000-000000000000}"/>
          </ac:picMkLst>
        </pc:picChg>
        <pc:picChg chg="mod">
          <ac:chgData name="T.J. Elliott" userId="bdc1f311ae670521" providerId="LiveId" clId="{869DFE56-02AD-4E9F-9654-4D45306A1C8E}" dt="2022-09-08T22:36:38.649" v="0" actId="164"/>
          <ac:picMkLst>
            <pc:docMk/>
            <pc:sldMk cId="0" sldId="462"/>
            <ac:picMk id="6146" creationId="{00000000-0000-0000-0000-000000000000}"/>
          </ac:picMkLst>
        </pc:picChg>
        <pc:picChg chg="mod">
          <ac:chgData name="T.J. Elliott" userId="bdc1f311ae670521" providerId="LiveId" clId="{869DFE56-02AD-4E9F-9654-4D45306A1C8E}" dt="2022-09-08T22:36:38.649" v="0" actId="164"/>
          <ac:picMkLst>
            <pc:docMk/>
            <pc:sldMk cId="0" sldId="462"/>
            <ac:picMk id="6148" creationId="{00000000-0000-0000-0000-000000000000}"/>
          </ac:picMkLst>
        </pc:picChg>
        <pc:picChg chg="mod">
          <ac:chgData name="T.J. Elliott" userId="bdc1f311ae670521" providerId="LiveId" clId="{869DFE56-02AD-4E9F-9654-4D45306A1C8E}" dt="2022-09-08T22:36:38.649" v="0" actId="164"/>
          <ac:picMkLst>
            <pc:docMk/>
            <pc:sldMk cId="0" sldId="462"/>
            <ac:picMk id="6150" creationId="{00000000-0000-0000-0000-000000000000}"/>
          </ac:picMkLst>
        </pc:picChg>
        <pc:picChg chg="mod">
          <ac:chgData name="T.J. Elliott" userId="bdc1f311ae670521" providerId="LiveId" clId="{869DFE56-02AD-4E9F-9654-4D45306A1C8E}" dt="2022-09-08T22:36:38.649" v="0" actId="164"/>
          <ac:picMkLst>
            <pc:docMk/>
            <pc:sldMk cId="0" sldId="462"/>
            <ac:picMk id="6152" creationId="{00000000-0000-0000-0000-000000000000}"/>
          </ac:picMkLst>
        </pc:picChg>
      </pc:sldChg>
      <pc:sldChg chg="addSp delSp modSp new mod modClrScheme chgLayout">
        <pc:chgData name="T.J. Elliott" userId="bdc1f311ae670521" providerId="LiveId" clId="{869DFE56-02AD-4E9F-9654-4D45306A1C8E}" dt="2022-09-22T21:36:59.485" v="4" actId="164"/>
        <pc:sldMkLst>
          <pc:docMk/>
          <pc:sldMk cId="932647222" sldId="524"/>
        </pc:sldMkLst>
        <pc:spChg chg="del">
          <ac:chgData name="T.J. Elliott" userId="bdc1f311ae670521" providerId="LiveId" clId="{869DFE56-02AD-4E9F-9654-4D45306A1C8E}" dt="2022-09-22T21:36:45.799" v="2" actId="700"/>
          <ac:spMkLst>
            <pc:docMk/>
            <pc:sldMk cId="932647222" sldId="524"/>
            <ac:spMk id="2" creationId="{3E35AB75-434E-4686-9C60-03ABDE56E334}"/>
          </ac:spMkLst>
        </pc:spChg>
        <pc:spChg chg="del">
          <ac:chgData name="T.J. Elliott" userId="bdc1f311ae670521" providerId="LiveId" clId="{869DFE56-02AD-4E9F-9654-4D45306A1C8E}" dt="2022-09-22T21:36:45.799" v="2" actId="700"/>
          <ac:spMkLst>
            <pc:docMk/>
            <pc:sldMk cId="932647222" sldId="524"/>
            <ac:spMk id="3" creationId="{C85E46BE-BB40-47ED-BA7F-71A7E777FE46}"/>
          </ac:spMkLst>
        </pc:spChg>
        <pc:spChg chg="mod ord">
          <ac:chgData name="T.J. Elliott" userId="bdc1f311ae670521" providerId="LiveId" clId="{869DFE56-02AD-4E9F-9654-4D45306A1C8E}" dt="2022-09-22T21:36:45.799" v="2" actId="700"/>
          <ac:spMkLst>
            <pc:docMk/>
            <pc:sldMk cId="932647222" sldId="524"/>
            <ac:spMk id="4" creationId="{5BE0405E-8AB7-46BF-8F04-381F2020D175}"/>
          </ac:spMkLst>
        </pc:spChg>
        <pc:spChg chg="add mod">
          <ac:chgData name="T.J. Elliott" userId="bdc1f311ae670521" providerId="LiveId" clId="{869DFE56-02AD-4E9F-9654-4D45306A1C8E}" dt="2022-09-22T21:36:59.485" v="4" actId="164"/>
          <ac:spMkLst>
            <pc:docMk/>
            <pc:sldMk cId="932647222" sldId="524"/>
            <ac:spMk id="5" creationId="{63FC6564-B077-4AD6-A447-70BE93BF7B75}"/>
          </ac:spMkLst>
        </pc:spChg>
        <pc:spChg chg="mod">
          <ac:chgData name="T.J. Elliott" userId="bdc1f311ae670521" providerId="LiveId" clId="{869DFE56-02AD-4E9F-9654-4D45306A1C8E}" dt="2022-09-22T21:36:56.012" v="3"/>
          <ac:spMkLst>
            <pc:docMk/>
            <pc:sldMk cId="932647222" sldId="524"/>
            <ac:spMk id="7" creationId="{C64AA003-6F71-4E5C-961C-19416ECD7B81}"/>
          </ac:spMkLst>
        </pc:spChg>
        <pc:spChg chg="mod">
          <ac:chgData name="T.J. Elliott" userId="bdc1f311ae670521" providerId="LiveId" clId="{869DFE56-02AD-4E9F-9654-4D45306A1C8E}" dt="2022-09-22T21:36:56.012" v="3"/>
          <ac:spMkLst>
            <pc:docMk/>
            <pc:sldMk cId="932647222" sldId="524"/>
            <ac:spMk id="8" creationId="{BDFDCB7A-A2ED-4A04-BFA6-C88332962918}"/>
          </ac:spMkLst>
        </pc:spChg>
        <pc:spChg chg="mod">
          <ac:chgData name="T.J. Elliott" userId="bdc1f311ae670521" providerId="LiveId" clId="{869DFE56-02AD-4E9F-9654-4D45306A1C8E}" dt="2022-09-22T21:36:56.012" v="3"/>
          <ac:spMkLst>
            <pc:docMk/>
            <pc:sldMk cId="932647222" sldId="524"/>
            <ac:spMk id="9" creationId="{25D1D389-7A24-4361-9514-41C33A112A81}"/>
          </ac:spMkLst>
        </pc:spChg>
        <pc:spChg chg="mod">
          <ac:chgData name="T.J. Elliott" userId="bdc1f311ae670521" providerId="LiveId" clId="{869DFE56-02AD-4E9F-9654-4D45306A1C8E}" dt="2022-09-22T21:36:56.012" v="3"/>
          <ac:spMkLst>
            <pc:docMk/>
            <pc:sldMk cId="932647222" sldId="524"/>
            <ac:spMk id="11" creationId="{384FBDB2-8F79-446C-BB50-C43051AD71AF}"/>
          </ac:spMkLst>
        </pc:spChg>
        <pc:spChg chg="mod">
          <ac:chgData name="T.J. Elliott" userId="bdc1f311ae670521" providerId="LiveId" clId="{869DFE56-02AD-4E9F-9654-4D45306A1C8E}" dt="2022-09-22T21:36:56.012" v="3"/>
          <ac:spMkLst>
            <pc:docMk/>
            <pc:sldMk cId="932647222" sldId="524"/>
            <ac:spMk id="12" creationId="{C72D2FC0-806F-4376-BCE1-C36AA73B1714}"/>
          </ac:spMkLst>
        </pc:spChg>
        <pc:spChg chg="mod">
          <ac:chgData name="T.J. Elliott" userId="bdc1f311ae670521" providerId="LiveId" clId="{869DFE56-02AD-4E9F-9654-4D45306A1C8E}" dt="2022-09-22T21:36:56.012" v="3"/>
          <ac:spMkLst>
            <pc:docMk/>
            <pc:sldMk cId="932647222" sldId="524"/>
            <ac:spMk id="13" creationId="{EA312575-2DC1-4929-A58E-98A9AFCDC17C}"/>
          </ac:spMkLst>
        </pc:spChg>
        <pc:spChg chg="mod">
          <ac:chgData name="T.J. Elliott" userId="bdc1f311ae670521" providerId="LiveId" clId="{869DFE56-02AD-4E9F-9654-4D45306A1C8E}" dt="2022-09-22T21:36:56.012" v="3"/>
          <ac:spMkLst>
            <pc:docMk/>
            <pc:sldMk cId="932647222" sldId="524"/>
            <ac:spMk id="14" creationId="{5C9301D8-450C-4776-BE3B-80B43CA6D3DD}"/>
          </ac:spMkLst>
        </pc:spChg>
        <pc:spChg chg="mod">
          <ac:chgData name="T.J. Elliott" userId="bdc1f311ae670521" providerId="LiveId" clId="{869DFE56-02AD-4E9F-9654-4D45306A1C8E}" dt="2022-09-22T21:36:56.012" v="3"/>
          <ac:spMkLst>
            <pc:docMk/>
            <pc:sldMk cId="932647222" sldId="524"/>
            <ac:spMk id="16" creationId="{4FB109F0-0778-4189-9A9A-FD774B284B3A}"/>
          </ac:spMkLst>
        </pc:spChg>
        <pc:spChg chg="mod">
          <ac:chgData name="T.J. Elliott" userId="bdc1f311ae670521" providerId="LiveId" clId="{869DFE56-02AD-4E9F-9654-4D45306A1C8E}" dt="2022-09-22T21:36:56.012" v="3"/>
          <ac:spMkLst>
            <pc:docMk/>
            <pc:sldMk cId="932647222" sldId="524"/>
            <ac:spMk id="17" creationId="{DC6FA3AE-D68C-4FAD-A321-D256F0BACCE7}"/>
          </ac:spMkLst>
        </pc:spChg>
        <pc:spChg chg="mod">
          <ac:chgData name="T.J. Elliott" userId="bdc1f311ae670521" providerId="LiveId" clId="{869DFE56-02AD-4E9F-9654-4D45306A1C8E}" dt="2022-09-22T21:36:56.012" v="3"/>
          <ac:spMkLst>
            <pc:docMk/>
            <pc:sldMk cId="932647222" sldId="524"/>
            <ac:spMk id="18" creationId="{C1B4AF06-1F69-434E-B25A-506B6CDAF4B6}"/>
          </ac:spMkLst>
        </pc:spChg>
        <pc:spChg chg="mod">
          <ac:chgData name="T.J. Elliott" userId="bdc1f311ae670521" providerId="LiveId" clId="{869DFE56-02AD-4E9F-9654-4D45306A1C8E}" dt="2022-09-22T21:36:56.012" v="3"/>
          <ac:spMkLst>
            <pc:docMk/>
            <pc:sldMk cId="932647222" sldId="524"/>
            <ac:spMk id="19" creationId="{29DFCE16-8F1E-4B28-8257-B752985364B6}"/>
          </ac:spMkLst>
        </pc:spChg>
        <pc:spChg chg="mod">
          <ac:chgData name="T.J. Elliott" userId="bdc1f311ae670521" providerId="LiveId" clId="{869DFE56-02AD-4E9F-9654-4D45306A1C8E}" dt="2022-09-22T21:36:56.012" v="3"/>
          <ac:spMkLst>
            <pc:docMk/>
            <pc:sldMk cId="932647222" sldId="524"/>
            <ac:spMk id="21" creationId="{BCF05CE3-94C8-4AD4-8CE2-AC6BE28990E6}"/>
          </ac:spMkLst>
        </pc:spChg>
        <pc:spChg chg="mod">
          <ac:chgData name="T.J. Elliott" userId="bdc1f311ae670521" providerId="LiveId" clId="{869DFE56-02AD-4E9F-9654-4D45306A1C8E}" dt="2022-09-22T21:36:56.012" v="3"/>
          <ac:spMkLst>
            <pc:docMk/>
            <pc:sldMk cId="932647222" sldId="524"/>
            <ac:spMk id="22" creationId="{7BC7FA6D-1A87-4365-89FB-3BE45963BC79}"/>
          </ac:spMkLst>
        </pc:spChg>
        <pc:spChg chg="mod">
          <ac:chgData name="T.J. Elliott" userId="bdc1f311ae670521" providerId="LiveId" clId="{869DFE56-02AD-4E9F-9654-4D45306A1C8E}" dt="2022-09-22T21:36:56.012" v="3"/>
          <ac:spMkLst>
            <pc:docMk/>
            <pc:sldMk cId="932647222" sldId="524"/>
            <ac:spMk id="23" creationId="{111D9BF8-079D-44BF-992C-C2EC6153928B}"/>
          </ac:spMkLst>
        </pc:spChg>
        <pc:spChg chg="mod">
          <ac:chgData name="T.J. Elliott" userId="bdc1f311ae670521" providerId="LiveId" clId="{869DFE56-02AD-4E9F-9654-4D45306A1C8E}" dt="2022-09-22T21:36:56.012" v="3"/>
          <ac:spMkLst>
            <pc:docMk/>
            <pc:sldMk cId="932647222" sldId="524"/>
            <ac:spMk id="24" creationId="{599D0D94-38C7-474F-9987-D765F0497CD8}"/>
          </ac:spMkLst>
        </pc:spChg>
        <pc:spChg chg="add mod">
          <ac:chgData name="T.J. Elliott" userId="bdc1f311ae670521" providerId="LiveId" clId="{869DFE56-02AD-4E9F-9654-4D45306A1C8E}" dt="2022-09-22T21:36:59.485" v="4" actId="164"/>
          <ac:spMkLst>
            <pc:docMk/>
            <pc:sldMk cId="932647222" sldId="524"/>
            <ac:spMk id="25" creationId="{9DDD4123-69C1-4105-9A00-99AF40111FBE}"/>
          </ac:spMkLst>
        </pc:spChg>
        <pc:spChg chg="add mod">
          <ac:chgData name="T.J. Elliott" userId="bdc1f311ae670521" providerId="LiveId" clId="{869DFE56-02AD-4E9F-9654-4D45306A1C8E}" dt="2022-09-22T21:36:59.485" v="4" actId="164"/>
          <ac:spMkLst>
            <pc:docMk/>
            <pc:sldMk cId="932647222" sldId="524"/>
            <ac:spMk id="26" creationId="{53075DCF-AB32-40ED-97D7-4B9A05828B9C}"/>
          </ac:spMkLst>
        </pc:spChg>
        <pc:spChg chg="add mod">
          <ac:chgData name="T.J. Elliott" userId="bdc1f311ae670521" providerId="LiveId" clId="{869DFE56-02AD-4E9F-9654-4D45306A1C8E}" dt="2022-09-22T21:36:59.485" v="4" actId="164"/>
          <ac:spMkLst>
            <pc:docMk/>
            <pc:sldMk cId="932647222" sldId="524"/>
            <ac:spMk id="27" creationId="{89B0BD8A-8589-4A3B-9658-C324A4B89655}"/>
          </ac:spMkLst>
        </pc:spChg>
        <pc:spChg chg="add mod">
          <ac:chgData name="T.J. Elliott" userId="bdc1f311ae670521" providerId="LiveId" clId="{869DFE56-02AD-4E9F-9654-4D45306A1C8E}" dt="2022-09-22T21:36:59.485" v="4" actId="164"/>
          <ac:spMkLst>
            <pc:docMk/>
            <pc:sldMk cId="932647222" sldId="524"/>
            <ac:spMk id="28" creationId="{6C74D532-2376-458D-A407-17A77DBF020C}"/>
          </ac:spMkLst>
        </pc:spChg>
        <pc:spChg chg="add mod">
          <ac:chgData name="T.J. Elliott" userId="bdc1f311ae670521" providerId="LiveId" clId="{869DFE56-02AD-4E9F-9654-4D45306A1C8E}" dt="2022-09-22T21:36:59.485" v="4" actId="164"/>
          <ac:spMkLst>
            <pc:docMk/>
            <pc:sldMk cId="932647222" sldId="524"/>
            <ac:spMk id="29" creationId="{AC5E0F16-E106-410A-B965-324430C4AC6A}"/>
          </ac:spMkLst>
        </pc:spChg>
        <pc:spChg chg="add mod">
          <ac:chgData name="T.J. Elliott" userId="bdc1f311ae670521" providerId="LiveId" clId="{869DFE56-02AD-4E9F-9654-4D45306A1C8E}" dt="2022-09-22T21:36:59.485" v="4" actId="164"/>
          <ac:spMkLst>
            <pc:docMk/>
            <pc:sldMk cId="932647222" sldId="524"/>
            <ac:spMk id="30" creationId="{4EB67BF9-2393-4587-A7CA-6EE4274FD24A}"/>
          </ac:spMkLst>
        </pc:spChg>
        <pc:spChg chg="add mod">
          <ac:chgData name="T.J. Elliott" userId="bdc1f311ae670521" providerId="LiveId" clId="{869DFE56-02AD-4E9F-9654-4D45306A1C8E}" dt="2022-09-22T21:36:59.485" v="4" actId="164"/>
          <ac:spMkLst>
            <pc:docMk/>
            <pc:sldMk cId="932647222" sldId="524"/>
            <ac:spMk id="31" creationId="{7C17C038-3F9D-40E3-A328-3DB3DB495329}"/>
          </ac:spMkLst>
        </pc:spChg>
        <pc:spChg chg="add mod">
          <ac:chgData name="T.J. Elliott" userId="bdc1f311ae670521" providerId="LiveId" clId="{869DFE56-02AD-4E9F-9654-4D45306A1C8E}" dt="2022-09-22T21:36:59.485" v="4" actId="164"/>
          <ac:spMkLst>
            <pc:docMk/>
            <pc:sldMk cId="932647222" sldId="524"/>
            <ac:spMk id="32" creationId="{3113FFF8-B0A2-4059-9395-64D12133CE72}"/>
          </ac:spMkLst>
        </pc:spChg>
        <pc:spChg chg="add mod">
          <ac:chgData name="T.J. Elliott" userId="bdc1f311ae670521" providerId="LiveId" clId="{869DFE56-02AD-4E9F-9654-4D45306A1C8E}" dt="2022-09-22T21:36:59.485" v="4" actId="164"/>
          <ac:spMkLst>
            <pc:docMk/>
            <pc:sldMk cId="932647222" sldId="524"/>
            <ac:spMk id="33" creationId="{73B90D73-71C8-4AF6-9B09-909B8EFF34D8}"/>
          </ac:spMkLst>
        </pc:spChg>
        <pc:spChg chg="add mod">
          <ac:chgData name="T.J. Elliott" userId="bdc1f311ae670521" providerId="LiveId" clId="{869DFE56-02AD-4E9F-9654-4D45306A1C8E}" dt="2022-09-22T21:36:59.485" v="4" actId="164"/>
          <ac:spMkLst>
            <pc:docMk/>
            <pc:sldMk cId="932647222" sldId="524"/>
            <ac:spMk id="34" creationId="{7B75B4DF-7245-4B2B-9D95-0A2A6225E68C}"/>
          </ac:spMkLst>
        </pc:spChg>
        <pc:spChg chg="add mod">
          <ac:chgData name="T.J. Elliott" userId="bdc1f311ae670521" providerId="LiveId" clId="{869DFE56-02AD-4E9F-9654-4D45306A1C8E}" dt="2022-09-22T21:36:59.485" v="4" actId="164"/>
          <ac:spMkLst>
            <pc:docMk/>
            <pc:sldMk cId="932647222" sldId="524"/>
            <ac:spMk id="35" creationId="{0EF822CF-A924-4E9C-8805-C65F551DBD42}"/>
          </ac:spMkLst>
        </pc:spChg>
        <pc:spChg chg="add mod">
          <ac:chgData name="T.J. Elliott" userId="bdc1f311ae670521" providerId="LiveId" clId="{869DFE56-02AD-4E9F-9654-4D45306A1C8E}" dt="2022-09-22T21:36:59.485" v="4" actId="164"/>
          <ac:spMkLst>
            <pc:docMk/>
            <pc:sldMk cId="932647222" sldId="524"/>
            <ac:spMk id="36" creationId="{40B8ED8A-CFA5-4E1B-A898-670BBAA8B662}"/>
          </ac:spMkLst>
        </pc:spChg>
        <pc:grpChg chg="add mod">
          <ac:chgData name="T.J. Elliott" userId="bdc1f311ae670521" providerId="LiveId" clId="{869DFE56-02AD-4E9F-9654-4D45306A1C8E}" dt="2022-09-22T21:36:59.485" v="4" actId="164"/>
          <ac:grpSpMkLst>
            <pc:docMk/>
            <pc:sldMk cId="932647222" sldId="524"/>
            <ac:grpSpMk id="6" creationId="{88867726-3D30-4DE2-AD7F-7E9E002F02D7}"/>
          </ac:grpSpMkLst>
        </pc:grpChg>
        <pc:grpChg chg="add mod">
          <ac:chgData name="T.J. Elliott" userId="bdc1f311ae670521" providerId="LiveId" clId="{869DFE56-02AD-4E9F-9654-4D45306A1C8E}" dt="2022-09-22T21:36:59.485" v="4" actId="164"/>
          <ac:grpSpMkLst>
            <pc:docMk/>
            <pc:sldMk cId="932647222" sldId="524"/>
            <ac:grpSpMk id="10" creationId="{588C5EE9-3D86-4671-9D60-C4D7517623B1}"/>
          </ac:grpSpMkLst>
        </pc:grpChg>
        <pc:grpChg chg="add mod">
          <ac:chgData name="T.J. Elliott" userId="bdc1f311ae670521" providerId="LiveId" clId="{869DFE56-02AD-4E9F-9654-4D45306A1C8E}" dt="2022-09-22T21:36:59.485" v="4" actId="164"/>
          <ac:grpSpMkLst>
            <pc:docMk/>
            <pc:sldMk cId="932647222" sldId="524"/>
            <ac:grpSpMk id="15" creationId="{5EF57567-2BEA-48DA-99BC-FCE8502F561D}"/>
          </ac:grpSpMkLst>
        </pc:grpChg>
        <pc:grpChg chg="add mod">
          <ac:chgData name="T.J. Elliott" userId="bdc1f311ae670521" providerId="LiveId" clId="{869DFE56-02AD-4E9F-9654-4D45306A1C8E}" dt="2022-09-22T21:36:59.485" v="4" actId="164"/>
          <ac:grpSpMkLst>
            <pc:docMk/>
            <pc:sldMk cId="932647222" sldId="524"/>
            <ac:grpSpMk id="20" creationId="{52437398-011D-434A-9F1D-E23C481A47AF}"/>
          </ac:grpSpMkLst>
        </pc:grpChg>
        <pc:grpChg chg="add mod">
          <ac:chgData name="T.J. Elliott" userId="bdc1f311ae670521" providerId="LiveId" clId="{869DFE56-02AD-4E9F-9654-4D45306A1C8E}" dt="2022-09-22T21:36:59.485" v="4" actId="164"/>
          <ac:grpSpMkLst>
            <pc:docMk/>
            <pc:sldMk cId="932647222" sldId="524"/>
            <ac:grpSpMk id="37" creationId="{C6B912A2-38AD-4C3A-8D8C-C1E4FA41063E}"/>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476AE0-4EC9-4047-BB48-CEF939ED0F0B}" type="datetimeFigureOut">
              <a:rPr lang="en-US" smtClean="0"/>
              <a:pPr/>
              <a:t>9/22/2022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66126E-487B-4E10-B006-0F9A986E7ED2}" type="slidenum">
              <a:rPr lang="en-US" smtClean="0"/>
              <a:pPr/>
              <a:t>‹#›</a:t>
            </a:fld>
            <a:endParaRPr lang="en-US" dirty="0"/>
          </a:p>
        </p:txBody>
      </p:sp>
    </p:spTree>
    <p:extLst>
      <p:ext uri="{BB962C8B-B14F-4D97-AF65-F5344CB8AC3E}">
        <p14:creationId xmlns:p14="http://schemas.microsoft.com/office/powerpoint/2010/main" val="870504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7266E6-D9FA-4A6C-8F6D-9AE668498F59}" type="datetimeFigureOut">
              <a:rPr lang="en-US" smtClean="0"/>
              <a:pPr/>
              <a:t>9/22/2022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CB53F9-58F3-4BBF-B4A6-47CC66C89BE6}" type="slidenum">
              <a:rPr lang="en-US" smtClean="0"/>
              <a:pPr/>
              <a:t>‹#›</a:t>
            </a:fld>
            <a:endParaRPr lang="en-US" dirty="0"/>
          </a:p>
        </p:txBody>
      </p:sp>
    </p:spTree>
    <p:extLst>
      <p:ext uri="{BB962C8B-B14F-4D97-AF65-F5344CB8AC3E}">
        <p14:creationId xmlns:p14="http://schemas.microsoft.com/office/powerpoint/2010/main" val="297054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ture.com/scientificamerican/journal/v292/n4/full/scientificamerican0405-72.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barnesandnoble.com/c/michael-w.-preis"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ooks.google.com/books?id=bJOSMSiPMVEC&amp;pg=PA1&amp;lpg=PA1&amp;dq=Business+is+the+exchange+of+entities+to+which+values+have+been+assigned%E2%80%9D&amp;source=bl&amp;ots=QdzrKpwsbb&amp;sig=juO1otUty8s-fSv1d9HGP_Rxx08&amp;hl=en&amp;sa=X&amp;ei=E-62VJvCMYOkNve7gLAE&amp;ved=0CCAQ6AEwA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ogle.com/search?rls=com.microsoft:en-us:IE-Address&amp;tbm=bks&amp;q=inauthor:%22Michael+W.+Preis%22&amp;sa=X&amp;ei=E-62VJvCMYOkNve7gLAE&amp;ved=0CCEQ9AgwAA"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a:t>
            </a:fld>
            <a:endParaRPr lang="en-US" dirty="0"/>
          </a:p>
        </p:txBody>
      </p:sp>
    </p:spTree>
    <p:extLst>
      <p:ext uri="{BB962C8B-B14F-4D97-AF65-F5344CB8AC3E}">
        <p14:creationId xmlns:p14="http://schemas.microsoft.com/office/powerpoint/2010/main" val="424183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12</a:t>
            </a:fld>
            <a:endParaRPr lang="en-US" dirty="0"/>
          </a:p>
        </p:txBody>
      </p:sp>
    </p:spTree>
    <p:extLst>
      <p:ext uri="{BB962C8B-B14F-4D97-AF65-F5344CB8AC3E}">
        <p14:creationId xmlns:p14="http://schemas.microsoft.com/office/powerpoint/2010/main" val="375638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13</a:t>
            </a:fld>
            <a:endParaRPr lang="en-US" dirty="0"/>
          </a:p>
        </p:txBody>
      </p:sp>
    </p:spTree>
    <p:extLst>
      <p:ext uri="{BB962C8B-B14F-4D97-AF65-F5344CB8AC3E}">
        <p14:creationId xmlns:p14="http://schemas.microsoft.com/office/powerpoint/2010/main" val="193605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14</a:t>
            </a:fld>
            <a:endParaRPr lang="en-US" dirty="0"/>
          </a:p>
        </p:txBody>
      </p:sp>
    </p:spTree>
    <p:extLst>
      <p:ext uri="{BB962C8B-B14F-4D97-AF65-F5344CB8AC3E}">
        <p14:creationId xmlns:p14="http://schemas.microsoft.com/office/powerpoint/2010/main" val="224463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Frans</a:t>
            </a:r>
            <a:r>
              <a:rPr lang="en-US" dirty="0"/>
              <a:t> De </a:t>
            </a:r>
            <a:r>
              <a:rPr lang="en-US" dirty="0" err="1"/>
              <a:t>Waaal</a:t>
            </a:r>
            <a:r>
              <a:rPr lang="en-US" dirty="0"/>
              <a:t>,</a:t>
            </a:r>
            <a:r>
              <a:rPr lang="en-US" baseline="0" dirty="0"/>
              <a:t> Scientific American, </a:t>
            </a:r>
          </a:p>
          <a:p>
            <a:r>
              <a:rPr lang="en-US" dirty="0">
                <a:effectLst/>
              </a:rPr>
              <a:t>CREDIT: ROBERTO OSTI</a:t>
            </a:r>
          </a:p>
          <a:p>
            <a:r>
              <a:rPr lang="en-US" dirty="0">
                <a:effectLst/>
                <a:hlinkClick r:id="rId3"/>
              </a:rPr>
              <a:t>How Animals Do Business</a:t>
            </a:r>
            <a:endParaRPr lang="en-US" dirty="0">
              <a:effectLst/>
            </a:endParaRPr>
          </a:p>
          <a:p>
            <a:r>
              <a:rPr lang="en-US" dirty="0" err="1">
                <a:effectLst/>
              </a:rPr>
              <a:t>Frans</a:t>
            </a:r>
            <a:r>
              <a:rPr lang="en-US" dirty="0">
                <a:effectLst/>
              </a:rPr>
              <a:t> B. M. de Waal</a:t>
            </a:r>
          </a:p>
          <a:p>
            <a:r>
              <a:rPr lang="en-US" dirty="0">
                <a:effectLst/>
              </a:rPr>
              <a:t>Scientific American 292, 72 - 79 (2005)</a:t>
            </a:r>
          </a:p>
          <a:p>
            <a:r>
              <a:rPr lang="en-US" dirty="0">
                <a:effectLst/>
              </a:rPr>
              <a:t>doi:10.1038/scientificamerican0405-72</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15</a:t>
            </a:fld>
            <a:endParaRPr lang="en-US" dirty="0"/>
          </a:p>
        </p:txBody>
      </p:sp>
    </p:spTree>
    <p:extLst>
      <p:ext uri="{BB962C8B-B14F-4D97-AF65-F5344CB8AC3E}">
        <p14:creationId xmlns:p14="http://schemas.microsoft.com/office/powerpoint/2010/main" val="222796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Hannah Arendt, Crises of the Republic page 86 - 87</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16</a:t>
            </a:fld>
            <a:endParaRPr lang="en-US" dirty="0"/>
          </a:p>
        </p:txBody>
      </p:sp>
    </p:spTree>
    <p:extLst>
      <p:ext uri="{BB962C8B-B14F-4D97-AF65-F5344CB8AC3E}">
        <p14:creationId xmlns:p14="http://schemas.microsoft.com/office/powerpoint/2010/main" val="3683220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17</a:t>
            </a:fld>
            <a:endParaRPr lang="en-US" dirty="0"/>
          </a:p>
        </p:txBody>
      </p:sp>
    </p:spTree>
    <p:extLst>
      <p:ext uri="{BB962C8B-B14F-4D97-AF65-F5344CB8AC3E}">
        <p14:creationId xmlns:p14="http://schemas.microsoft.com/office/powerpoint/2010/main" val="245748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people act by expressing assessments and promises</a:t>
            </a:r>
          </a:p>
        </p:txBody>
      </p:sp>
      <p:sp>
        <p:nvSpPr>
          <p:cNvPr id="4" name="Slide Number Placeholder 3"/>
          <p:cNvSpPr>
            <a:spLocks noGrp="1"/>
          </p:cNvSpPr>
          <p:nvPr>
            <p:ph type="sldNum" sz="quarter" idx="10"/>
          </p:nvPr>
        </p:nvSpPr>
        <p:spPr/>
        <p:txBody>
          <a:bodyPr/>
          <a:lstStyle/>
          <a:p>
            <a:fld id="{02CB53F9-58F3-4BBF-B4A6-47CC66C89BE6}" type="slidenum">
              <a:rPr lang="en-US" smtClean="0"/>
              <a:pPr/>
              <a:t>18</a:t>
            </a:fld>
            <a:endParaRPr lang="en-US" dirty="0"/>
          </a:p>
        </p:txBody>
      </p:sp>
    </p:spTree>
    <p:extLst>
      <p:ext uri="{BB962C8B-B14F-4D97-AF65-F5344CB8AC3E}">
        <p14:creationId xmlns:p14="http://schemas.microsoft.com/office/powerpoint/2010/main" val="160368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19</a:t>
            </a:fld>
            <a:endParaRPr lang="en-US" dirty="0"/>
          </a:p>
        </p:txBody>
      </p:sp>
    </p:spTree>
    <p:extLst>
      <p:ext uri="{BB962C8B-B14F-4D97-AF65-F5344CB8AC3E}">
        <p14:creationId xmlns:p14="http://schemas.microsoft.com/office/powerpoint/2010/main" val="54131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action to occur between two people, one person must make a </a:t>
            </a:r>
            <a:r>
              <a:rPr lang="en-US" i="1" dirty="0"/>
              <a:t>request</a:t>
            </a:r>
            <a:r>
              <a:rPr lang="en-US" dirty="0"/>
              <a:t> or an </a:t>
            </a:r>
            <a:r>
              <a:rPr lang="en-US" i="1" dirty="0"/>
              <a:t>offer</a:t>
            </a:r>
            <a:r>
              <a:rPr lang="en-US" dirty="0"/>
              <a:t> to get things started. If no one makes a request, or no one makes an offer, </a:t>
            </a:r>
            <a:r>
              <a:rPr lang="en-US" b="1" dirty="0"/>
              <a:t>nothing</a:t>
            </a:r>
            <a:r>
              <a:rPr lang="en-US" dirty="0"/>
              <a:t> is going to happen between them!</a:t>
            </a:r>
          </a:p>
          <a:p>
            <a:r>
              <a:rPr lang="en-US" dirty="0"/>
              <a:t>Once a request or an offer is made, then the ball (sic) is on the other person to determine what happens next, and so forth, until the person making the request, or accepting an offer, is satisfied. “</a:t>
            </a:r>
          </a:p>
          <a:p>
            <a:r>
              <a:rPr lang="en-US" dirty="0"/>
              <a:t>Fernando Flores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20</a:t>
            </a:fld>
            <a:endParaRPr lang="en-US" dirty="0"/>
          </a:p>
        </p:txBody>
      </p:sp>
    </p:spTree>
    <p:extLst>
      <p:ext uri="{BB962C8B-B14F-4D97-AF65-F5344CB8AC3E}">
        <p14:creationId xmlns:p14="http://schemas.microsoft.com/office/powerpoint/2010/main" val="167609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 A person doesn't make a request simply to obtain a thing — that is, a concrete object or an event. People make request because they have concerns for the future in their dealings with others.… Accordingly, we see that in making requests and promises, we aren't specifying particular objects or events to be produced, but agreeing on conditions of satisfaction that will address the concerns we have in the world." I think there is an analog here to the negotiating principle held by experts like Stuart Diamond and Sheila </a:t>
            </a:r>
            <a:r>
              <a:rPr lang="en-US" sz="1200" kern="1200" dirty="0" err="1">
                <a:solidFill>
                  <a:schemeClr val="tx1"/>
                </a:solidFill>
                <a:latin typeface="+mn-lt"/>
                <a:ea typeface="+mn-ea"/>
                <a:cs typeface="+mn-cs"/>
              </a:rPr>
              <a:t>Heen</a:t>
            </a:r>
            <a:r>
              <a:rPr lang="en-US" sz="1200" kern="1200" dirty="0">
                <a:solidFill>
                  <a:schemeClr val="tx1"/>
                </a:solidFill>
                <a:latin typeface="+mn-lt"/>
                <a:ea typeface="+mn-ea"/>
                <a:cs typeface="+mn-cs"/>
              </a:rPr>
              <a:t>: focus on interests, not positions.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21</a:t>
            </a:fld>
            <a:endParaRPr lang="en-US" dirty="0"/>
          </a:p>
        </p:txBody>
      </p:sp>
    </p:spTree>
    <p:extLst>
      <p:ext uri="{BB962C8B-B14F-4D97-AF65-F5344CB8AC3E}">
        <p14:creationId xmlns:p14="http://schemas.microsoft.com/office/powerpoint/2010/main" val="73616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a:t>
            </a:fld>
            <a:endParaRPr lang="en-US" dirty="0"/>
          </a:p>
        </p:txBody>
      </p:sp>
    </p:spTree>
    <p:extLst>
      <p:ext uri="{BB962C8B-B14F-4D97-AF65-F5344CB8AC3E}">
        <p14:creationId xmlns:p14="http://schemas.microsoft.com/office/powerpoint/2010/main" val="2250454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22</a:t>
            </a:fld>
            <a:endParaRPr lang="en-US" dirty="0"/>
          </a:p>
        </p:txBody>
      </p:sp>
    </p:spTree>
    <p:extLst>
      <p:ext uri="{BB962C8B-B14F-4D97-AF65-F5344CB8AC3E}">
        <p14:creationId xmlns:p14="http://schemas.microsoft.com/office/powerpoint/2010/main" val="136516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Clarify your concern: </a:t>
            </a:r>
            <a:r>
              <a:rPr lang="en-US" sz="1200" dirty="0"/>
              <a:t>what is it that you wish to make happen? Move beyond "particular objects or events to be produced" and instead imagine the changed reality in which they exist. This shift will make it possible to better explain the conditions of your satisfaction, which constitute a very significant component of the Atom of Work</a:t>
            </a:r>
          </a:p>
          <a:p>
            <a:r>
              <a:rPr lang="en-US" sz="1200" b="1" dirty="0"/>
              <a:t>Conduct conversations: </a:t>
            </a:r>
            <a:r>
              <a:rPr lang="en-US" sz="1200" dirty="0"/>
              <a:t>discuss with yourself and others what is needed in a performer who will fulfill your concerns. Get specific about a particular person who matches that profile.</a:t>
            </a:r>
          </a:p>
          <a:p>
            <a:r>
              <a:rPr lang="en-US" sz="1200" b="1" dirty="0"/>
              <a:t>Ask someone specific</a:t>
            </a:r>
            <a:r>
              <a:rPr lang="en-US" sz="1200" dirty="0"/>
              <a:t>. Don't be ambiguous or ambivalent: part of requester responsibility is to be clear about whom, what, and why. The latter two — what &amp; why — can and perhaps should be hashed out with the performer. A deliberate and explicit choice must be made as to the performer. Remember, "if everyone is responsible, then no one is responsible." Break down work into specific requests to individuals</a:t>
            </a:r>
          </a:p>
          <a:p>
            <a:r>
              <a:rPr lang="en-US" b="1" dirty="0"/>
              <a:t>Make sure </a:t>
            </a:r>
            <a:r>
              <a:rPr lang="en-US" dirty="0"/>
              <a:t>that you want to work with this person who appears to be making a request</a:t>
            </a:r>
          </a:p>
          <a:p>
            <a:r>
              <a:rPr lang="en-US" b="1" dirty="0"/>
              <a:t>If necessary, take 'two steps back‘, </a:t>
            </a:r>
            <a:r>
              <a:rPr lang="en-US" dirty="0"/>
              <a:t>and have a preliminary conversation that establishes the right relationship going forward before even agreeing to enter into the possibility of being 'the performer‘</a:t>
            </a:r>
          </a:p>
          <a:p>
            <a:r>
              <a:rPr lang="en-US" b="1" dirty="0"/>
              <a:t>Ask questions and paraphrase answers</a:t>
            </a:r>
            <a:r>
              <a:rPr lang="en-US" dirty="0"/>
              <a:t>: once the conversation turns to the possibility of your carrying out the action requested, make sure that you do everything you can to understand the conditions of satisfaction, the resources available, the interdependencies, and the time frame</a:t>
            </a:r>
          </a:p>
          <a:p>
            <a:endParaRPr lang="en-US" sz="1200" dirty="0"/>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23</a:t>
            </a:fld>
            <a:endParaRPr lang="en-US" dirty="0"/>
          </a:p>
        </p:txBody>
      </p:sp>
    </p:spTree>
    <p:extLst>
      <p:ext uri="{BB962C8B-B14F-4D97-AF65-F5344CB8AC3E}">
        <p14:creationId xmlns:p14="http://schemas.microsoft.com/office/powerpoint/2010/main" val="331344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24</a:t>
            </a:fld>
            <a:endParaRPr lang="en-US" dirty="0"/>
          </a:p>
        </p:txBody>
      </p:sp>
    </p:spTree>
    <p:extLst>
      <p:ext uri="{BB962C8B-B14F-4D97-AF65-F5344CB8AC3E}">
        <p14:creationId xmlns:p14="http://schemas.microsoft.com/office/powerpoint/2010/main" val="67419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51A1C-F15C-4C86-86EC-043C474046BD}" type="slidenum">
              <a:rPr lang="en-US"/>
              <a:pPr/>
              <a:t>25</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Quick look at what was charted as practice supplemental</a:t>
            </a:r>
          </a:p>
          <a:p>
            <a:r>
              <a:rPr lang="en-US" dirty="0"/>
              <a:t>extra material</a:t>
            </a:r>
          </a:p>
        </p:txBody>
      </p:sp>
    </p:spTree>
    <p:extLst>
      <p:ext uri="{BB962C8B-B14F-4D97-AF65-F5344CB8AC3E}">
        <p14:creationId xmlns:p14="http://schemas.microsoft.com/office/powerpoint/2010/main" val="168358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http://conversationsforaction.com/cfa-playground</a:t>
            </a:r>
          </a:p>
        </p:txBody>
      </p:sp>
      <p:sp>
        <p:nvSpPr>
          <p:cNvPr id="4" name="Slide Number Placeholder 3"/>
          <p:cNvSpPr>
            <a:spLocks noGrp="1"/>
          </p:cNvSpPr>
          <p:nvPr>
            <p:ph type="sldNum" sz="quarter" idx="10"/>
          </p:nvPr>
        </p:nvSpPr>
        <p:spPr/>
        <p:txBody>
          <a:bodyPr/>
          <a:lstStyle/>
          <a:p>
            <a:fld id="{02CB53F9-58F3-4BBF-B4A6-47CC66C89BE6}" type="slidenum">
              <a:rPr lang="en-US" smtClean="0"/>
              <a:pPr/>
              <a:t>26</a:t>
            </a:fld>
            <a:endParaRPr lang="en-US" dirty="0"/>
          </a:p>
        </p:txBody>
      </p:sp>
    </p:spTree>
    <p:extLst>
      <p:ext uri="{BB962C8B-B14F-4D97-AF65-F5344CB8AC3E}">
        <p14:creationId xmlns:p14="http://schemas.microsoft.com/office/powerpoint/2010/main" val="1525746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B87CB-8BF0-412B-AF28-63EA544A03E2}" type="slidenum">
              <a:rPr lang="en-US"/>
              <a:pPr/>
              <a:t>27</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latin typeface="Book Antiqua" pitchFamily="18" charset="0"/>
              </a:rPr>
              <a:t>From Ray Stata of Analog Devices:</a:t>
            </a:r>
          </a:p>
          <a:p>
            <a:r>
              <a:rPr lang="en-US" dirty="0">
                <a:latin typeface="Book Antiqua" pitchFamily="18" charset="0"/>
              </a:rPr>
              <a:t>In this model, most transactions between people in business boil down to requests and promises on the one hand, and offers and acceptances on the other. What is often missing from these transactions is a clear understanding of the conditions of satisfaction, including the requested response time. Also, there is often no explicit declaration of the completion of a promise or a check to see if the performance was satisfactory to the Requester.</a:t>
            </a:r>
            <a:br>
              <a:rPr lang="en-US" dirty="0"/>
            </a:br>
            <a:br>
              <a:rPr lang="en-US" dirty="0"/>
            </a:br>
            <a:r>
              <a:rPr lang="en-US" dirty="0">
                <a:latin typeface="Book Antiqua" pitchFamily="18" charset="0"/>
              </a:rPr>
              <a:t>A business process is a network of requests and promises linked across the company as performers become Requesters in requesting commitments and actions from other performers. … For recurring transactions, like bank loans, or order entry, formal systems are set up to standardize the requests and conditions of satisfaction. For system level or custom products, order entry is less standardized and reaching agreement on the condition of satisfaction is often the most significant part of a successful transaction.</a:t>
            </a: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62929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Reference slide 32 From Walden</a:t>
            </a:r>
          </a:p>
          <a:p>
            <a:pPr lvl="0"/>
            <a:r>
              <a:rPr lang="en-US" sz="1200" kern="1200" dirty="0">
                <a:solidFill>
                  <a:schemeClr val="tx1"/>
                </a:solidFill>
                <a:latin typeface="+mn-lt"/>
                <a:ea typeface="+mn-ea"/>
                <a:cs typeface="+mn-cs"/>
              </a:rPr>
              <a:t>Here is an example in which someone didn’t perform as well as I expected.  Recently I asked a clerical person to edit a document for me by a certain date and time, and the person said he would.  However, the person’s press of work was so great that he was unable to get to my work as promised.  Therefore, I was unable for several days to do the next step in the process I was involved in.</a:t>
            </a:r>
          </a:p>
          <a:p>
            <a:pPr lvl="0"/>
            <a:r>
              <a:rPr lang="en-US" sz="1200" kern="1200" dirty="0">
                <a:solidFill>
                  <a:schemeClr val="tx1"/>
                </a:solidFill>
                <a:latin typeface="+mn-lt"/>
                <a:ea typeface="+mn-ea"/>
                <a:cs typeface="+mn-cs"/>
              </a:rPr>
              <a:t>Here is an example in which I didn’t perform as well as someone else expected.  I recently was asked to produce a document by a certain date, and said I would.  However, I had trouble figuring out how to do the project and didn’t get it done by the expected time.  Therefore, it was unavailable to the person who needed it for a trip he had to make.</a:t>
            </a:r>
          </a:p>
          <a:p>
            <a:pPr lvl="0"/>
            <a:r>
              <a:rPr lang="en-US" sz="1200" kern="1200" dirty="0">
                <a:solidFill>
                  <a:schemeClr val="tx1"/>
                </a:solidFill>
                <a:latin typeface="+mn-lt"/>
                <a:ea typeface="+mn-ea"/>
                <a:cs typeface="+mn-cs"/>
              </a:rPr>
              <a:t>Here is an example where someone did more than I requested.  I asked my secretary to ask the company library for any available information on a particular subject, hoping to get anything that was </a:t>
            </a:r>
            <a:r>
              <a:rPr lang="en-US" sz="1200" i="1" kern="1200" dirty="0">
                <a:solidFill>
                  <a:schemeClr val="tx1"/>
                </a:solidFill>
                <a:latin typeface="+mn-lt"/>
                <a:ea typeface="+mn-ea"/>
                <a:cs typeface="+mn-cs"/>
              </a:rPr>
              <a:t>easy</a:t>
            </a:r>
            <a:r>
              <a:rPr lang="en-US" sz="1200" kern="1200" dirty="0">
                <a:solidFill>
                  <a:schemeClr val="tx1"/>
                </a:solidFill>
                <a:latin typeface="+mn-lt"/>
                <a:ea typeface="+mn-ea"/>
                <a:cs typeface="+mn-cs"/>
              </a:rPr>
              <a:t> for the library to find.  My secretary made the request of the library, and the library did an on-line search for which I eventually received a charge of many hundreds of dollars.  Because I was not clear that my interest was only casual, I had to pay much more for the information than it was worth to me.</a:t>
            </a:r>
          </a:p>
          <a:p>
            <a:pPr lvl="0"/>
            <a:r>
              <a:rPr lang="en-US" sz="1200" kern="1200" dirty="0">
                <a:solidFill>
                  <a:schemeClr val="tx1"/>
                </a:solidFill>
                <a:latin typeface="+mn-lt"/>
                <a:ea typeface="+mn-ea"/>
                <a:cs typeface="+mn-cs"/>
              </a:rPr>
              <a:t>Finally, which of us hasn’t given someone advice only to have the person say “who asked you?”  In other words, we sometimes respond to requests that haven’t been made, and people resent this.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28</a:t>
            </a:fld>
            <a:endParaRPr lang="en-US" dirty="0"/>
          </a:p>
        </p:txBody>
      </p:sp>
    </p:spTree>
    <p:extLst>
      <p:ext uri="{BB962C8B-B14F-4D97-AF65-F5344CB8AC3E}">
        <p14:creationId xmlns:p14="http://schemas.microsoft.com/office/powerpoint/2010/main" val="133511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29</a:t>
            </a:fld>
            <a:endParaRPr lang="en-US" dirty="0"/>
          </a:p>
        </p:txBody>
      </p:sp>
    </p:spTree>
    <p:extLst>
      <p:ext uri="{BB962C8B-B14F-4D97-AF65-F5344CB8AC3E}">
        <p14:creationId xmlns:p14="http://schemas.microsoft.com/office/powerpoint/2010/main" val="1578026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47171-B4A7-4136-815A-137CC88F9997}" type="slidenum">
              <a:rPr lang="en-US"/>
              <a:pPr/>
              <a:t>30</a:t>
            </a:fld>
            <a:endParaRPr lang="en-US"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dirty="0"/>
              <a:t>extra material</a:t>
            </a:r>
          </a:p>
        </p:txBody>
      </p:sp>
    </p:spTree>
    <p:extLst>
      <p:ext uri="{BB962C8B-B14F-4D97-AF65-F5344CB8AC3E}">
        <p14:creationId xmlns:p14="http://schemas.microsoft.com/office/powerpoint/2010/main" val="2642749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31</a:t>
            </a:fld>
            <a:endParaRPr lang="en-US" dirty="0"/>
          </a:p>
        </p:txBody>
      </p:sp>
    </p:spTree>
    <p:extLst>
      <p:ext uri="{BB962C8B-B14F-4D97-AF65-F5344CB8AC3E}">
        <p14:creationId xmlns:p14="http://schemas.microsoft.com/office/powerpoint/2010/main" val="280348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those of you would looked at the materials from the last time that I offered the 10 tools series, you may notice a change in the sequence in which I am presenting the tools. I learned that there is one tool that is so fundamental it deserves primacy. And that is the Atom of Work. [Slide 2] All of the other tools that you see below will be ineffective — if not meaningless — unless there is use of the Atom of Work [Slide 4]</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3</a:t>
            </a:fld>
            <a:endParaRPr lang="en-US" dirty="0"/>
          </a:p>
        </p:txBody>
      </p:sp>
    </p:spTree>
    <p:extLst>
      <p:ext uri="{BB962C8B-B14F-4D97-AF65-F5344CB8AC3E}">
        <p14:creationId xmlns:p14="http://schemas.microsoft.com/office/powerpoint/2010/main" val="58809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32</a:t>
            </a:fld>
            <a:endParaRPr lang="en-US" dirty="0"/>
          </a:p>
        </p:txBody>
      </p:sp>
    </p:spTree>
    <p:extLst>
      <p:ext uri="{BB962C8B-B14F-4D97-AF65-F5344CB8AC3E}">
        <p14:creationId xmlns:p14="http://schemas.microsoft.com/office/powerpoint/2010/main" val="705537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33</a:t>
            </a:fld>
            <a:endParaRPr lang="en-US" dirty="0"/>
          </a:p>
        </p:txBody>
      </p:sp>
    </p:spTree>
    <p:extLst>
      <p:ext uri="{BB962C8B-B14F-4D97-AF65-F5344CB8AC3E}">
        <p14:creationId xmlns:p14="http://schemas.microsoft.com/office/powerpoint/2010/main" val="681123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34</a:t>
            </a:fld>
            <a:endParaRPr lang="en-US" dirty="0"/>
          </a:p>
        </p:txBody>
      </p:sp>
    </p:spTree>
    <p:extLst>
      <p:ext uri="{BB962C8B-B14F-4D97-AF65-F5344CB8AC3E}">
        <p14:creationId xmlns:p14="http://schemas.microsoft.com/office/powerpoint/2010/main" val="3837733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A1FF9-011C-4FBE-91AD-4B0A815B4478}" type="slidenum">
              <a:rPr lang="en-US"/>
              <a:pPr/>
              <a:t>35</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0284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9B26B-E625-40F1-BB25-B9AB9C72D64A}" type="slidenum">
              <a:rPr lang="en-US"/>
              <a:pPr/>
              <a:t>36</a:t>
            </a:fld>
            <a:endParaRPr lang="en-US"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467360" y="4260851"/>
            <a:ext cx="6153573" cy="4183063"/>
          </a:xfrm>
        </p:spPr>
        <p:txBody>
          <a:bodyPr>
            <a:normAutofit fontScale="92500"/>
          </a:bodyPr>
          <a:lstStyle/>
          <a:p>
            <a:r>
              <a:rPr lang="en-US" dirty="0">
                <a:latin typeface="Book Antiqua" pitchFamily="18" charset="0"/>
              </a:rPr>
              <a:t>From Ray Stata of Analog Devices:</a:t>
            </a:r>
          </a:p>
          <a:p>
            <a:r>
              <a:rPr lang="en-US" dirty="0">
                <a:latin typeface="Book Antiqua" pitchFamily="18" charset="0"/>
              </a:rPr>
              <a:t>… To address this, Flores talks about the importance of building trustful relationships with Requesters. At the center of any transaction between people are the underlying concerns of the Requester and performer which intersect in a domain of common interest. In a free society, a successful transaction occurs only when the concerns of both the Requester and the performer are addressed. An agreement between Requester and performer is based on a mutual exchange of value. That value is determined partly by the factual conditions of satisfaction, but also by an assessment by the Requester of the performer. Can I trust this person? What are the risks and consequences of failure?</a:t>
            </a:r>
            <a:br>
              <a:rPr lang="en-US" dirty="0"/>
            </a:br>
            <a:r>
              <a:rPr lang="en-US" dirty="0">
                <a:latin typeface="Book Antiqua" pitchFamily="18" charset="0"/>
              </a:rPr>
              <a:t>Requester satisfaction depends not only on the performer meeting the agreed upon conditions, but also on whether or not the outcome addresses his or her concerns. Flores goes on to say we should look beyond just satisfying the conditions of a particular transaction to building trustful relationships with Requesters. Trust is built over time through performance. Also, trust is based on the Requester's assessment of your sincerity, competence, and involvement; that is, your commitment to a successful relationship. Requester relationships where trust is established are a very valuable, but hidden, asset of a company. </a:t>
            </a:r>
            <a:r>
              <a:rPr lang="en-US" dirty="0"/>
              <a:t>[</a:t>
            </a:r>
            <a:r>
              <a:rPr lang="en-US" i="1" dirty="0"/>
              <a:t>This trust is affected by our understanding of and facility in handling competing commitments and big assumptions.]</a:t>
            </a:r>
            <a:br>
              <a:rPr lang="en-US" dirty="0"/>
            </a:br>
            <a:br>
              <a:rPr lang="en-US" dirty="0"/>
            </a:br>
            <a:r>
              <a:rPr lang="en-US" dirty="0">
                <a:latin typeface="Book Antiqua" pitchFamily="18" charset="0"/>
              </a:rPr>
              <a:t>This concept of the Atom of Work sounds simple. However, the capability to reliably and consistently meet commitments across a company depends on linked networks of requests and promises. In most instances, these networks are never explicitly designed; they just evolve out of necessity. Therefore, the importance of negotiating clear, precise conditions of satisfaction based on a comprehensive understanding of the next step in the process, and meeting commitments at every step, is critical. </a:t>
            </a:r>
          </a:p>
        </p:txBody>
      </p:sp>
    </p:spTree>
    <p:extLst>
      <p:ext uri="{BB962C8B-B14F-4D97-AF65-F5344CB8AC3E}">
        <p14:creationId xmlns:p14="http://schemas.microsoft.com/office/powerpoint/2010/main" val="3953770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37</a:t>
            </a:fld>
            <a:endParaRPr lang="en-US" dirty="0"/>
          </a:p>
        </p:txBody>
      </p:sp>
    </p:spTree>
    <p:extLst>
      <p:ext uri="{BB962C8B-B14F-4D97-AF65-F5344CB8AC3E}">
        <p14:creationId xmlns:p14="http://schemas.microsoft.com/office/powerpoint/2010/main" val="1538581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BUT… Correcting one breakdown may cause a breakdown in some other process</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38</a:t>
            </a:fld>
            <a:endParaRPr lang="en-US" dirty="0"/>
          </a:p>
        </p:txBody>
      </p:sp>
    </p:spTree>
    <p:extLst>
      <p:ext uri="{BB962C8B-B14F-4D97-AF65-F5344CB8AC3E}">
        <p14:creationId xmlns:p14="http://schemas.microsoft.com/office/powerpoint/2010/main" val="371421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2BDFC-B38A-4F42-968F-C77CBA17A733}" type="slidenum">
              <a:rPr lang="en-US"/>
              <a:pPr/>
              <a:t>39</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normAutofit lnSpcReduction="10000"/>
          </a:bodyPr>
          <a:lstStyle/>
          <a:p>
            <a:r>
              <a:rPr lang="en-US" dirty="0">
                <a:latin typeface="Arial Narrow" pitchFamily="34" charset="0"/>
              </a:rPr>
              <a:t>From Chris Chittenden The first thing to consider before complaining to someone is "Have they broken a promise or commitment to me?" In order to legitimately complain, we believe that a promise should have been made. We claim that it is not reasonable to complain about an outcome simply because our expectations were not met. A complaint should relate to an agreed outcome that has not been achieved. After all, if a promise has not been made, the other person may not even realise that we had any expectations in the first place.</a:t>
            </a:r>
          </a:p>
          <a:p>
            <a:r>
              <a:rPr lang="en-US" dirty="0">
                <a:latin typeface="Arial Narrow" pitchFamily="34" charset="0"/>
              </a:rPr>
              <a:t>In organisations, promises can be implied (and explicit) with the acceptance of a certain role within that organisation. For example, a position description will set out the responsibilities for a role and this will imply that certain promises are made by the person taking that position. Key Performance Indicators are the focus of many performance management systems today and are a more explicit way of making organisational promises.</a:t>
            </a:r>
          </a:p>
          <a:p>
            <a:r>
              <a:rPr lang="en-US" dirty="0">
                <a:latin typeface="Arial Narrow" pitchFamily="34" charset="0"/>
              </a:rPr>
              <a:t>If you believe a promise has been broken and a complaint is warranted, we recommend that you follow these steps.</a:t>
            </a:r>
          </a:p>
          <a:p>
            <a:r>
              <a:rPr lang="en-US" dirty="0">
                <a:latin typeface="Arial Narrow" pitchFamily="34" charset="0"/>
              </a:rPr>
              <a:t>Firstly, declare to the person that you have a complaint to make. This creates a context in which the person will understand that you are making a complaint. </a:t>
            </a:r>
            <a:r>
              <a:rPr lang="en-US" i="1" dirty="0">
                <a:latin typeface="Arial Narrow" pitchFamily="34" charset="0"/>
              </a:rPr>
              <a:t>"</a:t>
            </a:r>
            <a:r>
              <a:rPr lang="en-US" b="1" i="1" dirty="0">
                <a:latin typeface="Arial Narrow" pitchFamily="34" charset="0"/>
              </a:rPr>
              <a:t>I have a complaint to make to you</a:t>
            </a:r>
            <a:r>
              <a:rPr lang="en-US" i="1" dirty="0">
                <a:latin typeface="Arial Narrow" pitchFamily="34" charset="0"/>
              </a:rPr>
              <a:t>" </a:t>
            </a:r>
            <a:endParaRPr lang="en-US" dirty="0">
              <a:latin typeface="Arial Narrow" pitchFamily="34" charset="0"/>
            </a:endParaRPr>
          </a:p>
          <a:p>
            <a:r>
              <a:rPr lang="en-US" dirty="0">
                <a:latin typeface="Arial Narrow" pitchFamily="34" charset="0"/>
              </a:rPr>
              <a:t>Next, declare that the other person made a promise to you - </a:t>
            </a:r>
            <a:r>
              <a:rPr lang="en-US" b="1" i="1" dirty="0">
                <a:latin typeface="Arial Narrow" pitchFamily="34" charset="0"/>
              </a:rPr>
              <a:t>"You promised to do ‘A’ in ‘X’ time."</a:t>
            </a:r>
            <a:r>
              <a:rPr lang="en-US" b="1" dirty="0">
                <a:latin typeface="Arial Narrow" pitchFamily="34" charset="0"/>
              </a:rPr>
              <a:t> </a:t>
            </a:r>
            <a:r>
              <a:rPr lang="en-US" dirty="0">
                <a:latin typeface="Arial Narrow" pitchFamily="34" charset="0"/>
              </a:rPr>
              <a:t>This provides the other person with the space to agree or deny that they had made any commitment to you. If they claim they had not made a commitment in the first place then this opens up a different conversation about the any misunderstanding that may have taken place. On reflection you may also find that you had not been clear in your request or actively listened for the request to be accepted. Remember, only when someone accepts your request do they make a promise to you.</a:t>
            </a:r>
            <a:endParaRPr lang="en-US" dirty="0"/>
          </a:p>
        </p:txBody>
      </p:sp>
    </p:spTree>
    <p:extLst>
      <p:ext uri="{BB962C8B-B14F-4D97-AF65-F5344CB8AC3E}">
        <p14:creationId xmlns:p14="http://schemas.microsoft.com/office/powerpoint/2010/main" val="4257492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AE82-A19C-4728-A5C7-9D9E1ECD92CD}" type="slidenum">
              <a:rPr lang="en-US"/>
              <a:pPr/>
              <a:t>40</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normAutofit lnSpcReduction="10000"/>
          </a:bodyPr>
          <a:lstStyle/>
          <a:p>
            <a:r>
              <a:rPr lang="en-US" dirty="0">
                <a:latin typeface="Arial Narrow" pitchFamily="34" charset="0"/>
              </a:rPr>
              <a:t>From Chris Chittenden The first thing to consider before complaining to someone is "Have they broken a promise or commitment to me?" In order to legitimately complain, we believe that a promise should have been made. We claim that it is not reasonable to complain about an outcome simply because our expectations were not met. A complaint should relate to an agreed outcome that has not been achieved. After all, if a promise has not been made, the other person may not even realise that we had any expectations in the first place.</a:t>
            </a:r>
          </a:p>
          <a:p>
            <a:r>
              <a:rPr lang="en-US" dirty="0">
                <a:latin typeface="Arial Narrow" pitchFamily="34" charset="0"/>
              </a:rPr>
              <a:t>In organisations, promises can be implied (and explicit) with the acceptance of a certain role within that organisation. For example, a position description will set out the responsibilities for a role and this will imply that certain promises are made by the person taking that position. Key Performance Indicators are the focus of many performance management systems today and are a more explicit way of making organisational promises.</a:t>
            </a:r>
          </a:p>
          <a:p>
            <a:r>
              <a:rPr lang="en-US" dirty="0">
                <a:latin typeface="Arial Narrow" pitchFamily="34" charset="0"/>
              </a:rPr>
              <a:t>If you believe a promise has been broken and a complaint is warranted, we recommend that you follow these steps.</a:t>
            </a:r>
          </a:p>
          <a:p>
            <a:r>
              <a:rPr lang="en-US" dirty="0">
                <a:latin typeface="Arial Narrow" pitchFamily="34" charset="0"/>
              </a:rPr>
              <a:t>Firstly, declare to the person that you have a complaint to make. This creates a context in which the person will understand that you are making a complaint. </a:t>
            </a:r>
            <a:r>
              <a:rPr lang="en-US" i="1" dirty="0">
                <a:latin typeface="Arial Narrow" pitchFamily="34" charset="0"/>
              </a:rPr>
              <a:t>"</a:t>
            </a:r>
            <a:r>
              <a:rPr lang="en-US" b="1" i="1" dirty="0">
                <a:latin typeface="Arial Narrow" pitchFamily="34" charset="0"/>
              </a:rPr>
              <a:t>I have a complaint to make to you</a:t>
            </a:r>
            <a:r>
              <a:rPr lang="en-US" i="1" dirty="0">
                <a:latin typeface="Arial Narrow" pitchFamily="34" charset="0"/>
              </a:rPr>
              <a:t>" </a:t>
            </a:r>
            <a:endParaRPr lang="en-US" dirty="0">
              <a:latin typeface="Arial Narrow" pitchFamily="34" charset="0"/>
            </a:endParaRPr>
          </a:p>
          <a:p>
            <a:r>
              <a:rPr lang="en-US" dirty="0">
                <a:latin typeface="Arial Narrow" pitchFamily="34" charset="0"/>
              </a:rPr>
              <a:t>Next, declare that the other person made a promise to you - </a:t>
            </a:r>
            <a:r>
              <a:rPr lang="en-US" b="1" i="1" dirty="0">
                <a:latin typeface="Arial Narrow" pitchFamily="34" charset="0"/>
              </a:rPr>
              <a:t>"You promised to do ‘A’ in ‘X’ time."</a:t>
            </a:r>
            <a:r>
              <a:rPr lang="en-US" b="1" dirty="0">
                <a:latin typeface="Arial Narrow" pitchFamily="34" charset="0"/>
              </a:rPr>
              <a:t> </a:t>
            </a:r>
            <a:r>
              <a:rPr lang="en-US" dirty="0">
                <a:latin typeface="Arial Narrow" pitchFamily="34" charset="0"/>
              </a:rPr>
              <a:t>This provides the other person with the space to agree or deny that they had made any commitment to you. If they claim they had not made a commitment in the first place then this opens up a different conversation about the any misunderstanding that may have taken place. On reflection you may also find that you had not been clear in your request or actively listened for the request to be accepted. Remember, only when someone accepts your request do they make a promise to you.</a:t>
            </a:r>
            <a:endParaRPr lang="en-US" dirty="0"/>
          </a:p>
        </p:txBody>
      </p:sp>
    </p:spTree>
    <p:extLst>
      <p:ext uri="{BB962C8B-B14F-4D97-AF65-F5344CB8AC3E}">
        <p14:creationId xmlns:p14="http://schemas.microsoft.com/office/powerpoint/2010/main" val="275021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7B5E2-4864-40E1-841D-044BD1D58D0A}" type="slidenum">
              <a:rPr lang="en-US"/>
              <a:pPr/>
              <a:t>41</a:t>
            </a:fld>
            <a:endParaRPr 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dirty="0">
                <a:latin typeface="Arial Narrow" pitchFamily="34" charset="0"/>
              </a:rPr>
              <a:t>If they do acknowledge they had made a promise to you, then you can proceed to the second stage which is to declare the promise has not been fulfilled - </a:t>
            </a:r>
            <a:r>
              <a:rPr lang="en-US" b="1" i="1" dirty="0">
                <a:latin typeface="Arial Narrow" pitchFamily="34" charset="0"/>
              </a:rPr>
              <a:t>"You did not fulfill your promise"</a:t>
            </a:r>
            <a:r>
              <a:rPr lang="en-US" dirty="0">
                <a:latin typeface="Arial Narrow" pitchFamily="34" charset="0"/>
              </a:rPr>
              <a:t>. This is where it is critical to include a time frame when making a request. No time frame leaves you in a position where the other person can always legitimately say they had not got round to doing what you have requested yet. This declaration also allows the other person to indicate that they had done what had been asked if they had done so and you had not been aware of their actions. Again this provides the space for the other person to take care of their dignity in the conversation.</a:t>
            </a:r>
          </a:p>
          <a:p>
            <a:r>
              <a:rPr lang="en-US" dirty="0">
                <a:latin typeface="Arial Narrow" pitchFamily="34" charset="0"/>
              </a:rPr>
              <a:t>If they agree they did not meet their commitment then it is important to indicate the outcome of the broken promise. This step is often neglected but it sets up a critical context for the next step, which is making a new request. Potential outcomes from a broken promise include damage to the relationship, impacts on trust, financial loss, lost opportunity or concerns about identity. For example, </a:t>
            </a:r>
            <a:r>
              <a:rPr lang="en-US" i="1" dirty="0">
                <a:latin typeface="Arial Narrow" pitchFamily="34" charset="0"/>
              </a:rPr>
              <a:t>"</a:t>
            </a:r>
            <a:r>
              <a:rPr lang="en-US" b="1" i="1" dirty="0">
                <a:latin typeface="Arial Narrow" pitchFamily="34" charset="0"/>
              </a:rPr>
              <a:t>Your lack of fulfillment suggests to me that I can’t rely on you. As a result, the following has happened - consequence ‘A’, consequence ‘B’, consequence ‘C’ etc.</a:t>
            </a:r>
            <a:r>
              <a:rPr lang="en-US" i="1" dirty="0">
                <a:latin typeface="Arial Narrow" pitchFamily="34" charset="0"/>
              </a:rPr>
              <a:t>"</a:t>
            </a:r>
            <a:endParaRPr lang="en-US" dirty="0">
              <a:latin typeface="Arial Narrow" pitchFamily="34" charset="0"/>
            </a:endParaRPr>
          </a:p>
          <a:p>
            <a:r>
              <a:rPr lang="en-US" dirty="0">
                <a:latin typeface="Arial Narrow" pitchFamily="34" charset="0"/>
              </a:rPr>
              <a:t>The final step of a complaint is for you to take some further action to address the breakdown caused by the broken promise. This takes the form of a new request that may well be more insistent than the initial request. For example, </a:t>
            </a:r>
            <a:r>
              <a:rPr lang="en-US" i="1" dirty="0">
                <a:latin typeface="Arial Narrow" pitchFamily="34" charset="0"/>
              </a:rPr>
              <a:t>"</a:t>
            </a:r>
            <a:r>
              <a:rPr lang="en-US" b="1" i="1" dirty="0">
                <a:latin typeface="Arial Narrow" pitchFamily="34" charset="0"/>
              </a:rPr>
              <a:t>I insist that you do the following - Action ‘A’, Action ‘B’ etc</a:t>
            </a:r>
            <a:r>
              <a:rPr lang="en-US" i="1" dirty="0">
                <a:latin typeface="Arial Narrow" pitchFamily="34" charset="0"/>
              </a:rPr>
              <a:t>". </a:t>
            </a:r>
            <a:r>
              <a:rPr lang="en-US" dirty="0">
                <a:latin typeface="Arial Narrow" pitchFamily="34" charset="0"/>
              </a:rPr>
              <a:t>Be sure to listen for acceptance of your request.</a:t>
            </a:r>
          </a:p>
          <a:p>
            <a:endParaRPr lang="en-US" dirty="0"/>
          </a:p>
          <a:p>
            <a:endParaRPr lang="en-US" dirty="0"/>
          </a:p>
        </p:txBody>
      </p:sp>
    </p:spTree>
    <p:extLst>
      <p:ext uri="{BB962C8B-B14F-4D97-AF65-F5344CB8AC3E}">
        <p14:creationId xmlns:p14="http://schemas.microsoft.com/office/powerpoint/2010/main" val="201544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[Pre-work is minimal and voluntary; participants are invited to check out some of the links. However, there is a beginning exercise that requires each participant to receive a different set of instructions for drawing a self-portrait. Someone needs to give these out as people enter and I need to allow two or three minutes for folks to complete the task. Not </a:t>
            </a:r>
            <a:r>
              <a:rPr lang="en-US" sz="1200" kern="1200" dirty="0" err="1">
                <a:solidFill>
                  <a:schemeClr val="tx1"/>
                </a:solidFill>
                <a:effectLst/>
                <a:latin typeface="+mn-lt"/>
                <a:ea typeface="+mn-ea"/>
                <a:cs typeface="+mn-cs"/>
              </a:rPr>
              <a:t>frm</a:t>
            </a:r>
            <a:r>
              <a:rPr lang="en-US" sz="1200" kern="1200" dirty="0">
                <a:solidFill>
                  <a:schemeClr val="tx1"/>
                </a:solidFill>
                <a:effectLst/>
                <a:latin typeface="+mn-lt"/>
                <a:ea typeface="+mn-ea"/>
                <a:cs typeface="+mn-cs"/>
              </a:rPr>
              <a:t> slides: As each participant enters the room, he or she is given a sheet of paper with a particular instruction regarding The self-portrait Exercise. They’re asked to look at the instructions and confirm that they will comply. There are sheets for requestors and performers. They are also asked not to share any information about what they are doing with other participants. Therefore, we will need a table set up for this particular session..]</a:t>
            </a:r>
          </a:p>
          <a:p>
            <a:r>
              <a:rPr lang="en-US" dirty="0"/>
              <a:t>Given a performance situation, you will</a:t>
            </a:r>
          </a:p>
          <a:p>
            <a:pPr lvl="1"/>
            <a:r>
              <a:rPr lang="en-US" dirty="0"/>
              <a:t>Know whether you are the Performer or the Requester with an understanding of the different obligations of each role to make certain effective collaboration and performance</a:t>
            </a:r>
          </a:p>
          <a:p>
            <a:pPr lvl="1"/>
            <a:r>
              <a:rPr lang="en-US" dirty="0"/>
              <a:t>Identify the differences between a request and an offer, a promise, an assessment , and an assertion</a:t>
            </a:r>
          </a:p>
          <a:p>
            <a:pPr lvl="1"/>
            <a:r>
              <a:rPr lang="en-US" dirty="0"/>
              <a:t>Identify different types of conversations especially a conversation for action and distinguish it from the other types</a:t>
            </a:r>
          </a:p>
          <a:p>
            <a:pPr lvl="1"/>
            <a:r>
              <a:rPr lang="en-US" dirty="0"/>
              <a:t>Identify the different segments of the </a:t>
            </a:r>
            <a:r>
              <a:rPr lang="en-US" b="1" dirty="0">
                <a:solidFill>
                  <a:srgbClr val="7030A0"/>
                </a:solidFill>
              </a:rPr>
              <a:t>Atom of Work</a:t>
            </a:r>
          </a:p>
          <a:p>
            <a:pPr lvl="1"/>
            <a:r>
              <a:rPr lang="en-US" dirty="0"/>
              <a:t>Diagnose when a breakdown has occurred in a conversation for action, and recommend remedies including making effective complaints that help both parties get back on track</a:t>
            </a:r>
          </a:p>
          <a:p>
            <a:pPr lvl="1"/>
            <a:r>
              <a:rPr lang="en-US" dirty="0"/>
              <a:t>Apply the </a:t>
            </a:r>
            <a:r>
              <a:rPr lang="en-US" b="1" dirty="0">
                <a:solidFill>
                  <a:srgbClr val="7030A0"/>
                </a:solidFill>
              </a:rPr>
              <a:t>Atom of Work </a:t>
            </a:r>
            <a:r>
              <a:rPr lang="en-US" dirty="0"/>
              <a:t>methodology to positions in which you serve as Requester and situations in which you serve as performer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a:t>
            </a:fld>
            <a:endParaRPr lang="en-US" dirty="0"/>
          </a:p>
        </p:txBody>
      </p:sp>
    </p:spTree>
    <p:extLst>
      <p:ext uri="{BB962C8B-B14F-4D97-AF65-F5344CB8AC3E}">
        <p14:creationId xmlns:p14="http://schemas.microsoft.com/office/powerpoint/2010/main" val="3549644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48804-D4F8-4FA1-BEB9-220AB8AEF7E9}" type="slidenum">
              <a:rPr lang="en-US"/>
              <a:pPr/>
              <a:t>42</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dirty="0">
                <a:latin typeface="Arial Narrow" pitchFamily="34" charset="0"/>
              </a:rPr>
              <a:t>If they do acknowledge they had made a promise to you, then you can proceed to the second stage which is to declare the promise has not been fulfilled - </a:t>
            </a:r>
            <a:r>
              <a:rPr lang="en-US" b="1" i="1" dirty="0">
                <a:latin typeface="Arial Narrow" pitchFamily="34" charset="0"/>
              </a:rPr>
              <a:t>"You did not fulfill your promise"</a:t>
            </a:r>
            <a:r>
              <a:rPr lang="en-US" dirty="0">
                <a:latin typeface="Arial Narrow" pitchFamily="34" charset="0"/>
              </a:rPr>
              <a:t>. This is where it is critical to include a time frame when making a request. No time frame leaves you in a position where the other person can always legitimately say they had not got round to doing what you have requested yet. This declaration also allows the other person to indicate that they had done what had been asked if they had done so and you had not been aware of their actions. Again this provides the space for the other person to take care of their dignity in the conversation.</a:t>
            </a:r>
          </a:p>
          <a:p>
            <a:r>
              <a:rPr lang="en-US" dirty="0">
                <a:latin typeface="Arial Narrow" pitchFamily="34" charset="0"/>
              </a:rPr>
              <a:t>If they agree they did not meet their commitment then it is important to indicate the outcome of the broken promise. This step is often neglected but it sets up a critical context for the next step, which is making a new request. Potential outcomes from a broken promise include damage to the relationship, impacts on trust, financial loss, lost opportunity or concerns about identity. For example, </a:t>
            </a:r>
            <a:r>
              <a:rPr lang="en-US" i="1" dirty="0">
                <a:latin typeface="Arial Narrow" pitchFamily="34" charset="0"/>
              </a:rPr>
              <a:t>"</a:t>
            </a:r>
            <a:r>
              <a:rPr lang="en-US" b="1" i="1" dirty="0">
                <a:latin typeface="Arial Narrow" pitchFamily="34" charset="0"/>
              </a:rPr>
              <a:t>Your lack of fulfillment suggests to me that I can’t rely on you. As a result, the following has happened - consequence ‘A’, consequence ‘B’, consequence ‘C’ etc.</a:t>
            </a:r>
            <a:r>
              <a:rPr lang="en-US" i="1" dirty="0">
                <a:latin typeface="Arial Narrow" pitchFamily="34" charset="0"/>
              </a:rPr>
              <a:t>"</a:t>
            </a:r>
            <a:endParaRPr lang="en-US" dirty="0">
              <a:latin typeface="Arial Narrow" pitchFamily="34" charset="0"/>
            </a:endParaRPr>
          </a:p>
          <a:p>
            <a:r>
              <a:rPr lang="en-US" dirty="0">
                <a:latin typeface="Arial Narrow" pitchFamily="34" charset="0"/>
              </a:rPr>
              <a:t>The final step of a complaint is for you to take some further action to address the breakdown caused by the broken promise. This takes the form of a new request that may well be more insistent than the initial request. For example, </a:t>
            </a:r>
            <a:r>
              <a:rPr lang="en-US" i="1" dirty="0">
                <a:latin typeface="Arial Narrow" pitchFamily="34" charset="0"/>
              </a:rPr>
              <a:t>"</a:t>
            </a:r>
            <a:r>
              <a:rPr lang="en-US" b="1" i="1" dirty="0">
                <a:latin typeface="Arial Narrow" pitchFamily="34" charset="0"/>
              </a:rPr>
              <a:t>I insist that you do the following - Action ‘A’, Action ‘B’ etc</a:t>
            </a:r>
            <a:r>
              <a:rPr lang="en-US" i="1" dirty="0">
                <a:latin typeface="Arial Narrow" pitchFamily="34" charset="0"/>
              </a:rPr>
              <a:t>". </a:t>
            </a:r>
            <a:r>
              <a:rPr lang="en-US" dirty="0">
                <a:latin typeface="Arial Narrow" pitchFamily="34" charset="0"/>
              </a:rPr>
              <a:t>Be sure to listen for acceptance of your request.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keep the conversation going using the Team Effectiveness Model, which is one of our later segments in 10 Tools</a:t>
            </a:r>
          </a:p>
          <a:p>
            <a:endParaRPr lang="en-US" dirty="0"/>
          </a:p>
        </p:txBody>
      </p:sp>
    </p:spTree>
    <p:extLst>
      <p:ext uri="{BB962C8B-B14F-4D97-AF65-F5344CB8AC3E}">
        <p14:creationId xmlns:p14="http://schemas.microsoft.com/office/powerpoint/2010/main" val="3541950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43</a:t>
            </a:fld>
            <a:endParaRPr lang="en-US" dirty="0"/>
          </a:p>
        </p:txBody>
      </p:sp>
    </p:spTree>
    <p:extLst>
      <p:ext uri="{BB962C8B-B14F-4D97-AF65-F5344CB8AC3E}">
        <p14:creationId xmlns:p14="http://schemas.microsoft.com/office/powerpoint/2010/main" val="123340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44</a:t>
            </a:fld>
            <a:endParaRPr lang="en-US" dirty="0"/>
          </a:p>
        </p:txBody>
      </p:sp>
    </p:spTree>
    <p:extLst>
      <p:ext uri="{BB962C8B-B14F-4D97-AF65-F5344CB8AC3E}">
        <p14:creationId xmlns:p14="http://schemas.microsoft.com/office/powerpoint/2010/main" val="807915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you tube clip http://www.youtube.com/watch?v=k9e3dTOJi0o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45</a:t>
            </a:fld>
            <a:endParaRPr lang="en-US" dirty="0"/>
          </a:p>
        </p:txBody>
      </p:sp>
    </p:spTree>
    <p:extLst>
      <p:ext uri="{BB962C8B-B14F-4D97-AF65-F5344CB8AC3E}">
        <p14:creationId xmlns:p14="http://schemas.microsoft.com/office/powerpoint/2010/main" val="307360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46</a:t>
            </a:fld>
            <a:endParaRPr lang="en-US" dirty="0"/>
          </a:p>
        </p:txBody>
      </p:sp>
    </p:spTree>
    <p:extLst>
      <p:ext uri="{BB962C8B-B14F-4D97-AF65-F5344CB8AC3E}">
        <p14:creationId xmlns:p14="http://schemas.microsoft.com/office/powerpoint/2010/main" val="894506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21B10-323E-4497-963A-6659DD5003FA}" type="slidenum">
              <a:rPr lang="en-US"/>
              <a:pPr/>
              <a:t>47</a:t>
            </a:fld>
            <a:endParaRPr lang="en-US"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dirty="0"/>
              <a:t>So now let’s take a closer work at the atom as the basis for a Conversation of Action</a:t>
            </a:r>
          </a:p>
        </p:txBody>
      </p:sp>
    </p:spTree>
    <p:extLst>
      <p:ext uri="{BB962C8B-B14F-4D97-AF65-F5344CB8AC3E}">
        <p14:creationId xmlns:p14="http://schemas.microsoft.com/office/powerpoint/2010/main" val="2941595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0FF13-A831-40A0-9A92-82DDD85B2BFC}" type="slidenum">
              <a:rPr lang="en-US"/>
              <a:pPr/>
              <a:t>48</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a:t>The idea that something is missing is an assessment of the Requester. He or she may be looking in the wrong place, fail to recognize what already is present. But it doesn’t matter because they think something is missing and you have to meet them at that point. However, you now recognize it as an assessment and not an assertion. So you don't go running off trying to immediately make a promise as to what you will do. That’s premature.</a:t>
            </a:r>
          </a:p>
        </p:txBody>
      </p:sp>
    </p:spTree>
    <p:extLst>
      <p:ext uri="{BB962C8B-B14F-4D97-AF65-F5344CB8AC3E}">
        <p14:creationId xmlns:p14="http://schemas.microsoft.com/office/powerpoint/2010/main" val="211586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A7994-0DED-4543-818A-C215CDAED217}" type="slidenum">
              <a:rPr lang="en-US"/>
              <a:pPr/>
              <a:t>49</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sz="1400" dirty="0"/>
              <a:t>Requests are the linguistic statements we use to elicit a specific promise from someone. So the request from the Requester is not gospel. It’s a starting point. It’s something that you can examine, clarify, question. It’s something against which you can make an offer.</a:t>
            </a:r>
          </a:p>
          <a:p>
            <a:endParaRPr lang="en-US" dirty="0"/>
          </a:p>
        </p:txBody>
      </p:sp>
    </p:spTree>
    <p:extLst>
      <p:ext uri="{BB962C8B-B14F-4D97-AF65-F5344CB8AC3E}">
        <p14:creationId xmlns:p14="http://schemas.microsoft.com/office/powerpoint/2010/main" val="3558931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3946E-FC44-4582-A6D3-9088811E0BD3}" type="slidenum">
              <a:rPr lang="en-US"/>
              <a:pPr/>
              <a:t>53</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sz="1400" dirty="0"/>
              <a:t>Offers are the linguistic statements used to suggest that we are open to making a specific promise.</a:t>
            </a:r>
          </a:p>
          <a:p>
            <a:r>
              <a:rPr lang="en-US" dirty="0"/>
              <a:t>You could make an offer even where there was no request. You could se a need and make an offer. Offer is a place where you can negotiate, where you can redefine the situation as seen by the Requester, were you set the foundation for what will be your promise so it is important to introduce the things and time you want in order to address this need.</a:t>
            </a:r>
          </a:p>
        </p:txBody>
      </p:sp>
    </p:spTree>
    <p:extLst>
      <p:ext uri="{BB962C8B-B14F-4D97-AF65-F5344CB8AC3E}">
        <p14:creationId xmlns:p14="http://schemas.microsoft.com/office/powerpoint/2010/main" val="3202468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C4B53-542D-4B38-A431-F051259BA169}" type="slidenum">
              <a:rPr lang="en-US"/>
              <a:pPr/>
              <a:t>54</a:t>
            </a:fld>
            <a:endParaRPr lang="en-US" dirty="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dirty="0"/>
              <a:t>If your offer was well received then you can go to inventing conditions of satisfaction. They must come from the Requester, but you might well solicit and certify them. (So if I hear you correctly, your conditions of basification on this are …?)And they should be specific. I like to put them in writing. Give example of Bruce Gilbertson group. Give example of course outlines. This is where email is a godsend.</a:t>
            </a:r>
          </a:p>
        </p:txBody>
      </p:sp>
    </p:spTree>
    <p:extLst>
      <p:ext uri="{BB962C8B-B14F-4D97-AF65-F5344CB8AC3E}">
        <p14:creationId xmlns:p14="http://schemas.microsoft.com/office/powerpoint/2010/main" val="42271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dirty="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a:t>
            </a:fld>
            <a:endParaRPr lang="en-US" dirty="0"/>
          </a:p>
        </p:txBody>
      </p:sp>
    </p:spTree>
    <p:extLst>
      <p:ext uri="{BB962C8B-B14F-4D97-AF65-F5344CB8AC3E}">
        <p14:creationId xmlns:p14="http://schemas.microsoft.com/office/powerpoint/2010/main" val="2939697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39BE6-7A70-41B8-90DE-4AA01F58908A}" type="slidenum">
              <a:rPr lang="en-US"/>
              <a:pPr/>
              <a:t>55</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Now you make it specific.</a:t>
            </a:r>
          </a:p>
        </p:txBody>
      </p:sp>
    </p:spTree>
    <p:extLst>
      <p:ext uri="{BB962C8B-B14F-4D97-AF65-F5344CB8AC3E}">
        <p14:creationId xmlns:p14="http://schemas.microsoft.com/office/powerpoint/2010/main" val="2708101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39363-25AD-442C-840C-50C73E835780}" type="slidenum">
              <a:rPr lang="en-US"/>
              <a:pPr/>
              <a:t>56</a:t>
            </a:fld>
            <a:endParaRPr lang="en-US" dirty="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dirty="0"/>
              <a:t>If you don’t view what is going on here as linked to your own way of looking at the world then you will get in trouble. Why? You must have a sense of your competing commitments that might make it difficult for you to stick to the agreements that you have. Additionally, you may find that your Requester has competing commitments that make it difficult to stick to the agreement. For example, he or she want to be seen as nice and therefore can’t abide by your agreement that they will make people asking for a service come through you.  We will deal more with competing commitments in a little while, but I wanted flag them now.</a:t>
            </a:r>
          </a:p>
        </p:txBody>
      </p:sp>
    </p:spTree>
    <p:extLst>
      <p:ext uri="{BB962C8B-B14F-4D97-AF65-F5344CB8AC3E}">
        <p14:creationId xmlns:p14="http://schemas.microsoft.com/office/powerpoint/2010/main" val="3091649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8EEB5-03DC-42F5-8BC6-5C634C345B9E}" type="slidenum">
              <a:rPr lang="en-US"/>
              <a:pPr/>
              <a:t>57</a:t>
            </a:fld>
            <a:endParaRPr lang="en-US" dirty="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dirty="0"/>
              <a:t>Don’t make promises that you can’t keep. </a:t>
            </a:r>
            <a:r>
              <a:rPr lang="en-US" sz="1400" dirty="0"/>
              <a:t>Promises are the linguistic statements that we use to commit to future action</a:t>
            </a:r>
          </a:p>
          <a:p>
            <a:r>
              <a:rPr lang="en-US" sz="1400" dirty="0"/>
              <a:t>The believability of a promise, and thus the stock that should be placed in the commitment that is made, depends on the ‘promiser's assessed </a:t>
            </a:r>
          </a:p>
          <a:p>
            <a:pPr lvl="1"/>
            <a:r>
              <a:rPr lang="en-US" sz="1400" dirty="0"/>
              <a:t>sincerity (wants to keep the promise)</a:t>
            </a:r>
          </a:p>
          <a:p>
            <a:pPr lvl="1"/>
            <a:r>
              <a:rPr lang="en-US" sz="1400" dirty="0"/>
              <a:t>competence (has the skill to keep the promise)</a:t>
            </a:r>
          </a:p>
          <a:p>
            <a:pPr lvl="1"/>
            <a:r>
              <a:rPr lang="en-US" sz="1400" dirty="0"/>
              <a:t>and reliability (has a history of successfully accomplishing similar tasks or keeping similar promises)</a:t>
            </a:r>
          </a:p>
          <a:p>
            <a:pPr lvl="1"/>
            <a:endParaRPr lang="en-US" dirty="0"/>
          </a:p>
        </p:txBody>
      </p:sp>
    </p:spTree>
    <p:extLst>
      <p:ext uri="{BB962C8B-B14F-4D97-AF65-F5344CB8AC3E}">
        <p14:creationId xmlns:p14="http://schemas.microsoft.com/office/powerpoint/2010/main" val="3874791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each participant enters the room, he or she is given a sheet of paper with a particular instruction regarding her self-portrait. They’re asked to look at the instructions and confirm that they will comply. They are also asked not to share any information about what they are doing with other participants. (Therefore, we will need a table set up for this particular session. Our current count is 95 attendees.)</a:t>
            </a:r>
          </a:p>
        </p:txBody>
      </p:sp>
      <p:sp>
        <p:nvSpPr>
          <p:cNvPr id="4" name="Slide Number Placeholder 3"/>
          <p:cNvSpPr>
            <a:spLocks noGrp="1"/>
          </p:cNvSpPr>
          <p:nvPr>
            <p:ph type="sldNum" sz="quarter" idx="10"/>
          </p:nvPr>
        </p:nvSpPr>
        <p:spPr/>
        <p:txBody>
          <a:bodyPr/>
          <a:lstStyle/>
          <a:p>
            <a:fld id="{02CB53F9-58F3-4BBF-B4A6-47CC66C89BE6}" type="slidenum">
              <a:rPr lang="en-US" smtClean="0"/>
              <a:pPr/>
              <a:t>62</a:t>
            </a:fld>
            <a:endParaRPr lang="en-US" dirty="0"/>
          </a:p>
        </p:txBody>
      </p:sp>
    </p:spTree>
    <p:extLst>
      <p:ext uri="{BB962C8B-B14F-4D97-AF65-F5344CB8AC3E}">
        <p14:creationId xmlns:p14="http://schemas.microsoft.com/office/powerpoint/2010/main" val="2077025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786E9-F025-4F26-85E7-2D526083614D}" type="slidenum">
              <a:rPr lang="en-US"/>
              <a:pPr/>
              <a:t>67</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dirty="0"/>
              <a:t>I made a bad request</a:t>
            </a:r>
          </a:p>
          <a:p>
            <a:r>
              <a:rPr lang="en-US" dirty="0"/>
              <a:t>You did not feel you could negotiate</a:t>
            </a:r>
          </a:p>
          <a:p>
            <a:r>
              <a:rPr lang="en-US" dirty="0"/>
              <a:t>Neither</a:t>
            </a:r>
            <a:r>
              <a:rPr lang="en-US" baseline="0" dirty="0"/>
              <a:t> of us was specific about conditions of satisfaction</a:t>
            </a:r>
            <a:endParaRPr lang="en-US" dirty="0"/>
          </a:p>
        </p:txBody>
      </p:sp>
    </p:spTree>
    <p:extLst>
      <p:ext uri="{BB962C8B-B14F-4D97-AF65-F5344CB8AC3E}">
        <p14:creationId xmlns:p14="http://schemas.microsoft.com/office/powerpoint/2010/main" val="3788253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let’s talk about what the atom of work can do to prevent that</a:t>
            </a:r>
          </a:p>
        </p:txBody>
      </p:sp>
      <p:sp>
        <p:nvSpPr>
          <p:cNvPr id="4" name="Slide Number Placeholder 3"/>
          <p:cNvSpPr>
            <a:spLocks noGrp="1"/>
          </p:cNvSpPr>
          <p:nvPr>
            <p:ph type="sldNum" sz="quarter" idx="10"/>
          </p:nvPr>
        </p:nvSpPr>
        <p:spPr/>
        <p:txBody>
          <a:bodyPr/>
          <a:lstStyle/>
          <a:p>
            <a:fld id="{02CB53F9-58F3-4BBF-B4A6-47CC66C89BE6}" type="slidenum">
              <a:rPr lang="en-US" smtClean="0"/>
              <a:pPr/>
              <a:t>68</a:t>
            </a:fld>
            <a:endParaRPr lang="en-US" dirty="0"/>
          </a:p>
        </p:txBody>
      </p:sp>
    </p:spTree>
    <p:extLst>
      <p:ext uri="{BB962C8B-B14F-4D97-AF65-F5344CB8AC3E}">
        <p14:creationId xmlns:p14="http://schemas.microsoft.com/office/powerpoint/2010/main" val="3478395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Very</a:t>
            </a:r>
            <a:r>
              <a:rPr lang="en-US" dirty="0"/>
              <a:t> different conversations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can think about conversations for relationships, conversations for possible actions and conversations for coordinating action as being related,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Once we have decided that it’s a good idea to have a tentative relationship with the other person, we may try to discover if there might be some actions we might usefully take together.  In other words, we might begin a conversation for possible actions.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we discover an action that we might usefully take together, then we need to move on to a conversation for coordinating action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Notice that jumping straight to the conversation for coordinating action without having a conversation for possible actions or building a relationship can be counter-productive.  We may not have sorted out enough about our relationship or individual concerns to be able to develop  sufficiently matched expectations that would result in completed actions that both parties will be satisfied with.</a:t>
            </a:r>
          </a:p>
          <a:p>
            <a:r>
              <a:rPr lang="en-US" dirty="0"/>
              <a:t>From David Walden</a:t>
            </a:r>
          </a:p>
          <a:p>
            <a:r>
              <a:rPr lang="en-US" sz="1200" b="1" kern="1200" dirty="0">
                <a:solidFill>
                  <a:schemeClr val="tx1"/>
                </a:solidFill>
                <a:latin typeface="+mn-lt"/>
                <a:ea typeface="+mn-ea"/>
                <a:cs typeface="+mn-cs"/>
              </a:rPr>
              <a:t>Designing Effective and Efficient Action*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Draft by David Walden, 6/22/96 (slightly revised Spring ’97)</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dirty="0"/>
              <a:t>“</a:t>
            </a:r>
            <a:r>
              <a:rPr lang="en-US" sz="1200" kern="1200" dirty="0">
                <a:solidFill>
                  <a:schemeClr val="tx1"/>
                </a:solidFill>
                <a:latin typeface="+mn-lt"/>
                <a:ea typeface="+mn-ea"/>
                <a:cs typeface="+mn-cs"/>
              </a:rPr>
              <a:t>We can think about conversations for relationships, conversations for possible actions and conversations for coordinating action as being related, as shown in the figure, where each oval and key word represents one of these three types of conversations.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begin with conversations for relationships (the outside oval).  When we meet each other for the first time, we usually start by beginning to build a tentative relationship.  We introduce ourselves to each other, we say what a nice day it is, we mention something about some current event in the news that morning to see if we have any commonality of interest—“how about those Red Sox:  they don’t usually begin their annual collapse so early in the season.”   We are looking for early signs of what we may have in common.  Basically, we are trying to determine if it’s safe (physically or emotionally) to be near the other person.  Think about what happens when someone you have never met comes up to you on the street and begins a conversation:  we are very chary as we figure out if this person wants something we are willing to give (such as directions to a nearby location) or if it’s better to try to get away from them before they try to take something we don’t want to give.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Once we have decided that it’s a good idea to have a tentative relationship with the other person, we may try to discover if there might be some actions we might usefully take together.  In other words, we might begin a conversation for possible actions (the middle  oval).  This part of the model should feel very familiar to anyone in sales.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we discover an action that we might usefully take together, then we need to move on to a conversation for coordinating action (the inner-most oval), which we’ll return to in a minute.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Notice that jumping straight to the conversation for coordinating action without having a conversation for possible actions or building a relationship can be counter-productive.  We may not have sorted out enough about our relationship or individual concerns to be able to develop  sufficiently matched expectations that would result in completed actions that both parties will be satisfied with.”</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69</a:t>
            </a:fld>
            <a:endParaRPr lang="en-US" dirty="0"/>
          </a:p>
        </p:txBody>
      </p:sp>
    </p:spTree>
    <p:extLst>
      <p:ext uri="{BB962C8B-B14F-4D97-AF65-F5344CB8AC3E}">
        <p14:creationId xmlns:p14="http://schemas.microsoft.com/office/powerpoint/2010/main" val="27170590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David Walden</a:t>
            </a:r>
          </a:p>
          <a:p>
            <a:r>
              <a:rPr lang="en-US" sz="1200" b="1" kern="1200" dirty="0">
                <a:solidFill>
                  <a:schemeClr val="tx1"/>
                </a:solidFill>
                <a:latin typeface="+mn-lt"/>
                <a:ea typeface="+mn-ea"/>
                <a:cs typeface="+mn-cs"/>
              </a:rPr>
              <a:t>Designing Effective and Efficient Action*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Draft by David Walden, 6/22/96 (slightly revised Spring ’97)</a:t>
            </a:r>
          </a:p>
          <a:p>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Notice that jumping straight to the conversation for coordinating action without having a conversation for possible actions or building a relationship can be counter-productive.  We may not have sorted out enough about our relationship or individual concerns to be able to develop  sufficiently matched expectations that would result in completed actions that both parties will be satisfied with.</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70</a:t>
            </a:fld>
            <a:endParaRPr lang="en-US" dirty="0"/>
          </a:p>
        </p:txBody>
      </p:sp>
    </p:spTree>
    <p:extLst>
      <p:ext uri="{BB962C8B-B14F-4D97-AF65-F5344CB8AC3E}">
        <p14:creationId xmlns:p14="http://schemas.microsoft.com/office/powerpoint/2010/main" val="708180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From David Walden CQM </a:t>
            </a:r>
            <a:r>
              <a:rPr lang="en-US" sz="1200" b="1" kern="1200" dirty="0">
                <a:solidFill>
                  <a:schemeClr val="tx1"/>
                </a:solidFill>
                <a:latin typeface="+mn-lt"/>
                <a:ea typeface="+mn-ea"/>
                <a:cs typeface="+mn-cs"/>
              </a:rPr>
              <a:t>Designing Effective and Efficient Action*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Draft by David Walden, 6/22/96 (slightly revised Spring ’97)</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first conversation we will mention is conversations for conversations, which are used to decide what type of conversation we should be having.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have all had the experience of being in a situation with another person when we are having different conversations.  For instance, if I am in development and you are in sales, you might come to me and ask me if some special option for the product was possible, and I might tell you that it is.  Later, you might discover that  I have not assigned anyone to work on this special feature.  After an acrimonious discussion we might discover that, when we first talked, you thought we were having a conversation for action, and I thought we were having a conversation about possible actions.  So, the first type of conversation we introduce is the conversation for conversations during which we decide what type of conversation we should be having.  Taking the time to have a conversation for conversations can save a lot of trouble.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Before going on to talk about the other four conversations, I’d just like to mention that some types of conversations are often not very productive and are better avoided, for instance, conversations of judgments and stories about who did what to whom in the past are unproductive and best avoided.</a:t>
            </a:r>
          </a:p>
          <a:p>
            <a:r>
              <a:rPr lang="en-US" dirty="0"/>
              <a:t>“</a:t>
            </a:r>
          </a:p>
        </p:txBody>
      </p:sp>
      <p:sp>
        <p:nvSpPr>
          <p:cNvPr id="4" name="Slide Number Placeholder 3"/>
          <p:cNvSpPr>
            <a:spLocks noGrp="1"/>
          </p:cNvSpPr>
          <p:nvPr>
            <p:ph type="sldNum" sz="quarter" idx="10"/>
          </p:nvPr>
        </p:nvSpPr>
        <p:spPr/>
        <p:txBody>
          <a:bodyPr/>
          <a:lstStyle/>
          <a:p>
            <a:fld id="{02CB53F9-58F3-4BBF-B4A6-47CC66C89BE6}" type="slidenum">
              <a:rPr lang="en-US" smtClean="0"/>
              <a:pPr/>
              <a:t>71</a:t>
            </a:fld>
            <a:endParaRPr lang="en-US" dirty="0"/>
          </a:p>
        </p:txBody>
      </p:sp>
    </p:spTree>
    <p:extLst>
      <p:ext uri="{BB962C8B-B14F-4D97-AF65-F5344CB8AC3E}">
        <p14:creationId xmlns:p14="http://schemas.microsoft.com/office/powerpoint/2010/main" val="953354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BDA58-E03D-4FBE-8BB5-F29C3C746124}" type="slidenum">
              <a:rPr lang="en-US" smtClean="0"/>
              <a:pPr fontAlgn="base">
                <a:spcBef>
                  <a:spcPct val="0"/>
                </a:spcBef>
                <a:spcAft>
                  <a:spcPct val="0"/>
                </a:spcAft>
                <a:defRPr/>
              </a:pPr>
              <a:t>72</a:t>
            </a:fld>
            <a:endParaRPr lang="en-US" dirty="0"/>
          </a:p>
        </p:txBody>
      </p:sp>
    </p:spTree>
    <p:extLst>
      <p:ext uri="{BB962C8B-B14F-4D97-AF65-F5344CB8AC3E}">
        <p14:creationId xmlns:p14="http://schemas.microsoft.com/office/powerpoint/2010/main" val="141554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6</a:t>
            </a:fld>
            <a:endParaRPr lang="en-US" dirty="0"/>
          </a:p>
        </p:txBody>
      </p:sp>
    </p:spTree>
    <p:extLst>
      <p:ext uri="{BB962C8B-B14F-4D97-AF65-F5344CB8AC3E}">
        <p14:creationId xmlns:p14="http://schemas.microsoft.com/office/powerpoint/2010/main" val="3322262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B3CBD-20F6-4887-B165-2576D16F75A3}" type="slidenum">
              <a:rPr lang="en-US"/>
              <a:pPr/>
              <a:t>73</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a:p>
            <a:r>
              <a:rPr lang="en-US" dirty="0"/>
              <a:t>extra material</a:t>
            </a:r>
          </a:p>
        </p:txBody>
      </p:sp>
    </p:spTree>
    <p:extLst>
      <p:ext uri="{BB962C8B-B14F-4D97-AF65-F5344CB8AC3E}">
        <p14:creationId xmlns:p14="http://schemas.microsoft.com/office/powerpoint/2010/main" val="915484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9E596-FA8E-400D-AD84-1D952E0D9E15}" type="slidenum">
              <a:rPr lang="en-US"/>
              <a:pPr/>
              <a:t>74</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a:p>
            <a:r>
              <a:rPr lang="en-US" dirty="0"/>
              <a:t>extra material</a:t>
            </a:r>
          </a:p>
        </p:txBody>
      </p:sp>
    </p:spTree>
    <p:extLst>
      <p:ext uri="{BB962C8B-B14F-4D97-AF65-F5344CB8AC3E}">
        <p14:creationId xmlns:p14="http://schemas.microsoft.com/office/powerpoint/2010/main" val="301801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BCCB9-58C1-4AA8-90AE-CCEFD5447AB5}" type="slidenum">
              <a:rPr lang="en-US"/>
              <a:pPr/>
              <a:t>75</a:t>
            </a:fld>
            <a:endParaRPr lang="en-US"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a:t>extra material</a:t>
            </a:r>
          </a:p>
          <a:p>
            <a:r>
              <a:rPr lang="en-US" sz="1200" i="1" dirty="0">
                <a:solidFill>
                  <a:schemeClr val="tx1"/>
                </a:solidFill>
                <a:latin typeface="Arial Narrow" pitchFamily="34" charset="0"/>
              </a:rPr>
              <a:t>Gary Burchill and David Walden</a:t>
            </a:r>
            <a:endParaRPr lang="en-US" dirty="0"/>
          </a:p>
        </p:txBody>
      </p:sp>
    </p:spTree>
    <p:extLst>
      <p:ext uri="{BB962C8B-B14F-4D97-AF65-F5344CB8AC3E}">
        <p14:creationId xmlns:p14="http://schemas.microsoft.com/office/powerpoint/2010/main" val="2283387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http://blog.lithespeed.com/2007/09/commitment-based-management.html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84</a:t>
            </a:fld>
            <a:endParaRPr lang="en-US" dirty="0"/>
          </a:p>
        </p:txBody>
      </p:sp>
    </p:spTree>
    <p:extLst>
      <p:ext uri="{BB962C8B-B14F-4D97-AF65-F5344CB8AC3E}">
        <p14:creationId xmlns:p14="http://schemas.microsoft.com/office/powerpoint/2010/main" val="898903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EA67A-4EE6-4C8C-A012-BDAEF48B9D9B}" type="slidenum">
              <a:rPr lang="en-US"/>
              <a:pPr/>
              <a:t>85</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dirty="0"/>
              <a:t>How many of you have heard of these? I won't bore you with the origins, but this very well-founded. It is also a major tool for companies as diverse as Analog Devices and General Electric, Citibank and Federal Reserve Bank, Bose and NASA.</a:t>
            </a:r>
          </a:p>
          <a:p>
            <a:r>
              <a:rPr lang="en-US" dirty="0"/>
              <a:t>It’s just a method, not magic or dogma. It’s just a useful way to understand the speaking and listening that goes on around us.</a:t>
            </a:r>
          </a:p>
        </p:txBody>
      </p:sp>
    </p:spTree>
    <p:extLst>
      <p:ext uri="{BB962C8B-B14F-4D97-AF65-F5344CB8AC3E}">
        <p14:creationId xmlns:p14="http://schemas.microsoft.com/office/powerpoint/2010/main" val="2995236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323B7-A468-48B1-89F9-D718A1DE42DC}" type="slidenum">
              <a:rPr lang="en-US"/>
              <a:pPr/>
              <a:t>87</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dirty="0"/>
              <a:t>There’s extra material here, but I'll save it for anyone who has a question about the acts. Or you can read it on your own.</a:t>
            </a:r>
          </a:p>
        </p:txBody>
      </p:sp>
    </p:spTree>
    <p:extLst>
      <p:ext uri="{BB962C8B-B14F-4D97-AF65-F5344CB8AC3E}">
        <p14:creationId xmlns:p14="http://schemas.microsoft.com/office/powerpoint/2010/main" val="2365840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B72E0-4A3A-4EC4-8777-4FDC53E76D47}" type="slidenum">
              <a:rPr lang="en-US"/>
              <a:pPr/>
              <a:t>88</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dirty="0"/>
              <a:t>extra material</a:t>
            </a:r>
          </a:p>
        </p:txBody>
      </p:sp>
    </p:spTree>
    <p:extLst>
      <p:ext uri="{BB962C8B-B14F-4D97-AF65-F5344CB8AC3E}">
        <p14:creationId xmlns:p14="http://schemas.microsoft.com/office/powerpoint/2010/main" val="29977782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A8CA5-30B3-4F03-8578-F9105D47CCE5}" type="slidenum">
              <a:rPr lang="en-US"/>
              <a:pPr/>
              <a:t>89</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normAutofit fontScale="92500"/>
          </a:bodyPr>
          <a:lstStyle/>
          <a:p>
            <a:r>
              <a:rPr lang="en-US" dirty="0"/>
              <a:t>Do you know what I mean by these examples? When we speak either the reality can be clearly visible that we describe (assertion) or the reality that we describe is the one that has formed inside our head (declaration &amp; assessment) One isn’t better than the other. We would not have gotten very far without being able to make assessments and then show how they are grounded. In fact that’s how science really works. But we need to know the difference.</a:t>
            </a:r>
          </a:p>
          <a:p>
            <a:endParaRPr lang="en-US" dirty="0"/>
          </a:p>
          <a:p>
            <a:r>
              <a:rPr lang="en-US" dirty="0"/>
              <a:t>When we are having what Flores called Conversations for action we are well served to know what’s a request, what’s an offer, what’s a promise, and what are the conditions of satisfaction. It helps if there is a breakdown rather tan just saying the other person is a creep to go back to the speech that did (or did not) occur and see what could happen better next time. You can’t go back to something unless you can clearly identify it. Hence the labels that you see on this slide.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atom of work starts with a Requester or speaker who typically makes a request of a performer or listener.</a:t>
            </a:r>
          </a:p>
          <a:p>
            <a:endParaRPr lang="en-US" dirty="0"/>
          </a:p>
          <a:p>
            <a:r>
              <a:rPr lang="en-US" dirty="0"/>
              <a:t>"A declaration is an utterance in which someone with the authority to do so brings something into being that wasn't there before." President Kennedy declared that "America will put a man on the moon within this decade." Having the authority to make the declaration, he provided a context for action.</a:t>
            </a:r>
            <a:br>
              <a:rPr lang="en-US" dirty="0"/>
            </a:br>
            <a:r>
              <a:rPr lang="en-US" dirty="0"/>
              <a:t> </a:t>
            </a:r>
            <a:br>
              <a:rPr lang="en-US" dirty="0"/>
            </a:br>
            <a:r>
              <a:rPr lang="en-US" dirty="0"/>
              <a:t>In your company, declarations provide leadership and guidance. If you live up to your declaration it instills trust and it communicates that you take the values and mission of the organization seriously.</a:t>
            </a:r>
          </a:p>
        </p:txBody>
      </p:sp>
    </p:spTree>
    <p:extLst>
      <p:ext uri="{BB962C8B-B14F-4D97-AF65-F5344CB8AC3E}">
        <p14:creationId xmlns:p14="http://schemas.microsoft.com/office/powerpoint/2010/main" val="194156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0C0F6-4ECE-4ACA-A9D3-48C5A8F25EE0}" type="slidenum">
              <a:rPr lang="en-US"/>
              <a:pPr/>
              <a:t>90</a:t>
            </a:fld>
            <a:endParaRPr lang="en-US" dirty="0"/>
          </a:p>
        </p:txBody>
      </p:sp>
      <p:sp>
        <p:nvSpPr>
          <p:cNvPr id="146434" name="Rectangle 1026"/>
          <p:cNvSpPr>
            <a:spLocks noGrp="1" noRot="1" noChangeAspect="1" noChangeArrowheads="1" noTextEdit="1"/>
          </p:cNvSpPr>
          <p:nvPr>
            <p:ph type="sldImg"/>
          </p:nvPr>
        </p:nvSpPr>
        <p:spPr>
          <a:ln/>
        </p:spPr>
      </p:sp>
      <p:sp>
        <p:nvSpPr>
          <p:cNvPr id="146435" name="Rectangle 1027"/>
          <p:cNvSpPr>
            <a:spLocks noGrp="1" noChangeArrowheads="1"/>
          </p:cNvSpPr>
          <p:nvPr>
            <p:ph type="body" idx="1"/>
          </p:nvPr>
        </p:nvSpPr>
        <p:spPr/>
        <p:txBody>
          <a:bodyPr/>
          <a:lstStyle/>
          <a:p>
            <a:r>
              <a:rPr lang="en-US" dirty="0"/>
              <a:t>Quick look at what was charted as practice supplemental</a:t>
            </a:r>
          </a:p>
          <a:p>
            <a:r>
              <a:rPr lang="en-US" dirty="0"/>
              <a:t>extra material</a:t>
            </a:r>
          </a:p>
        </p:txBody>
      </p:sp>
    </p:spTree>
    <p:extLst>
      <p:ext uri="{BB962C8B-B14F-4D97-AF65-F5344CB8AC3E}">
        <p14:creationId xmlns:p14="http://schemas.microsoft.com/office/powerpoint/2010/main" val="1000973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1CA55-4168-4A03-8152-66C2DA46EFAB}" type="slidenum">
              <a:rPr lang="en-US"/>
              <a:pPr/>
              <a:t>91</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a:p>
            <a:r>
              <a:rPr lang="en-US" dirty="0"/>
              <a:t>extra material</a:t>
            </a:r>
          </a:p>
        </p:txBody>
      </p:sp>
    </p:spTree>
    <p:extLst>
      <p:ext uri="{BB962C8B-B14F-4D97-AF65-F5344CB8AC3E}">
        <p14:creationId xmlns:p14="http://schemas.microsoft.com/office/powerpoint/2010/main" val="33372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sharepoint.etslan.org/sws/sws/Leadership/Lists/Expanded%20Leadership%20Discussion%20%20new/Threaded.aspx?RootFolder=https%3a%2f%2fsharepoint%2eetslan%2eorg%2fsws%2fsws%2fLeadership%2fLists%2fExpanded%20Leadership%20Discussion%20%20new%2fBasic%20tools%20atom%20of%20work&amp;FolderCTID=0x012002006E4779AC8CBCA1418B58A6E13AD32836 </a:t>
            </a:r>
          </a:p>
          <a:p>
            <a:r>
              <a:rPr lang="en-US" dirty="0"/>
              <a:t>The Atom</a:t>
            </a:r>
            <a:r>
              <a:rPr lang="en-US" baseline="0" dirty="0"/>
              <a:t> </a:t>
            </a:r>
            <a:r>
              <a:rPr lang="en-US" dirty="0"/>
              <a:t>of work is a way of being disguised as a tool. Some tools shape the way we look at the world. The atom</a:t>
            </a:r>
            <a:r>
              <a:rPr lang="en-US" baseline="0" dirty="0"/>
              <a:t> of work </a:t>
            </a:r>
            <a:r>
              <a:rPr lang="en-US" dirty="0"/>
              <a:t>is such a tool.</a:t>
            </a:r>
          </a:p>
        </p:txBody>
      </p:sp>
      <p:sp>
        <p:nvSpPr>
          <p:cNvPr id="4" name="Slide Number Placeholder 3"/>
          <p:cNvSpPr>
            <a:spLocks noGrp="1"/>
          </p:cNvSpPr>
          <p:nvPr>
            <p:ph type="sldNum" sz="quarter" idx="10"/>
          </p:nvPr>
        </p:nvSpPr>
        <p:spPr/>
        <p:txBody>
          <a:bodyPr/>
          <a:lstStyle/>
          <a:p>
            <a:fld id="{02CB53F9-58F3-4BBF-B4A6-47CC66C89BE6}" type="slidenum">
              <a:rPr lang="en-US" smtClean="0"/>
              <a:pPr/>
              <a:t>7</a:t>
            </a:fld>
            <a:endParaRPr lang="en-US" dirty="0"/>
          </a:p>
        </p:txBody>
      </p:sp>
    </p:spTree>
    <p:extLst>
      <p:ext uri="{BB962C8B-B14F-4D97-AF65-F5344CB8AC3E}">
        <p14:creationId xmlns:p14="http://schemas.microsoft.com/office/powerpoint/2010/main" val="39619514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4CE93-5804-4D42-BC36-9A78E4CE0FF3}" type="slidenum">
              <a:rPr lang="en-US"/>
              <a:pPr/>
              <a:t>92</a:t>
            </a:fld>
            <a:endParaRPr lang="en-US"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dirty="0"/>
          </a:p>
          <a:p>
            <a:r>
              <a:rPr lang="en-US" dirty="0"/>
              <a:t>extra material</a:t>
            </a:r>
          </a:p>
        </p:txBody>
      </p:sp>
    </p:spTree>
    <p:extLst>
      <p:ext uri="{BB962C8B-B14F-4D97-AF65-F5344CB8AC3E}">
        <p14:creationId xmlns:p14="http://schemas.microsoft.com/office/powerpoint/2010/main" val="29510235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EDE2D-4956-4EAF-861F-16B8AA54C861}" type="slidenum">
              <a:rPr lang="en-US"/>
              <a:pPr/>
              <a:t>93</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9980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13BA6-AD0C-49D8-A935-C7BF2E737D19}" type="slidenum">
              <a:rPr lang="en-US"/>
              <a:pPr/>
              <a:t>94</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a:t>Quick look at what was charted as practice supplemental</a:t>
            </a:r>
          </a:p>
          <a:p>
            <a:r>
              <a:rPr lang="en-US" dirty="0"/>
              <a:t>extra material</a:t>
            </a:r>
          </a:p>
        </p:txBody>
      </p:sp>
    </p:spTree>
    <p:extLst>
      <p:ext uri="{BB962C8B-B14F-4D97-AF65-F5344CB8AC3E}">
        <p14:creationId xmlns:p14="http://schemas.microsoft.com/office/powerpoint/2010/main" val="2719882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BDA58-E03D-4FBE-8BB5-F29C3C746124}" type="slidenum">
              <a:rPr lang="en-US" smtClean="0"/>
              <a:pPr fontAlgn="base">
                <a:spcBef>
                  <a:spcPct val="0"/>
                </a:spcBef>
                <a:spcAft>
                  <a:spcPct val="0"/>
                </a:spcAft>
                <a:defRPr/>
              </a:pPr>
              <a:t>95</a:t>
            </a:fld>
            <a:endParaRPr lang="en-US" dirty="0"/>
          </a:p>
        </p:txBody>
      </p:sp>
    </p:spTree>
    <p:extLst>
      <p:ext uri="{BB962C8B-B14F-4D97-AF65-F5344CB8AC3E}">
        <p14:creationId xmlns:p14="http://schemas.microsoft.com/office/powerpoint/2010/main" val="28877963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Designing Effective and Efficient Action*</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Draft by David Walden, 6/22/96 (slightly revised Spring ’97)</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96</a:t>
            </a:fld>
            <a:endParaRPr lang="en-US" dirty="0"/>
          </a:p>
        </p:txBody>
      </p:sp>
    </p:spTree>
    <p:extLst>
      <p:ext uri="{BB962C8B-B14F-4D97-AF65-F5344CB8AC3E}">
        <p14:creationId xmlns:p14="http://schemas.microsoft.com/office/powerpoint/2010/main" val="26528347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20305-9A75-4AB7-8D7F-7F19C5DDC59A}" type="slidenum">
              <a:rPr lang="en-US"/>
              <a:pPr/>
              <a:t>98</a:t>
            </a:fld>
            <a:endParaRPr 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54323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D91B5-ED98-4A40-9107-937BDDB251F0}" type="slidenum">
              <a:rPr lang="en-US"/>
              <a:pPr/>
              <a:t>99</a:t>
            </a:fld>
            <a:endParaRPr lang="en-US"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dirty="0"/>
              <a:t>I know that you might object that some of your clients will not like your observation that their assertions are really only judgments, and that their reasoning used to reach them might be flawed. However, you will have a better way of diagnosing the situation, and you can start to introduce the idea that it is valuable to call an assessment an assessment. Then when disagreement occurs you can each look at the reasoning process employed to reach such a conclusion.</a:t>
            </a:r>
          </a:p>
        </p:txBody>
      </p:sp>
    </p:spTree>
    <p:extLst>
      <p:ext uri="{BB962C8B-B14F-4D97-AF65-F5344CB8AC3E}">
        <p14:creationId xmlns:p14="http://schemas.microsoft.com/office/powerpoint/2010/main" val="6940676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ACCR Newsletter 03/15/2011</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100</a:t>
            </a:fld>
            <a:endParaRPr lang="en-US" dirty="0"/>
          </a:p>
        </p:txBody>
      </p:sp>
    </p:spTree>
    <p:extLst>
      <p:ext uri="{BB962C8B-B14F-4D97-AF65-F5344CB8AC3E}">
        <p14:creationId xmlns:p14="http://schemas.microsoft.com/office/powerpoint/2010/main" val="12467698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B87CB-8BF0-412B-AF28-63EA544A03E2}" type="slidenum">
              <a:rPr lang="en-US"/>
              <a:pPr/>
              <a:t>101</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latin typeface="Book Antiqua" pitchFamily="18" charset="0"/>
              </a:rPr>
              <a:t>From Ray Stata of Analog Devices:</a:t>
            </a:r>
          </a:p>
          <a:p>
            <a:r>
              <a:rPr lang="en-US" dirty="0">
                <a:latin typeface="Book Antiqua" pitchFamily="18" charset="0"/>
              </a:rPr>
              <a:t>In this model, most transactions between people in business boil down to requests and promises on the one hand, and offers and acceptances on the other. What is often missing from these transactions is a clear understanding of the conditions of satisfaction, including the requested response time. Also, there is often no explicit declaration of the completion of a promise or a check to see if the performance was satisfactory to the Requester.</a:t>
            </a:r>
            <a:br>
              <a:rPr lang="en-US" dirty="0"/>
            </a:br>
            <a:br>
              <a:rPr lang="en-US" dirty="0"/>
            </a:br>
            <a:r>
              <a:rPr lang="en-US" dirty="0">
                <a:latin typeface="Book Antiqua" pitchFamily="18" charset="0"/>
              </a:rPr>
              <a:t>A business process is a network of requests and promises linked across the company as performers become Requesters in requesting commitments and actions from other performers. … For recurring transactions, like bank loans, or order entry, formal systems are set up to standardize the requests and conditions of satisfaction. For system level or custom products, order entry is less standardized and reaching agreement on the condition of satisfaction is often the most significant part of a successful transaction.</a:t>
            </a: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0278013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We can think about conversations for relationships, conversations for possible actions and conversations for coordinating action as being related, as shown in the figure, where each oval and key word represents one of these three types of conversations.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begin with conversations for relationships (the outside oval).  When we meet each other for the first time, we usually start by beginning to build a tentative relationship.  We introduce ourselves to each other, we say what a nice day it is, we mention something about some current event in the news that morning to see if we have any commonality of interest—“how about those Red Sox:  they don’t usually begin their annual collapse so early in the season.”   We are looking for early signs of what we may have in common.  Basically, we are trying to determine if it’s safe (physically or emotionally) to be near the other person.  Think about what happens when someone you have never met comes up to you on the street and begins a conversation:  we are very chary as we figure out if this person wants something we are willing to give (such as directions to a nearby location) or if it’s better to try to get away from them before they try to take something we don’t want to give.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Once we have decided that it’s a good idea to have a tentative relationship with the other person, we may try to discover if there might be some actions we might usefully take together.  In other words, we might begin a conversation for possible actions (the middle  oval).  This part of the model should feel very familiar to anyone in sales.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we discover an action that we might usefully take together, then we need to move on to a conversation for coordinating action (the inner-most oval), which we’ll return to in a minute.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Notice that jumping straight to the conversation for coordinating action without having a conversation for possible actions or building a relationship can be counter-productive.  We may not have sorted out enough about our relationship or individual concerns to be able to develop  sufficiently matched expectations that would result in completed actions that both parties will be satisfied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algn="l">
              <a:spcBef>
                <a:spcPts val="0"/>
              </a:spcBef>
              <a:spcAft>
                <a:spcPts val="0"/>
              </a:spcAft>
            </a:pPr>
            <a:endParaRPr lang="en-US" sz="1200" dirty="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103</a:t>
            </a:fld>
            <a:endParaRPr lang="en-US" dirty="0"/>
          </a:p>
        </p:txBody>
      </p:sp>
    </p:spTree>
    <p:extLst>
      <p:ext uri="{BB962C8B-B14F-4D97-AF65-F5344CB8AC3E}">
        <p14:creationId xmlns:p14="http://schemas.microsoft.com/office/powerpoint/2010/main" val="357145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9</a:t>
            </a:fld>
            <a:endParaRPr lang="en-US" dirty="0"/>
          </a:p>
        </p:txBody>
      </p:sp>
    </p:spTree>
    <p:extLst>
      <p:ext uri="{BB962C8B-B14F-4D97-AF65-F5344CB8AC3E}">
        <p14:creationId xmlns:p14="http://schemas.microsoft.com/office/powerpoint/2010/main" val="25752988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a:t>
            </a:r>
            <a:r>
              <a:rPr lang="en-US" b="1" dirty="0">
                <a:solidFill>
                  <a:schemeClr val="accent3">
                    <a:lumMod val="50000"/>
                  </a:schemeClr>
                </a:solidFill>
              </a:rPr>
              <a:t>value</a:t>
            </a:r>
            <a:r>
              <a:rPr lang="en-US" dirty="0"/>
              <a:t> creating machine, whether for profit or not for profit</a:t>
            </a:r>
          </a:p>
          <a:p>
            <a:r>
              <a:rPr lang="en-US" dirty="0"/>
              <a:t>The only difference is that in the latter there </a:t>
            </a:r>
            <a:r>
              <a:rPr lang="en-US" b="1" u="sng" dirty="0"/>
              <a:t>must</a:t>
            </a:r>
            <a:r>
              <a:rPr lang="en-US" dirty="0"/>
              <a:t> be consideration of qualitative outputs associated with mission </a:t>
            </a:r>
            <a:r>
              <a:rPr lang="en-US" i="1" dirty="0"/>
              <a:t>as well as </a:t>
            </a:r>
            <a:r>
              <a:rPr lang="en-US" dirty="0"/>
              <a:t>the generation of surplus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From a financial perspective, value is said to be created when a business earns revenue (or a return on capital) that exceeds expenses (or the cost of capital). But some analysts insist on a broader definition of "value creation" that can be considered separate from traditional financial measures. "Traditional methods of assessing organizational performance are no longer adequate in today's economy," according to ValueBasedManagement.net. "Stock price is less and less determined by earnings or asset base. Value creation in today's companies is increasingly represented in the intangible drivers like innovation, people, ideas, and brand."</a:t>
            </a:r>
          </a:p>
          <a:p>
            <a:endParaRPr lang="en-US" dirty="0"/>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105</a:t>
            </a:fld>
            <a:endParaRPr lang="en-US" dirty="0"/>
          </a:p>
        </p:txBody>
      </p:sp>
    </p:spTree>
    <p:extLst>
      <p:ext uri="{BB962C8B-B14F-4D97-AF65-F5344CB8AC3E}">
        <p14:creationId xmlns:p14="http://schemas.microsoft.com/office/powerpoint/2010/main" val="11074561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106</a:t>
            </a:fld>
            <a:endParaRPr lang="en-US" dirty="0"/>
          </a:p>
        </p:txBody>
      </p:sp>
    </p:spTree>
    <p:extLst>
      <p:ext uri="{BB962C8B-B14F-4D97-AF65-F5344CB8AC3E}">
        <p14:creationId xmlns:p14="http://schemas.microsoft.com/office/powerpoint/2010/main" val="7148851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contracts, covenants, and agreements rest on mutuality, and the great advantage of the horizontal version of the social contract is that this mutuality binds each member to his fellow citizens.</a:t>
            </a:r>
          </a:p>
          <a:p>
            <a:r>
              <a:rPr lang="en-US" sz="1200" kern="1200" dirty="0">
                <a:solidFill>
                  <a:schemeClr val="tx1"/>
                </a:solidFill>
                <a:effectLst/>
                <a:latin typeface="+mn-lt"/>
                <a:ea typeface="+mn-ea"/>
                <a:cs typeface="+mn-cs"/>
              </a:rPr>
              <a:t>Crises of the Republic page 86 - 87</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107</a:t>
            </a:fld>
            <a:endParaRPr lang="en-US" dirty="0"/>
          </a:p>
        </p:txBody>
      </p:sp>
    </p:spTree>
    <p:extLst>
      <p:ext uri="{BB962C8B-B14F-4D97-AF65-F5344CB8AC3E}">
        <p14:creationId xmlns:p14="http://schemas.microsoft.com/office/powerpoint/2010/main" val="2404227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108</a:t>
            </a:fld>
            <a:endParaRPr lang="en-US" dirty="0"/>
          </a:p>
        </p:txBody>
      </p:sp>
    </p:spTree>
    <p:extLst>
      <p:ext uri="{BB962C8B-B14F-4D97-AF65-F5344CB8AC3E}">
        <p14:creationId xmlns:p14="http://schemas.microsoft.com/office/powerpoint/2010/main" val="30927989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Quote by </a:t>
            </a:r>
            <a:r>
              <a:rPr lang="en-US" dirty="0">
                <a:hlinkClick r:id="rId3"/>
              </a:rPr>
              <a:t>Michael W. Preis</a:t>
            </a:r>
            <a:endParaRPr lang="en-US" dirty="0"/>
          </a:p>
          <a:p>
            <a:r>
              <a:rPr lang="en-US" dirty="0"/>
              <a:t> from 101 things that I learned in business school</a:t>
            </a:r>
          </a:p>
          <a:p>
            <a:r>
              <a:rPr lang="en-US" dirty="0"/>
              <a:t>Because of the business side of our enterprise:</a:t>
            </a:r>
          </a:p>
          <a:p>
            <a:pPr lvl="1"/>
            <a:r>
              <a:rPr lang="en-US" b="1" i="1" dirty="0"/>
              <a:t>“Business is the exchange of entities to which values have been assigned”</a:t>
            </a:r>
          </a:p>
          <a:p>
            <a:pPr lvl="1"/>
            <a:r>
              <a:rPr lang="en-US" b="1" dirty="0"/>
              <a:t>Action </a:t>
            </a:r>
            <a:r>
              <a:rPr lang="en-US" dirty="0"/>
              <a:t>in performance creates the entities in such a way as to also create the value</a:t>
            </a:r>
          </a:p>
          <a:p>
            <a:r>
              <a:rPr lang="en-US" dirty="0"/>
              <a:t>We see something that we want to create </a:t>
            </a:r>
            <a:r>
              <a:rPr lang="en-US" dirty="0">
                <a:sym typeface="Symbol"/>
              </a:rPr>
              <a:t> a product, a system, a cultural shift  and working with others we plan and take the </a:t>
            </a:r>
            <a:r>
              <a:rPr lang="en-US" b="1" dirty="0">
                <a:sym typeface="Symbol"/>
              </a:rPr>
              <a:t>actions</a:t>
            </a:r>
            <a:r>
              <a:rPr lang="en-US" dirty="0">
                <a:sym typeface="Symbol"/>
              </a:rPr>
              <a:t> necessary to bring that new entity into being. </a:t>
            </a:r>
            <a:br>
              <a:rPr lang="en-US" dirty="0">
                <a:sym typeface="Symbol"/>
              </a:rPr>
            </a:br>
            <a:r>
              <a:rPr lang="en-US" dirty="0">
                <a:sym typeface="Symbol"/>
              </a:rPr>
              <a:t>We make something where previously it did not exist.</a:t>
            </a:r>
          </a:p>
          <a:p>
            <a:r>
              <a:rPr lang="en-US" dirty="0">
                <a:sym typeface="Symbol"/>
              </a:rPr>
              <a:t>To close the gap, between how we want it to be and how it is right now, we will design and deliver: take </a:t>
            </a:r>
            <a:r>
              <a:rPr lang="en-US" b="1" dirty="0">
                <a:sym typeface="Symbol"/>
              </a:rPr>
              <a:t>action</a:t>
            </a:r>
            <a:r>
              <a:rPr lang="en-US" dirty="0">
                <a:sym typeface="Symbol"/>
              </a:rPr>
              <a:t>. The way in which the entity is created involves a mixture of assets, performance, and relationships. Invariably, this mixture cannot be the work of one person. We must collaborate.</a:t>
            </a:r>
          </a:p>
          <a:p>
            <a:r>
              <a:rPr lang="en-US" dirty="0">
                <a:sym typeface="Symbol"/>
              </a:rPr>
              <a:t>Collaboration requires </a:t>
            </a:r>
            <a:r>
              <a:rPr lang="en-US" b="1" i="1" dirty="0">
                <a:sym typeface="Symbol"/>
              </a:rPr>
              <a:t>conversations for action</a:t>
            </a:r>
            <a:r>
              <a:rPr lang="en-US" dirty="0">
                <a:sym typeface="Symbol"/>
              </a:rPr>
              <a:t>. A tool that can make these conversations more effective and deal with instances where they break down is the </a:t>
            </a:r>
            <a:r>
              <a:rPr lang="en-US" b="1" dirty="0">
                <a:solidFill>
                  <a:srgbClr val="7030A0"/>
                </a:solidFill>
                <a:sym typeface="Symbol"/>
              </a:rPr>
              <a:t>Atom of Work</a:t>
            </a:r>
            <a:endParaRPr lang="en-US" b="1" dirty="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109</a:t>
            </a:fld>
            <a:endParaRPr lang="en-US" dirty="0"/>
          </a:p>
        </p:txBody>
      </p:sp>
    </p:spTree>
    <p:extLst>
      <p:ext uri="{BB962C8B-B14F-4D97-AF65-F5344CB8AC3E}">
        <p14:creationId xmlns:p14="http://schemas.microsoft.com/office/powerpoint/2010/main" val="11453830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repeated that</a:t>
            </a:r>
            <a:r>
              <a:rPr lang="en-US" baseline="0" dirty="0"/>
              <a:t> bullet purposefully: that’s the foundation of work. Then we have to make sure it has value, but first even if we are doing the 100</a:t>
            </a:r>
            <a:r>
              <a:rPr lang="en-US" baseline="30000" dirty="0"/>
              <a:t>th</a:t>
            </a:r>
            <a:r>
              <a:rPr lang="en-US" baseline="0" dirty="0"/>
              <a:t> or 1 millionth version of something it did not exist before we did it. That takes action, which leads to performance which leads to results.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110</a:t>
            </a:fld>
            <a:endParaRPr lang="en-US" dirty="0"/>
          </a:p>
        </p:txBody>
      </p:sp>
    </p:spTree>
    <p:extLst>
      <p:ext uri="{BB962C8B-B14F-4D97-AF65-F5344CB8AC3E}">
        <p14:creationId xmlns:p14="http://schemas.microsoft.com/office/powerpoint/2010/main" val="9360512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111</a:t>
            </a:fld>
            <a:endParaRPr lang="en-US" dirty="0"/>
          </a:p>
        </p:txBody>
      </p:sp>
    </p:spTree>
    <p:extLst>
      <p:ext uri="{BB962C8B-B14F-4D97-AF65-F5344CB8AC3E}">
        <p14:creationId xmlns:p14="http://schemas.microsoft.com/office/powerpoint/2010/main" val="195955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 photo of a sculpture from </a:t>
            </a:r>
            <a:r>
              <a:rPr lang="en-US" sz="1200" b="0" kern="1200" dirty="0" err="1">
                <a:solidFill>
                  <a:schemeClr val="tx1"/>
                </a:solidFill>
                <a:effectLst/>
                <a:latin typeface="+mn-lt"/>
                <a:ea typeface="+mn-ea"/>
                <a:cs typeface="+mn-cs"/>
              </a:rPr>
              <a:t>Tolla</a:t>
            </a:r>
            <a:r>
              <a:rPr lang="en-US" sz="1200" b="0" kern="1200" dirty="0">
                <a:solidFill>
                  <a:schemeClr val="tx1"/>
                </a:solidFill>
                <a:effectLst/>
                <a:latin typeface="+mn-lt"/>
                <a:ea typeface="+mn-ea"/>
                <a:cs typeface="+mn-cs"/>
              </a:rPr>
              <a:t> entitled "Give-and-Take"</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112</a:t>
            </a:fld>
            <a:endParaRPr lang="en-US" dirty="0"/>
          </a:p>
        </p:txBody>
      </p:sp>
    </p:spTree>
    <p:extLst>
      <p:ext uri="{BB962C8B-B14F-4D97-AF65-F5344CB8AC3E}">
        <p14:creationId xmlns:p14="http://schemas.microsoft.com/office/powerpoint/2010/main" val="26929693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http://conversationsforaction.com/cfa-playground </a:t>
            </a:r>
          </a:p>
          <a:p>
            <a:r>
              <a:rPr lang="en-US" sz="1200" b="1" dirty="0"/>
              <a:t>Identify a Performer</a:t>
            </a:r>
            <a:r>
              <a:rPr lang="en-US" sz="1200" dirty="0"/>
              <a:t>: To whom are you making the request? Make sure you are directing your request to someone. It is common that people make requests to the “air”, hoping that someone will catch the request.</a:t>
            </a:r>
          </a:p>
          <a:p>
            <a:r>
              <a:rPr lang="en-US" sz="1200" b="1" dirty="0"/>
              <a:t>Concern</a:t>
            </a:r>
            <a:r>
              <a:rPr lang="en-US" sz="1200" dirty="0"/>
              <a:t>: What is your concern in making the request? I.e. what are you trying to take care of by making the request?</a:t>
            </a:r>
          </a:p>
          <a:p>
            <a:r>
              <a:rPr lang="en-US" sz="1200" b="1" dirty="0"/>
              <a:t>Conditions of Satisfaction</a:t>
            </a:r>
            <a:r>
              <a:rPr lang="en-US" sz="1200" dirty="0"/>
              <a:t>: What are your priorities, what will it take, for you to be satisfied that the request is fulfilled (quality, service levels, budgets, etc.)</a:t>
            </a:r>
          </a:p>
          <a:p>
            <a:r>
              <a:rPr lang="en-US" sz="1200" b="1" dirty="0"/>
              <a:t>Time</a:t>
            </a:r>
            <a:r>
              <a:rPr lang="en-US" sz="1200" dirty="0"/>
              <a:t>: Make sure you specify “by when” you would like something. Your “soon” may be tomorrow, but the person listening to your request may interpret “soon” as a week or two from now or as "soon as they can get to it.“</a:t>
            </a:r>
          </a:p>
          <a:p>
            <a:r>
              <a:rPr lang="en-US" sz="1200" b="1" dirty="0"/>
              <a:t>Mood</a:t>
            </a:r>
            <a:r>
              <a:rPr lang="en-US" sz="1200" dirty="0"/>
              <a:t>: What is your mood about making this request? If you are uncomfortable making the request or do not think that it will lead to anything valuable for you, is there some other action that may want to take first?</a:t>
            </a:r>
          </a:p>
          <a:p>
            <a:r>
              <a:rPr lang="en-US" sz="1200" b="1" dirty="0"/>
              <a:t>Competence</a:t>
            </a:r>
            <a:r>
              <a:rPr lang="en-US" sz="1200" dirty="0"/>
              <a:t>: What is your assessment of the competence of the performer for </a:t>
            </a:r>
            <a:r>
              <a:rPr lang="en-US" sz="1200" dirty="0" err="1"/>
              <a:t>fullfiling</a:t>
            </a:r>
            <a:r>
              <a:rPr lang="en-US" sz="1200" dirty="0"/>
              <a:t> your request? Is this the right person to receive your request?</a:t>
            </a:r>
          </a:p>
          <a:p>
            <a:r>
              <a:rPr lang="en-US" sz="1200" b="1" dirty="0"/>
              <a:t>Negotiation </a:t>
            </a:r>
            <a:r>
              <a:rPr lang="en-US" sz="1200" dirty="0"/>
              <a:t>Here person enters negotiation with person they would like to fulfill his/her request. Easy enough, but keep in mind that in a negotiation, the person you would like to fulfill your request may accept, but s/he may also counter-offer or decline, which will lead you to make other conversational moves in response. Performer can minimally agree, decline, or counter-offer. Customer can revise, and cancel the request.</a:t>
            </a:r>
          </a:p>
          <a:p>
            <a:r>
              <a:rPr lang="en-US" sz="1200" b="1" dirty="0"/>
              <a:t>Performance </a:t>
            </a:r>
            <a:r>
              <a:rPr lang="en-US" sz="1200" dirty="0"/>
              <a:t>Congratulations you’ve entered Performance Phase. This is the phase where Performer works to deliver on his/her promise to you. In this phase, however, lots of conversations can take place as the two of you engage with one another to ensure that you are satisfied. Click continue and then Customer or Performer to see what moves are possible in this phase! </a:t>
            </a:r>
          </a:p>
          <a:p>
            <a:r>
              <a:rPr lang="en-US" sz="1200" b="1" dirty="0"/>
              <a:t>Acceptance </a:t>
            </a:r>
            <a:r>
              <a:rPr lang="en-US" sz="1200" dirty="0"/>
              <a:t>This is the phase that indicates that the performer has completed the work.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113</a:t>
            </a:fld>
            <a:endParaRPr lang="en-US" dirty="0"/>
          </a:p>
        </p:txBody>
      </p:sp>
    </p:spTree>
    <p:extLst>
      <p:ext uri="{BB962C8B-B14F-4D97-AF65-F5344CB8AC3E}">
        <p14:creationId xmlns:p14="http://schemas.microsoft.com/office/powerpoint/2010/main" val="13778747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114</a:t>
            </a:fld>
            <a:endParaRPr lang="en-US" dirty="0"/>
          </a:p>
        </p:txBody>
      </p:sp>
    </p:spTree>
    <p:extLst>
      <p:ext uri="{BB962C8B-B14F-4D97-AF65-F5344CB8AC3E}">
        <p14:creationId xmlns:p14="http://schemas.microsoft.com/office/powerpoint/2010/main" val="141920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hlinkClick r:id="rId3"/>
              </a:rPr>
              <a:t>101 Things I Learned ® in Business School</a:t>
            </a:r>
            <a:endParaRPr lang="en-US" sz="1200" b="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https://books.google.com/books?isbn=0446569569</a:t>
            </a:r>
            <a:endParaRPr lang="en-US" sz="1200" b="0"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hlinkClick r:id="rId4" action="ppaction://hlinkfile"/>
              </a:rPr>
              <a:t>Michael W. </a:t>
            </a:r>
            <a:r>
              <a:rPr lang="en-US" sz="1200" b="0" u="none" strike="noStrike" kern="1200" dirty="0" err="1">
                <a:solidFill>
                  <a:schemeClr val="tx1"/>
                </a:solidFill>
                <a:effectLst/>
                <a:latin typeface="+mn-lt"/>
                <a:ea typeface="+mn-ea"/>
                <a:cs typeface="+mn-cs"/>
                <a:hlinkClick r:id="rId4" action="ppaction://hlinkfile"/>
              </a:rPr>
              <a:t>Preis</a:t>
            </a:r>
            <a:r>
              <a:rPr lang="en-US" sz="1200" b="0" kern="1200" dirty="0">
                <a:solidFill>
                  <a:schemeClr val="tx1"/>
                </a:solidFill>
                <a:effectLst/>
                <a:latin typeface="+mn-lt"/>
                <a:ea typeface="+mn-ea"/>
                <a:cs typeface="+mn-cs"/>
              </a:rPr>
              <a:t> - 2010 - ‎Business &amp; Economics</a:t>
            </a:r>
          </a:p>
          <a:p>
            <a:r>
              <a:rPr lang="en-US" sz="1200" b="0" i="1" kern="1200" dirty="0">
                <a:solidFill>
                  <a:schemeClr val="tx1"/>
                </a:solidFill>
                <a:effectLst/>
                <a:latin typeface="+mn-lt"/>
                <a:ea typeface="+mn-ea"/>
                <a:cs typeface="+mn-cs"/>
              </a:rPr>
              <a:t>Business is the exchange of entities to which values have been assigned</a:t>
            </a:r>
            <a:r>
              <a:rPr lang="en-US" sz="1200" b="0" kern="1200" dirty="0">
                <a:solidFill>
                  <a:schemeClr val="tx1"/>
                </a:solidFill>
                <a:effectLst/>
                <a:latin typeface="+mn-lt"/>
                <a:ea typeface="+mn-ea"/>
                <a:cs typeface="+mn-cs"/>
              </a:rPr>
              <a:t>. 1 In business transactions, the values assigned to goods, services, or money may be ...</a:t>
            </a:r>
          </a:p>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11</a:t>
            </a:fld>
            <a:endParaRPr lang="en-US" dirty="0"/>
          </a:p>
        </p:txBody>
      </p:sp>
    </p:spTree>
    <p:extLst>
      <p:ext uri="{BB962C8B-B14F-4D97-AF65-F5344CB8AC3E}">
        <p14:creationId xmlns:p14="http://schemas.microsoft.com/office/powerpoint/2010/main" val="9674249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B53F9-58F3-4BBF-B4A6-47CC66C89BE6}" type="slidenum">
              <a:rPr lang="en-US" smtClean="0"/>
              <a:pPr/>
              <a:t>115</a:t>
            </a:fld>
            <a:endParaRPr lang="en-US" dirty="0"/>
          </a:p>
        </p:txBody>
      </p:sp>
    </p:spTree>
    <p:extLst>
      <p:ext uri="{BB962C8B-B14F-4D97-AF65-F5344CB8AC3E}">
        <p14:creationId xmlns:p14="http://schemas.microsoft.com/office/powerpoint/2010/main" val="144402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010B72F-0AC3-43B8-8B81-E656BD46C2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C897CC-456B-41E1-A0E8-74472BE2F2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8386D1-5217-4695-B19B-4D1DAB6712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764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0149DB2-2D13-4D2B-85CD-B9024BD6391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676400"/>
            <a:ext cx="3810000" cy="4114800"/>
          </a:xfrm>
        </p:spPr>
        <p:txBody>
          <a:bodyPr/>
          <a:lstStyle/>
          <a:p>
            <a:endParaRPr lang="en-US" dirty="0"/>
          </a:p>
        </p:txBody>
      </p:sp>
      <p:sp>
        <p:nvSpPr>
          <p:cNvPr id="4" name="Text Placeholder 3"/>
          <p:cNvSpPr>
            <a:spLocks noGrp="1"/>
          </p:cNvSpPr>
          <p:nvPr>
            <p:ph type="body" sz="half" idx="2"/>
          </p:nvPr>
        </p:nvSpPr>
        <p:spPr>
          <a:xfrm>
            <a:off x="4648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F953D40-0169-4A77-9A30-ADA3C1A0871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460A324F-72D5-4F19-8007-EB2E8A20872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8231C73C-B70B-4941-ABB4-AA6F467B23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EF179-8BEC-470B-9C7B-563D386012F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E44A25-3B2C-48C0-B319-58D0663DBC9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427810CB-ED63-4923-A81C-9B8F26CD77E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2F0D8-27D6-48D5-A8DC-04CA49C7E6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88B4269E-0FFA-4346-9F18-0BD510FB630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4B469063-D8B9-41FA-BAE4-80CD591FA7AD}"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E2DD1C-282A-48A7-98CF-7D08403FE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10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1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11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http://www.youtube.com/watch?v=Kgguebd5asQ"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51.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Ten Tools</a:t>
            </a:r>
          </a:p>
        </p:txBody>
      </p:sp>
      <p:sp>
        <p:nvSpPr>
          <p:cNvPr id="7" name="Subtitle 6"/>
          <p:cNvSpPr>
            <a:spLocks noGrp="1"/>
          </p:cNvSpPr>
          <p:nvPr>
            <p:ph type="subTitle" idx="1"/>
          </p:nvPr>
        </p:nvSpPr>
        <p:spPr/>
        <p:txBody>
          <a:bodyPr/>
          <a:lstStyle/>
          <a:p>
            <a:r>
              <a:rPr lang="en-US" dirty="0"/>
              <a:t>A collection of organizational and individual methods to aid effectiveness</a:t>
            </a:r>
          </a:p>
        </p:txBody>
      </p:sp>
      <p:grpSp>
        <p:nvGrpSpPr>
          <p:cNvPr id="2" name="Group 1">
            <a:extLst>
              <a:ext uri="{FF2B5EF4-FFF2-40B4-BE49-F238E27FC236}">
                <a16:creationId xmlns:a16="http://schemas.microsoft.com/office/drawing/2014/main" id="{A4376261-C361-44F7-872A-0D6DFB4B2ECE}"/>
              </a:ext>
            </a:extLst>
          </p:cNvPr>
          <p:cNvGrpSpPr/>
          <p:nvPr/>
        </p:nvGrpSpPr>
        <p:grpSpPr>
          <a:xfrm>
            <a:off x="1752600" y="0"/>
            <a:ext cx="7391400" cy="4724400"/>
            <a:chOff x="1752600" y="0"/>
            <a:chExt cx="7391400" cy="4724400"/>
          </a:xfrm>
        </p:grpSpPr>
        <p:pic>
          <p:nvPicPr>
            <p:cNvPr id="6146" name="Picture 2" descr="C:\Users\tjelliott\AppData\Local\Microsoft\Windows\Temporary Internet Files\Content.IE5\GQ1C05YS\MP900386678[1].jpg"/>
            <p:cNvPicPr>
              <a:picLocks noChangeAspect="1" noChangeArrowheads="1"/>
            </p:cNvPicPr>
            <p:nvPr/>
          </p:nvPicPr>
          <p:blipFill>
            <a:blip r:embed="rId3" cstate="print"/>
            <a:srcRect/>
            <a:stretch>
              <a:fillRect/>
            </a:stretch>
          </p:blipFill>
          <p:spPr bwMode="auto">
            <a:xfrm>
              <a:off x="7543800" y="304800"/>
              <a:ext cx="1187866" cy="847344"/>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4" cstate="print"/>
            <a:srcRect/>
            <a:stretch>
              <a:fillRect/>
            </a:stretch>
          </p:blipFill>
          <p:spPr bwMode="auto">
            <a:xfrm>
              <a:off x="2057400" y="1676400"/>
              <a:ext cx="924052" cy="1295400"/>
            </a:xfrm>
            <a:prstGeom prst="rect">
              <a:avLst/>
            </a:prstGeom>
            <a:noFill/>
          </p:spPr>
        </p:pic>
        <p:pic>
          <p:nvPicPr>
            <p:cNvPr id="6150" name="Picture 6" descr="C:\Users\tjelliott\AppData\Local\Microsoft\Windows\Temporary Internet Files\Content.IE5\YRXMNQWK\MP900444275[1].jpg"/>
            <p:cNvPicPr>
              <a:picLocks noChangeAspect="1" noChangeArrowheads="1"/>
            </p:cNvPicPr>
            <p:nvPr/>
          </p:nvPicPr>
          <p:blipFill>
            <a:blip r:embed="rId5" cstate="print"/>
            <a:srcRect/>
            <a:stretch>
              <a:fillRect/>
            </a:stretch>
          </p:blipFill>
          <p:spPr bwMode="auto">
            <a:xfrm>
              <a:off x="1752600" y="0"/>
              <a:ext cx="1034374" cy="1219200"/>
            </a:xfrm>
            <a:prstGeom prst="rect">
              <a:avLst/>
            </a:prstGeom>
            <a:noFill/>
          </p:spPr>
        </p:pic>
        <p:pic>
          <p:nvPicPr>
            <p:cNvPr id="13" name="Picture 12" descr="sextant.jpg"/>
            <p:cNvPicPr>
              <a:picLocks noChangeAspect="1"/>
            </p:cNvPicPr>
            <p:nvPr/>
          </p:nvPicPr>
          <p:blipFill>
            <a:blip r:embed="rId6" cstate="print"/>
            <a:stretch>
              <a:fillRect/>
            </a:stretch>
          </p:blipFill>
          <p:spPr>
            <a:xfrm>
              <a:off x="7010400" y="3200400"/>
              <a:ext cx="1524000" cy="1203960"/>
            </a:xfrm>
            <a:prstGeom prst="rect">
              <a:avLst/>
            </a:prstGeom>
          </p:spPr>
        </p:pic>
        <p:pic>
          <p:nvPicPr>
            <p:cNvPr id="6152" name="Picture 8" descr="Plier wrench"/>
            <p:cNvPicPr>
              <a:picLocks noChangeAspect="1" noChangeArrowheads="1"/>
            </p:cNvPicPr>
            <p:nvPr/>
          </p:nvPicPr>
          <p:blipFill>
            <a:blip r:embed="rId7" cstate="print"/>
            <a:srcRect/>
            <a:stretch>
              <a:fillRect/>
            </a:stretch>
          </p:blipFill>
          <p:spPr bwMode="auto">
            <a:xfrm>
              <a:off x="2362200" y="3429000"/>
              <a:ext cx="628650" cy="952500"/>
            </a:xfrm>
            <a:prstGeom prst="rect">
              <a:avLst/>
            </a:prstGeom>
            <a:noFill/>
          </p:spPr>
        </p:pic>
        <p:pic>
          <p:nvPicPr>
            <p:cNvPr id="15" name="Picture 14" descr="mortar-pestle.jpg"/>
            <p:cNvPicPr>
              <a:picLocks noChangeAspect="1"/>
            </p:cNvPicPr>
            <p:nvPr/>
          </p:nvPicPr>
          <p:blipFill>
            <a:blip r:embed="rId8" cstate="print"/>
            <a:stretch>
              <a:fillRect/>
            </a:stretch>
          </p:blipFill>
          <p:spPr>
            <a:xfrm>
              <a:off x="4419600" y="228600"/>
              <a:ext cx="1351446" cy="1136904"/>
            </a:xfrm>
            <a:prstGeom prst="rect">
              <a:avLst/>
            </a:prstGeom>
          </p:spPr>
        </p:pic>
        <p:pic>
          <p:nvPicPr>
            <p:cNvPr id="16" name="Picture 15" descr="stethoscope.jpg"/>
            <p:cNvPicPr>
              <a:picLocks noChangeAspect="1"/>
            </p:cNvPicPr>
            <p:nvPr/>
          </p:nvPicPr>
          <p:blipFill>
            <a:blip r:embed="rId9" cstate="print"/>
            <a:stretch>
              <a:fillRect/>
            </a:stretch>
          </p:blipFill>
          <p:spPr>
            <a:xfrm>
              <a:off x="5105400" y="3276600"/>
              <a:ext cx="1158240" cy="1447800"/>
            </a:xfrm>
            <a:prstGeom prst="rect">
              <a:avLst/>
            </a:prstGeom>
          </p:spPr>
        </p:pic>
        <p:pic>
          <p:nvPicPr>
            <p:cNvPr id="18" name="Picture 17" descr="wooden-ruler.jpg"/>
            <p:cNvPicPr>
              <a:picLocks noChangeAspect="1"/>
            </p:cNvPicPr>
            <p:nvPr/>
          </p:nvPicPr>
          <p:blipFill>
            <a:blip r:embed="rId10" cstate="print"/>
            <a:stretch>
              <a:fillRect/>
            </a:stretch>
          </p:blipFill>
          <p:spPr>
            <a:xfrm>
              <a:off x="5334000" y="1916620"/>
              <a:ext cx="3810000" cy="814388"/>
            </a:xfrm>
            <a:prstGeom prst="rect">
              <a:avLst/>
            </a:prstGeom>
          </p:spPr>
        </p:pic>
        <p:pic>
          <p:nvPicPr>
            <p:cNvPr id="19" name="Picture 18" descr="paintbrush-green.jpg"/>
            <p:cNvPicPr>
              <a:picLocks noChangeAspect="1"/>
            </p:cNvPicPr>
            <p:nvPr/>
          </p:nvPicPr>
          <p:blipFill>
            <a:blip r:embed="rId11" cstate="print"/>
            <a:stretch>
              <a:fillRect/>
            </a:stretch>
          </p:blipFill>
          <p:spPr>
            <a:xfrm>
              <a:off x="3886200" y="1447800"/>
              <a:ext cx="762000" cy="1524000"/>
            </a:xfrm>
            <a:prstGeom prst="rect">
              <a:avLst/>
            </a:prstGeom>
          </p:spPr>
        </p:pic>
        <p:pic>
          <p:nvPicPr>
            <p:cNvPr id="20" name="Picture 19" descr="drill-cordless.jpg"/>
            <p:cNvPicPr>
              <a:picLocks noChangeAspect="1"/>
            </p:cNvPicPr>
            <p:nvPr/>
          </p:nvPicPr>
          <p:blipFill>
            <a:blip r:embed="rId12" cstate="print"/>
            <a:stretch>
              <a:fillRect/>
            </a:stretch>
          </p:blipFill>
          <p:spPr>
            <a:xfrm>
              <a:off x="3657600" y="3352800"/>
              <a:ext cx="823200" cy="960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45 Minutes of Fun</a:t>
            </a:r>
          </a:p>
        </p:txBody>
      </p:sp>
      <p:sp>
        <p:nvSpPr>
          <p:cNvPr id="6" name="Content Placeholder 5"/>
          <p:cNvSpPr>
            <a:spLocks noGrp="1"/>
          </p:cNvSpPr>
          <p:nvPr>
            <p:ph sz="quarter" idx="1"/>
          </p:nvPr>
        </p:nvSpPr>
        <p:spPr/>
        <p:txBody>
          <a:bodyPr>
            <a:normAutofit/>
          </a:bodyPr>
          <a:lstStyle/>
          <a:p>
            <a:pPr marL="463550" indent="-463550"/>
            <a:r>
              <a:rPr lang="en-US" sz="4000" dirty="0"/>
              <a:t>Context</a:t>
            </a:r>
          </a:p>
          <a:p>
            <a:pPr marL="463550" indent="-463550"/>
            <a:r>
              <a:rPr lang="en-US" sz="4000" dirty="0"/>
              <a:t>Mindset</a:t>
            </a:r>
          </a:p>
          <a:p>
            <a:pPr marL="463550" indent="-463550"/>
            <a:r>
              <a:rPr lang="en-US" sz="4000" dirty="0"/>
              <a:t>Preparation</a:t>
            </a:r>
          </a:p>
          <a:p>
            <a:pPr marL="463550" indent="-463550"/>
            <a:r>
              <a:rPr lang="en-US" sz="4000" dirty="0"/>
              <a:t>Negotiation</a:t>
            </a:r>
          </a:p>
          <a:p>
            <a:pPr marL="463550" indent="-463550"/>
            <a:r>
              <a:rPr lang="en-US" sz="4000" dirty="0"/>
              <a:t>Performance</a:t>
            </a:r>
          </a:p>
          <a:p>
            <a:pPr marL="463550" indent="-463550"/>
            <a:r>
              <a:rPr lang="en-US" sz="4000" dirty="0"/>
              <a:t>Acceptance</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10</a:t>
            </a:fld>
            <a:endParaRPr lang="en-US" dirty="0"/>
          </a:p>
        </p:txBody>
      </p:sp>
    </p:spTree>
    <p:extLst>
      <p:ext uri="{BB962C8B-B14F-4D97-AF65-F5344CB8AC3E}">
        <p14:creationId xmlns:p14="http://schemas.microsoft.com/office/powerpoint/2010/main" val="1934393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eliciting or making promises? speaking with specificity creates a sense of accountability and commitment. </a:t>
            </a:r>
          </a:p>
        </p:txBody>
      </p:sp>
      <p:sp>
        <p:nvSpPr>
          <p:cNvPr id="3" name="Slide Number Placeholder 2"/>
          <p:cNvSpPr>
            <a:spLocks noGrp="1"/>
          </p:cNvSpPr>
          <p:nvPr>
            <p:ph type="sldNum" sz="quarter" idx="12"/>
          </p:nvPr>
        </p:nvSpPr>
        <p:spPr/>
        <p:txBody>
          <a:bodyPr/>
          <a:lstStyle/>
          <a:p>
            <a:fld id="{5CEEF179-8BEC-470B-9C7B-563D386012FB}" type="slidenum">
              <a:rPr lang="en-US" smtClean="0"/>
              <a:pPr/>
              <a:t>100</a:t>
            </a:fld>
            <a:endParaRPr lang="en-US" dirty="0"/>
          </a:p>
        </p:txBody>
      </p:sp>
      <p:sp>
        <p:nvSpPr>
          <p:cNvPr id="4" name="Content Placeholder 3"/>
          <p:cNvSpPr>
            <a:spLocks noGrp="1"/>
          </p:cNvSpPr>
          <p:nvPr>
            <p:ph sz="quarter" idx="2"/>
          </p:nvPr>
        </p:nvSpPr>
        <p:spPr/>
        <p:txBody>
          <a:bodyPr>
            <a:normAutofit fontScale="85000" lnSpcReduction="10000"/>
          </a:bodyPr>
          <a:lstStyle/>
          <a:p>
            <a:pPr lvl="0"/>
            <a:r>
              <a:rPr lang="en-US" dirty="0"/>
              <a:t>Yes, I will.</a:t>
            </a:r>
          </a:p>
          <a:p>
            <a:pPr lvl="0"/>
            <a:r>
              <a:rPr lang="en-US" dirty="0"/>
              <a:t>I am not sure but I will give you a firm answer by noon tomorrow.</a:t>
            </a:r>
          </a:p>
          <a:p>
            <a:pPr lvl="0"/>
            <a:r>
              <a:rPr lang="en-US" dirty="0"/>
              <a:t>I will make the time to get this done.</a:t>
            </a:r>
          </a:p>
          <a:p>
            <a:pPr lvl="0"/>
            <a:r>
              <a:rPr lang="en-US" dirty="0"/>
              <a:t>I promise to close the loop by noon tomorrow so we can proceed.</a:t>
            </a:r>
          </a:p>
          <a:p>
            <a:pPr lvl="0"/>
            <a:r>
              <a:rPr lang="en-US" dirty="0"/>
              <a:t>By Friday, March 18 at 2:00 pm Central.</a:t>
            </a:r>
          </a:p>
          <a:p>
            <a:pPr lvl="0"/>
            <a:r>
              <a:rPr lang="en-US" dirty="0"/>
              <a:t>I will make it happen.</a:t>
            </a:r>
          </a:p>
          <a:p>
            <a:pPr lvl="0"/>
            <a:r>
              <a:rPr lang="en-US" dirty="0"/>
              <a:t>Do. Or do not. There is no try.</a:t>
            </a:r>
          </a:p>
        </p:txBody>
      </p:sp>
      <p:sp>
        <p:nvSpPr>
          <p:cNvPr id="8" name="Content Placeholder 7"/>
          <p:cNvSpPr>
            <a:spLocks noGrp="1"/>
          </p:cNvSpPr>
          <p:nvPr>
            <p:ph sz="quarter" idx="4"/>
          </p:nvPr>
        </p:nvSpPr>
        <p:spPr/>
        <p:txBody>
          <a:bodyPr>
            <a:normAutofit/>
          </a:bodyPr>
          <a:lstStyle/>
          <a:p>
            <a:pPr lvl="0"/>
            <a:r>
              <a:rPr lang="en-US" dirty="0"/>
              <a:t>We'll see.</a:t>
            </a:r>
          </a:p>
          <a:p>
            <a:pPr lvl="0"/>
            <a:r>
              <a:rPr lang="en-US" dirty="0"/>
              <a:t>I'll try.</a:t>
            </a:r>
          </a:p>
          <a:p>
            <a:pPr lvl="0"/>
            <a:r>
              <a:rPr lang="en-US" dirty="0"/>
              <a:t>If I have the time for this.</a:t>
            </a:r>
          </a:p>
          <a:p>
            <a:pPr lvl="0"/>
            <a:r>
              <a:rPr lang="en-US" dirty="0"/>
              <a:t>I will get back to you on that.</a:t>
            </a:r>
          </a:p>
          <a:p>
            <a:pPr lvl="0"/>
            <a:r>
              <a:rPr lang="en-US" dirty="0"/>
              <a:t>Maybe.</a:t>
            </a:r>
          </a:p>
          <a:p>
            <a:pPr lvl="0"/>
            <a:r>
              <a:rPr lang="en-US" dirty="0"/>
              <a:t>When I get around to it.</a:t>
            </a:r>
          </a:p>
          <a:p>
            <a:r>
              <a:rPr lang="en-US" dirty="0"/>
              <a:t>Dude, chill. Like, it will get done when it is meant to get done.</a:t>
            </a:r>
          </a:p>
          <a:p>
            <a:endParaRPr lang="en-US" dirty="0"/>
          </a:p>
        </p:txBody>
      </p:sp>
      <p:sp>
        <p:nvSpPr>
          <p:cNvPr id="6" name="Text Placeholder 5"/>
          <p:cNvSpPr>
            <a:spLocks noGrp="1"/>
          </p:cNvSpPr>
          <p:nvPr>
            <p:ph type="body" sz="quarter" idx="1"/>
          </p:nvPr>
        </p:nvSpPr>
        <p:spPr/>
        <p:txBody>
          <a:bodyPr/>
          <a:lstStyle/>
          <a:p>
            <a:r>
              <a:rPr lang="en-US" dirty="0"/>
              <a:t>Use, and encourage your employees to use, phrases like:</a:t>
            </a:r>
          </a:p>
        </p:txBody>
      </p:sp>
      <p:sp>
        <p:nvSpPr>
          <p:cNvPr id="7" name="Text Placeholder 6"/>
          <p:cNvSpPr>
            <a:spLocks noGrp="1"/>
          </p:cNvSpPr>
          <p:nvPr>
            <p:ph type="body" sz="quarter" idx="3"/>
          </p:nvPr>
        </p:nvSpPr>
        <p:spPr/>
        <p:txBody>
          <a:bodyPr/>
          <a:lstStyle/>
          <a:p>
            <a:r>
              <a:rPr lang="en-US" dirty="0"/>
              <a:t>Don't use, and don't let your staff use, phrases like: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1"/>
          <p:cNvSpPr>
            <a:spLocks noGrp="1"/>
          </p:cNvSpPr>
          <p:nvPr>
            <p:ph type="sldNum" sz="quarter" idx="11"/>
          </p:nvPr>
        </p:nvSpPr>
        <p:spPr/>
        <p:txBody>
          <a:bodyPr/>
          <a:lstStyle/>
          <a:p>
            <a:fld id="{427810CB-ED63-4923-A81C-9B8F26CD77E5}" type="slidenum">
              <a:rPr lang="en-US" smtClean="0"/>
              <a:pPr/>
              <a:t>101</a:t>
            </a:fld>
            <a:endParaRPr lang="en-US" dirty="0"/>
          </a:p>
        </p:txBody>
      </p:sp>
      <p:sp>
        <p:nvSpPr>
          <p:cNvPr id="33" name="Rectangle 32"/>
          <p:cNvSpPr/>
          <p:nvPr/>
        </p:nvSpPr>
        <p:spPr>
          <a:xfrm>
            <a:off x="3152380" y="2967335"/>
            <a:ext cx="283923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7030A0"/>
                </a:solidFill>
                <a:effectLst>
                  <a:outerShdw blurRad="50800" dist="39000" dir="5460000" algn="tl">
                    <a:srgbClr val="000000">
                      <a:alpha val="38000"/>
                    </a:srgbClr>
                  </a:outerShdw>
                </a:effectLst>
              </a:rPr>
              <a:t>Act &amp;</a:t>
            </a:r>
          </a:p>
          <a:p>
            <a:pPr algn="ctr"/>
            <a:r>
              <a:rPr lang="en-US" sz="5400" b="1" cap="none" spc="0" dirty="0">
                <a:ln w="11430"/>
                <a:solidFill>
                  <a:srgbClr val="7030A0"/>
                </a:solidFill>
                <a:effectLst>
                  <a:outerShdw blurRad="50800" dist="39000" dir="5460000" algn="tl">
                    <a:srgbClr val="000000">
                      <a:alpha val="38000"/>
                    </a:srgbClr>
                  </a:outerShdw>
                </a:effectLst>
              </a:rPr>
              <a:t>Perform</a:t>
            </a:r>
          </a:p>
        </p:txBody>
      </p:sp>
      <p:sp>
        <p:nvSpPr>
          <p:cNvPr id="34" name="Title 33"/>
          <p:cNvSpPr>
            <a:spLocks noGrp="1"/>
          </p:cNvSpPr>
          <p:nvPr>
            <p:ph type="title"/>
          </p:nvPr>
        </p:nvSpPr>
        <p:spPr/>
        <p:txBody>
          <a:bodyPr/>
          <a:lstStyle/>
          <a:p>
            <a:r>
              <a:rPr lang="en-US" b="1" dirty="0"/>
              <a:t>Perform: to carry into effect</a:t>
            </a:r>
            <a:endParaRPr lang="en-US" dirty="0"/>
          </a:p>
        </p:txBody>
      </p:sp>
      <p:sp>
        <p:nvSpPr>
          <p:cNvPr id="35" name="Donut 34"/>
          <p:cNvSpPr/>
          <p:nvPr/>
        </p:nvSpPr>
        <p:spPr>
          <a:xfrm>
            <a:off x="1295400" y="1752600"/>
            <a:ext cx="6705600" cy="4495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ular Callout 35"/>
          <p:cNvSpPr/>
          <p:nvPr/>
        </p:nvSpPr>
        <p:spPr>
          <a:xfrm>
            <a:off x="228600" y="1905000"/>
            <a:ext cx="2438400" cy="762000"/>
          </a:xfrm>
          <a:prstGeom prst="wedgeRectCallout">
            <a:avLst>
              <a:gd name="adj1" fmla="val -81"/>
              <a:gd name="adj2" fmla="val 89296"/>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t>What surrounds action and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0" fill="hold"/>
                                        <p:tgtEl>
                                          <p:spTgt spid="35"/>
                                        </p:tgtEl>
                                        <p:attrNameLst>
                                          <p:attrName>ppt_w</p:attrName>
                                        </p:attrNameLst>
                                      </p:cBhvr>
                                      <p:tavLst>
                                        <p:tav tm="0">
                                          <p:val>
                                            <p:fltVal val="0"/>
                                          </p:val>
                                        </p:tav>
                                        <p:tav tm="100000">
                                          <p:val>
                                            <p:strVal val="#ppt_w"/>
                                          </p:val>
                                        </p:tav>
                                      </p:tavLst>
                                    </p:anim>
                                    <p:anim calcmode="lin" valueType="num">
                                      <p:cBhvr>
                                        <p:cTn id="8" dur="3000" fill="hold"/>
                                        <p:tgtEl>
                                          <p:spTgt spid="35"/>
                                        </p:tgtEl>
                                        <p:attrNameLst>
                                          <p:attrName>ppt_h</p:attrName>
                                        </p:attrNameLst>
                                      </p:cBhvr>
                                      <p:tavLst>
                                        <p:tav tm="0">
                                          <p:val>
                                            <p:fltVal val="0"/>
                                          </p:val>
                                        </p:tav>
                                        <p:tav tm="100000">
                                          <p:val>
                                            <p:strVal val="#ppt_h"/>
                                          </p:val>
                                        </p:tav>
                                      </p:tavLst>
                                    </p:anim>
                                    <p:animEffect transition="in" filter="fade">
                                      <p:cBhvr>
                                        <p:cTn id="9" dur="3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dissolv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first, you need to follow an effective sequence for action: </a:t>
            </a:r>
            <a:r>
              <a:rPr lang="en-US"/>
              <a:t>relationship comes </a:t>
            </a:r>
            <a:r>
              <a:rPr lang="en-US" dirty="0"/>
              <a:t>1st</a:t>
            </a:r>
          </a:p>
        </p:txBody>
      </p:sp>
      <p:sp>
        <p:nvSpPr>
          <p:cNvPr id="3" name="Slide Number Placeholder 2"/>
          <p:cNvSpPr>
            <a:spLocks noGrp="1"/>
          </p:cNvSpPr>
          <p:nvPr>
            <p:ph type="sldNum" sz="quarter" idx="12"/>
          </p:nvPr>
        </p:nvSpPr>
        <p:spPr/>
        <p:txBody>
          <a:bodyPr/>
          <a:lstStyle/>
          <a:p>
            <a:fld id="{427810CB-ED63-4923-A81C-9B8F26CD77E5}" type="slidenum">
              <a:rPr lang="en-US" smtClean="0"/>
              <a:pPr/>
              <a:t>102</a:t>
            </a:fld>
            <a:endParaRPr lang="en-US" dirty="0"/>
          </a:p>
        </p:txBody>
      </p:sp>
      <p:sp>
        <p:nvSpPr>
          <p:cNvPr id="5" name="Content Placeholder 4"/>
          <p:cNvSpPr>
            <a:spLocks noGrp="1"/>
          </p:cNvSpPr>
          <p:nvPr>
            <p:ph sz="quarter" idx="1"/>
          </p:nvPr>
        </p:nvSpPr>
        <p:spPr/>
        <p:txBody>
          <a:bodyPr/>
          <a:lstStyle/>
          <a:p>
            <a:r>
              <a:rPr lang="en-US" dirty="0"/>
              <a:t>Relationship</a:t>
            </a:r>
          </a:p>
          <a:p>
            <a:r>
              <a:rPr lang="en-US" dirty="0"/>
              <a:t>Possibilities</a:t>
            </a:r>
          </a:p>
          <a:p>
            <a:r>
              <a:rPr lang="en-US" dirty="0"/>
              <a:t>Action</a:t>
            </a:r>
          </a:p>
          <a:p>
            <a:pPr lvl="1"/>
            <a:r>
              <a:rPr lang="en-US" b="1" dirty="0"/>
              <a:t>R</a:t>
            </a:r>
            <a:r>
              <a:rPr lang="en-US" dirty="0"/>
              <a:t>equest</a:t>
            </a:r>
          </a:p>
          <a:p>
            <a:pPr lvl="1"/>
            <a:r>
              <a:rPr lang="en-US" b="1" dirty="0"/>
              <a:t>O</a:t>
            </a:r>
            <a:r>
              <a:rPr lang="en-US" dirty="0"/>
              <a:t>ffer</a:t>
            </a:r>
          </a:p>
          <a:p>
            <a:pPr lvl="1"/>
            <a:r>
              <a:rPr lang="en-US" b="1" dirty="0"/>
              <a:t>C</a:t>
            </a:r>
            <a:r>
              <a:rPr lang="en-US" dirty="0"/>
              <a:t>onditions</a:t>
            </a:r>
          </a:p>
          <a:p>
            <a:pPr lvl="1"/>
            <a:r>
              <a:rPr lang="en-US" b="1" dirty="0"/>
              <a:t>P</a:t>
            </a:r>
            <a:r>
              <a:rPr lang="en-US" dirty="0"/>
              <a:t>romise</a:t>
            </a:r>
          </a:p>
          <a:p>
            <a:pPr lvl="1"/>
            <a:r>
              <a:rPr lang="en-US" b="1" dirty="0"/>
              <a:t>D</a:t>
            </a:r>
            <a:r>
              <a:rPr lang="en-US" dirty="0"/>
              <a:t>eclaration of Completion</a:t>
            </a:r>
          </a:p>
          <a:p>
            <a:pPr lvl="1"/>
            <a:r>
              <a:rPr lang="en-US" b="1" dirty="0"/>
              <a:t>D</a:t>
            </a:r>
            <a:r>
              <a:rPr lang="en-US" dirty="0"/>
              <a:t>eclaration of Satisfaction</a:t>
            </a:r>
          </a:p>
        </p:txBody>
      </p:sp>
      <p:pic>
        <p:nvPicPr>
          <p:cNvPr id="7" name="Content Placeholder 6" descr="request-questionmark-sign.bmp"/>
          <p:cNvPicPr>
            <a:picLocks noGrp="1" noChangeAspect="1"/>
          </p:cNvPicPr>
          <p:nvPr>
            <p:ph sz="quarter" idx="2"/>
          </p:nvPr>
        </p:nvPicPr>
        <p:blipFill>
          <a:blip r:embed="rId2" cstate="print"/>
          <a:stretch>
            <a:fillRect/>
          </a:stretch>
        </p:blipFill>
        <p:spPr>
          <a:xfrm>
            <a:off x="5220057" y="1943342"/>
            <a:ext cx="2857143" cy="3885715"/>
          </a:xfrm>
        </p:spPr>
      </p:pic>
      <p:sp>
        <p:nvSpPr>
          <p:cNvPr id="8" name="Left-Right-Up Arrow 7"/>
          <p:cNvSpPr/>
          <p:nvPr/>
        </p:nvSpPr>
        <p:spPr>
          <a:xfrm rot="5400000">
            <a:off x="2362200" y="1600200"/>
            <a:ext cx="1066800" cy="1371600"/>
          </a:xfrm>
          <a:prstGeom prst="leftRightUpArrow">
            <a:avLst/>
          </a:prstGeom>
          <a:solidFill>
            <a:srgbClr val="FF0000"/>
          </a:solidFill>
        </p:spPr>
        <p:style>
          <a:lnRef idx="0">
            <a:schemeClr val="accent1"/>
          </a:lnRef>
          <a:fillRef idx="3">
            <a:schemeClr val="accent1"/>
          </a:fillRef>
          <a:effectRef idx="3">
            <a:schemeClr val="accent1"/>
          </a:effectRef>
          <a:fontRef idx="minor">
            <a:schemeClr val="lt1"/>
          </a:fontRef>
        </p:style>
        <p:txBody>
          <a:bodyPr vert="vert" rtlCol="0" anchor="ctr"/>
          <a:lstStyle/>
          <a:p>
            <a:pPr algn="ctr"/>
            <a:endParaRPr lang="en-US" dirty="0"/>
          </a:p>
        </p:txBody>
      </p:sp>
      <p:sp>
        <p:nvSpPr>
          <p:cNvPr id="9" name="TextBox 8"/>
          <p:cNvSpPr txBox="1"/>
          <p:nvPr/>
        </p:nvSpPr>
        <p:spPr>
          <a:xfrm>
            <a:off x="2895600" y="1981200"/>
            <a:ext cx="2133600" cy="646331"/>
          </a:xfrm>
          <a:prstGeom prst="rect">
            <a:avLst/>
          </a:prstGeom>
          <a:noFill/>
        </p:spPr>
        <p:txBody>
          <a:bodyPr wrap="square" rtlCol="0">
            <a:spAutoFit/>
          </a:bodyPr>
          <a:lstStyle/>
          <a:p>
            <a:pPr algn="r"/>
            <a:r>
              <a:rPr lang="en-US" u="sng" dirty="0"/>
              <a:t>Very</a:t>
            </a:r>
            <a:r>
              <a:rPr lang="en-US" dirty="0"/>
              <a:t> different conversations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20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2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grpId="0" nodeType="withEffect">
                                  <p:stCondLst>
                                    <p:cond delay="0"/>
                                  </p:stCondLst>
                                  <p:iterate type="lt">
                                    <p:tmPct val="5000"/>
                                  </p:iterate>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style.rotation</p:attrName>
                                        </p:attrNameLst>
                                      </p:cBhvr>
                                      <p:tavLst>
                                        <p:tav tm="0">
                                          <p:val>
                                            <p:fltVal val="90"/>
                                          </p:val>
                                        </p:tav>
                                        <p:tav tm="100000">
                                          <p:val>
                                            <p:fltVal val="0"/>
                                          </p:val>
                                        </p:tav>
                                      </p:tavLst>
                                    </p:anim>
                                    <p:animEffect transition="in" filter="fade">
                                      <p:cBhvr>
                                        <p:cTn id="4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kind of conversation were we having?</a:t>
            </a:r>
          </a:p>
        </p:txBody>
      </p:sp>
      <p:sp>
        <p:nvSpPr>
          <p:cNvPr id="3" name="Slide Number Placeholder 2"/>
          <p:cNvSpPr>
            <a:spLocks noGrp="1"/>
          </p:cNvSpPr>
          <p:nvPr>
            <p:ph type="sldNum" sz="quarter" idx="12"/>
          </p:nvPr>
        </p:nvSpPr>
        <p:spPr/>
        <p:txBody>
          <a:bodyPr/>
          <a:lstStyle/>
          <a:p>
            <a:fld id="{427810CB-ED63-4923-A81C-9B8F26CD77E5}" type="slidenum">
              <a:rPr lang="en-US" smtClean="0"/>
              <a:pPr/>
              <a:t>103</a:t>
            </a:fld>
            <a:endParaRPr lang="en-US" dirty="0"/>
          </a:p>
        </p:txBody>
      </p:sp>
      <p:sp>
        <p:nvSpPr>
          <p:cNvPr id="5" name="Content Placeholder 4"/>
          <p:cNvSpPr>
            <a:spLocks noGrp="1"/>
          </p:cNvSpPr>
          <p:nvPr>
            <p:ph sz="quarter" idx="1"/>
          </p:nvPr>
        </p:nvSpPr>
        <p:spPr/>
        <p:txBody>
          <a:bodyPr/>
          <a:lstStyle/>
          <a:p>
            <a:r>
              <a:rPr lang="en-US" dirty="0"/>
              <a:t>A conversation about conversations?</a:t>
            </a:r>
          </a:p>
          <a:p>
            <a:r>
              <a:rPr lang="en-US" dirty="0"/>
              <a:t>A conversation for relationships ?</a:t>
            </a:r>
          </a:p>
          <a:p>
            <a:r>
              <a:rPr lang="en-US" dirty="0"/>
              <a:t>A conversation for possibilities?</a:t>
            </a:r>
          </a:p>
          <a:p>
            <a:r>
              <a:rPr lang="en-US" dirty="0"/>
              <a:t>A conversation for possible action? For coordinating action?</a:t>
            </a:r>
          </a:p>
          <a:p>
            <a:r>
              <a:rPr lang="en-US" dirty="0"/>
              <a:t>A conversation for breakdowns?</a:t>
            </a:r>
          </a:p>
        </p:txBody>
      </p:sp>
      <p:pic>
        <p:nvPicPr>
          <p:cNvPr id="1026" name="Picture 2" descr="C:\Users\tjelliott\AppData\Local\Microsoft\Windows\Temporary Internet Files\Content.IE5\61JG4SLR\MC900234641[1].wmf"/>
          <p:cNvPicPr>
            <a:picLocks noGrp="1" noChangeAspect="1" noChangeArrowheads="1"/>
          </p:cNvPicPr>
          <p:nvPr>
            <p:ph sz="quarter" idx="2"/>
          </p:nvPr>
        </p:nvPicPr>
        <p:blipFill>
          <a:blip r:embed="rId3" cstate="print"/>
          <a:srcRect/>
          <a:stretch>
            <a:fillRect/>
          </a:stretch>
        </p:blipFill>
        <p:spPr bwMode="auto">
          <a:xfrm>
            <a:off x="5194833" y="2971800"/>
            <a:ext cx="2396654" cy="1468527"/>
          </a:xfrm>
          <a:prstGeom prst="rect">
            <a:avLst/>
          </a:prstGeom>
          <a:noFill/>
        </p:spPr>
      </p:pic>
      <p:sp>
        <p:nvSpPr>
          <p:cNvPr id="6" name="Rounded Rectangle 5"/>
          <p:cNvSpPr/>
          <p:nvPr/>
        </p:nvSpPr>
        <p:spPr>
          <a:xfrm>
            <a:off x="304800" y="2362200"/>
            <a:ext cx="3581400" cy="2895600"/>
          </a:xfrm>
          <a:prstGeom prst="roundRect">
            <a:avLst/>
          </a:prstGeom>
          <a:noFill/>
          <a:ln w="3810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Another way of looking at Conversations for Action</a:t>
            </a:r>
          </a:p>
        </p:txBody>
      </p:sp>
      <p:sp>
        <p:nvSpPr>
          <p:cNvPr id="8" name="Text Placeholder 7"/>
          <p:cNvSpPr>
            <a:spLocks noGrp="1"/>
          </p:cNvSpPr>
          <p:nvPr>
            <p:ph type="body" idx="2"/>
          </p:nvPr>
        </p:nvSpPr>
        <p:spPr/>
        <p:txBody>
          <a:bodyPr/>
          <a:lstStyle/>
          <a:p>
            <a:r>
              <a:rPr lang="en-US" dirty="0"/>
              <a:t>Here we see the sequence along a timeline</a:t>
            </a:r>
          </a:p>
        </p:txBody>
      </p:sp>
      <p:sp>
        <p:nvSpPr>
          <p:cNvPr id="3" name="Slide Number Placeholder 2"/>
          <p:cNvSpPr>
            <a:spLocks noGrp="1"/>
          </p:cNvSpPr>
          <p:nvPr>
            <p:ph type="sldNum" sz="quarter" idx="15"/>
          </p:nvPr>
        </p:nvSpPr>
        <p:spPr/>
        <p:txBody>
          <a:bodyPr/>
          <a:lstStyle/>
          <a:p>
            <a:fld id="{5CEEF179-8BEC-470B-9C7B-563D386012FB}" type="slidenum">
              <a:rPr lang="en-US" smtClean="0"/>
              <a:pPr/>
              <a:t>104</a:t>
            </a:fld>
            <a:endParaRPr lang="en-US" dirty="0"/>
          </a:p>
        </p:txBody>
      </p:sp>
      <p:pic>
        <p:nvPicPr>
          <p:cNvPr id="9"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2049600"/>
            <a:ext cx="5638800" cy="2777850"/>
          </a:xfrm>
          <a:solidFill>
            <a:schemeClr val="bg1">
              <a:lumMod val="85000"/>
            </a:schemeClr>
          </a:solidFill>
        </p:spPr>
      </p:pic>
    </p:spTree>
    <p:extLst>
      <p:ext uri="{BB962C8B-B14F-4D97-AF65-F5344CB8AC3E}">
        <p14:creationId xmlns:p14="http://schemas.microsoft.com/office/powerpoint/2010/main" val="41415402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000" b="0" kern="1200" cap="small" baseline="0" dirty="0">
                <a:solidFill>
                  <a:schemeClr val="tx2"/>
                </a:solidFill>
                <a:effectLst/>
                <a:latin typeface="+mj-lt"/>
                <a:ea typeface="+mj-ea"/>
                <a:cs typeface="+mj-cs"/>
              </a:rPr>
              <a:t>why is the atom of work important?</a:t>
            </a:r>
            <a:endParaRPr lang="en-US" dirty="0"/>
          </a:p>
        </p:txBody>
      </p:sp>
      <p:sp>
        <p:nvSpPr>
          <p:cNvPr id="7" name="Content Placeholder 4"/>
          <p:cNvSpPr>
            <a:spLocks noGrp="1"/>
          </p:cNvSpPr>
          <p:nvPr>
            <p:ph sz="quarter" idx="1"/>
          </p:nvPr>
        </p:nvSpPr>
        <p:spPr/>
        <p:txBody>
          <a:bodyPr>
            <a:noAutofit/>
          </a:bodyPr>
          <a:lstStyle/>
          <a:p>
            <a:r>
              <a:rPr lang="en-US" sz="1600" dirty="0"/>
              <a:t>Because the creation of value in most circumstances requires coordinated actions</a:t>
            </a:r>
            <a:endParaRPr lang="en-GB" sz="1600" dirty="0"/>
          </a:p>
          <a:p>
            <a:pPr marL="238125" indent="-238125">
              <a:defRPr/>
            </a:pPr>
            <a:r>
              <a:rPr lang="en-US" sz="1600" dirty="0"/>
              <a:t>Value </a:t>
            </a:r>
            <a:r>
              <a:rPr lang="en-US" sz="1600" b="1" dirty="0"/>
              <a:t>added (</a:t>
            </a:r>
            <a:r>
              <a:rPr lang="en-US" sz="1600" dirty="0"/>
              <a:t>narrowly) </a:t>
            </a:r>
            <a:r>
              <a:rPr lang="en-US" sz="1600" b="1" dirty="0"/>
              <a:t>=</a:t>
            </a:r>
            <a:r>
              <a:rPr lang="en-US" sz="1600" dirty="0"/>
              <a:t> [sale price </a:t>
            </a:r>
            <a:r>
              <a:rPr lang="en-US" sz="1600" i="1" dirty="0"/>
              <a:t>or mission impact </a:t>
            </a:r>
            <a:r>
              <a:rPr lang="en-US" sz="1600" dirty="0"/>
              <a:t>of product]  - [cost of materials and labor to produce a product]</a:t>
            </a:r>
          </a:p>
          <a:p>
            <a:pPr marL="238125" indent="-238125">
              <a:defRPr/>
            </a:pPr>
            <a:r>
              <a:rPr lang="en-US" sz="1600" dirty="0"/>
              <a:t>That difference occurs through individuals applying their skills, efforts, and knowledge to transform the organization's other resources</a:t>
            </a:r>
          </a:p>
          <a:p>
            <a:pPr marL="238125" indent="-238125">
              <a:defRPr/>
            </a:pPr>
            <a:r>
              <a:rPr lang="en-US" sz="1600" dirty="0"/>
              <a:t>Organizations through their architecture (or network of relationships), innovation, and reputation </a:t>
            </a:r>
            <a:r>
              <a:rPr lang="en-US" sz="1600" b="1" u="sng" dirty="0">
                <a:solidFill>
                  <a:schemeClr val="accent3">
                    <a:lumMod val="50000"/>
                  </a:schemeClr>
                </a:solidFill>
              </a:rPr>
              <a:t>add value</a:t>
            </a:r>
          </a:p>
          <a:p>
            <a:pPr marL="238125" indent="-238125">
              <a:defRPr/>
            </a:pPr>
            <a:r>
              <a:rPr lang="en-US" sz="1600" dirty="0"/>
              <a:t>The coordination of efforts and the maintenance of relationships require an </a:t>
            </a:r>
            <a:r>
              <a:rPr lang="en-US" sz="1600" b="1" dirty="0">
                <a:solidFill>
                  <a:srgbClr val="7030A0"/>
                </a:solidFill>
              </a:rPr>
              <a:t>‘atom of work’ </a:t>
            </a:r>
            <a:r>
              <a:rPr lang="en-US" sz="1600" dirty="0"/>
              <a:t>, a model to understand the dynamics of successful production</a:t>
            </a:r>
          </a:p>
          <a:p>
            <a:pPr marL="238125" indent="-238125">
              <a:defRPr/>
            </a:pPr>
            <a:endParaRPr lang="en-US" sz="1600" dirty="0"/>
          </a:p>
          <a:p>
            <a:endParaRPr lang="en-US" sz="1600" dirty="0"/>
          </a:p>
          <a:p>
            <a:pPr lvl="1"/>
            <a:endParaRPr lang="en-GB" sz="1600" dirty="0"/>
          </a:p>
        </p:txBody>
      </p:sp>
      <p:pic>
        <p:nvPicPr>
          <p:cNvPr id="8" name="Content Placeholder 6" descr="cooperation.jpg"/>
          <p:cNvPicPr>
            <a:picLocks noGrp="1" noChangeAspect="1"/>
          </p:cNvPicPr>
          <p:nvPr>
            <p:ph sz="quarter" idx="2"/>
          </p:nvPr>
        </p:nvPicPr>
        <p:blipFill>
          <a:blip r:embed="rId3" cstate="print"/>
          <a:srcRect/>
          <a:stretch>
            <a:fillRect/>
          </a:stretch>
        </p:blipFill>
        <p:spPr>
          <a:xfrm>
            <a:off x="4447355" y="2362201"/>
            <a:ext cx="4195197" cy="3096456"/>
          </a:xfrm>
        </p:spPr>
      </p:pic>
      <p:sp>
        <p:nvSpPr>
          <p:cNvPr id="9" name="TextBox 8"/>
          <p:cNvSpPr txBox="1"/>
          <p:nvPr/>
        </p:nvSpPr>
        <p:spPr>
          <a:xfrm>
            <a:off x="4766445" y="5578149"/>
            <a:ext cx="3557016" cy="1354217"/>
          </a:xfrm>
          <a:prstGeom prst="rect">
            <a:avLst/>
          </a:prstGeom>
          <a:noFill/>
        </p:spPr>
        <p:txBody>
          <a:bodyPr wrap="square" rtlCol="0">
            <a:spAutoFit/>
          </a:bodyPr>
          <a:lstStyle/>
          <a:p>
            <a:r>
              <a:rPr lang="en-GB" sz="1600" b="1" i="1" dirty="0">
                <a:solidFill>
                  <a:srgbClr val="7030A0"/>
                </a:solidFill>
              </a:rPr>
              <a:t>“The only function of a business (including non-profits) is to create customer value”</a:t>
            </a:r>
            <a:br>
              <a:rPr lang="en-GB" sz="1600" b="1" i="1" dirty="0">
                <a:solidFill>
                  <a:srgbClr val="7030A0"/>
                </a:solidFill>
              </a:rPr>
            </a:br>
            <a:r>
              <a:rPr lang="en-GB" sz="1600" b="1" i="1" dirty="0">
                <a:solidFill>
                  <a:srgbClr val="7030A0"/>
                </a:solidFill>
              </a:rPr>
              <a:t>		Peter Drucker</a:t>
            </a:r>
          </a:p>
          <a:p>
            <a:endParaRPr lang="en-US" b="1" i="1" dirty="0">
              <a:solidFill>
                <a:srgbClr val="7030A0"/>
              </a:solidFill>
            </a:endParaRPr>
          </a:p>
        </p:txBody>
      </p:sp>
    </p:spTree>
    <p:extLst>
      <p:ext uri="{BB962C8B-B14F-4D97-AF65-F5344CB8AC3E}">
        <p14:creationId xmlns:p14="http://schemas.microsoft.com/office/powerpoint/2010/main" val="38788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br>
              <a:rPr lang="en-US" dirty="0"/>
            </a:br>
            <a:r>
              <a:rPr lang="en-US" dirty="0"/>
              <a:t>How are you part of adding value?</a:t>
            </a:r>
          </a:p>
        </p:txBody>
      </p:sp>
      <p:sp>
        <p:nvSpPr>
          <p:cNvPr id="3" name="Slide Number Placeholder 2"/>
          <p:cNvSpPr>
            <a:spLocks noGrp="1"/>
          </p:cNvSpPr>
          <p:nvPr>
            <p:ph type="sldNum" sz="quarter" idx="12"/>
          </p:nvPr>
        </p:nvSpPr>
        <p:spPr/>
        <p:txBody>
          <a:bodyPr/>
          <a:lstStyle/>
          <a:p>
            <a:fld id="{5CEEF179-8BEC-470B-9C7B-563D386012FB}" type="slidenum">
              <a:rPr lang="en-US" smtClean="0"/>
              <a:pPr/>
              <a:t>106</a:t>
            </a:fld>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a:t>Do you have to ask other people to do things, to produce pieces of work?</a:t>
            </a:r>
          </a:p>
          <a:p>
            <a:endParaRPr lang="en-US" dirty="0"/>
          </a:p>
          <a:p>
            <a:r>
              <a:rPr lang="en-US" dirty="0"/>
              <a:t>Are you asked to perform certain functions, to produce specific results?</a:t>
            </a:r>
          </a:p>
          <a:p>
            <a:endParaRPr lang="en-US" dirty="0"/>
          </a:p>
          <a:p>
            <a:r>
              <a:rPr lang="en-US" dirty="0"/>
              <a:t>Are the effects in either or both cases part of what makes the difference between what it costs to offer something to the public and the price or impact of that 'something'?</a:t>
            </a:r>
          </a:p>
          <a:p>
            <a:endParaRPr lang="en-US" dirty="0"/>
          </a:p>
          <a:p>
            <a:r>
              <a:rPr lang="en-US" dirty="0"/>
              <a:t>Of course, you are part of value creation at ETS. And whether you are asking others, being asked, or both, you are involved in territory of the 'Atom of Work', of </a:t>
            </a:r>
            <a:r>
              <a:rPr lang="en-US" b="1" dirty="0"/>
              <a:t>conversations for action</a:t>
            </a:r>
            <a:r>
              <a:rPr lang="en-US" dirty="0"/>
              <a:t>.</a:t>
            </a:r>
          </a:p>
        </p:txBody>
      </p:sp>
      <p:pic>
        <p:nvPicPr>
          <p:cNvPr id="6" name="Content Placeholder 4" descr="business-people3.jpg"/>
          <p:cNvPicPr>
            <a:picLocks noGrp="1" noChangeAspect="1"/>
          </p:cNvPicPr>
          <p:nvPr>
            <p:ph sz="quarter" idx="1"/>
          </p:nvPr>
        </p:nvPicPr>
        <p:blipFill>
          <a:blip r:embed="rId3"/>
          <a:stretch>
            <a:fillRect/>
          </a:stretch>
        </p:blipFill>
        <p:spPr>
          <a:xfrm>
            <a:off x="254000" y="2362200"/>
            <a:ext cx="3860800" cy="2895600"/>
          </a:xfrm>
        </p:spPr>
      </p:pic>
    </p:spTree>
    <p:extLst>
      <p:ext uri="{BB962C8B-B14F-4D97-AF65-F5344CB8AC3E}">
        <p14:creationId xmlns:p14="http://schemas.microsoft.com/office/powerpoint/2010/main" val="13617067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Expect Mutuality, we depend upon reciprocity, we honor duty</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107</a:t>
            </a:fld>
            <a:endParaRPr lang="en-US" dirty="0"/>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57250" y="2457450"/>
            <a:ext cx="2857500" cy="2857500"/>
          </a:xfrm>
        </p:spPr>
      </p:pic>
      <p:sp>
        <p:nvSpPr>
          <p:cNvPr id="6" name="Content Placeholder 5"/>
          <p:cNvSpPr>
            <a:spLocks noGrp="1"/>
          </p:cNvSpPr>
          <p:nvPr>
            <p:ph sz="quarter" idx="2"/>
          </p:nvPr>
        </p:nvSpPr>
        <p:spPr>
          <a:xfrm>
            <a:off x="4270248" y="1600200"/>
            <a:ext cx="3858768" cy="4572000"/>
          </a:xfrm>
        </p:spPr>
        <p:txBody>
          <a:bodyPr>
            <a:normAutofit/>
          </a:bodyPr>
          <a:lstStyle/>
          <a:p>
            <a:pPr marL="0" indent="0">
              <a:buNone/>
            </a:pPr>
            <a:r>
              <a:rPr lang="en-US" sz="3600" dirty="0">
                <a:latin typeface="Corbel" panose="020B0503020204020204" pitchFamily="34" charset="0"/>
              </a:rPr>
              <a:t>What would relationships resemble absent these expectations, these dependences, the honoring of these qualities?</a:t>
            </a:r>
          </a:p>
        </p:txBody>
      </p:sp>
    </p:spTree>
    <p:extLst>
      <p:ext uri="{BB962C8B-B14F-4D97-AF65-F5344CB8AC3E}">
        <p14:creationId xmlns:p14="http://schemas.microsoft.com/office/powerpoint/2010/main" val="27097319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networks of commitments</a:t>
            </a:r>
          </a:p>
        </p:txBody>
      </p:sp>
      <p:sp>
        <p:nvSpPr>
          <p:cNvPr id="3" name="Slide Number Placeholder 2"/>
          <p:cNvSpPr>
            <a:spLocks noGrp="1"/>
          </p:cNvSpPr>
          <p:nvPr>
            <p:ph type="sldNum" sz="quarter" idx="11"/>
          </p:nvPr>
        </p:nvSpPr>
        <p:spPr/>
        <p:txBody>
          <a:bodyPr/>
          <a:lstStyle/>
          <a:p>
            <a:fld id="{427810CB-ED63-4923-A81C-9B8F26CD77E5}" type="slidenum">
              <a:rPr lang="en-US" smtClean="0"/>
              <a:pPr/>
              <a:t>108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52600"/>
            <a:ext cx="1987296" cy="1627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295400"/>
            <a:ext cx="3810000" cy="3724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859060"/>
            <a:ext cx="4876800" cy="2922739"/>
          </a:xfrm>
          <a:prstGeom prst="rect">
            <a:avLst/>
          </a:prstGeom>
        </p:spPr>
      </p:pic>
    </p:spTree>
    <p:extLst>
      <p:ext uri="{BB962C8B-B14F-4D97-AF65-F5344CB8AC3E}">
        <p14:creationId xmlns:p14="http://schemas.microsoft.com/office/powerpoint/2010/main" val="18439623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Context &amp; Mindset</a:t>
            </a:r>
            <a:br>
              <a:rPr lang="en-US" dirty="0"/>
            </a:br>
            <a:r>
              <a:rPr lang="en-US" dirty="0"/>
              <a:t>Why do such conversations and interactions matter?</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109</a:t>
            </a:fld>
            <a:endParaRPr lang="en-US" dirty="0"/>
          </a:p>
        </p:txBody>
      </p:sp>
      <p:sp>
        <p:nvSpPr>
          <p:cNvPr id="3" name="Content Placeholder 2"/>
          <p:cNvSpPr>
            <a:spLocks noGrp="1"/>
          </p:cNvSpPr>
          <p:nvPr>
            <p:ph sz="quarter" idx="1"/>
          </p:nvPr>
        </p:nvSpPr>
        <p:spPr/>
        <p:txBody>
          <a:bodyPr>
            <a:normAutofit/>
          </a:bodyPr>
          <a:lstStyle/>
          <a:p>
            <a:r>
              <a:rPr lang="en-US" dirty="0"/>
              <a:t>Because of the business side of our enterprise:</a:t>
            </a:r>
          </a:p>
          <a:p>
            <a:pPr lvl="1"/>
            <a:r>
              <a:rPr lang="en-US" b="1" i="1" dirty="0"/>
              <a:t>“Business is the exchange of entities to which values have been assigned”</a:t>
            </a:r>
          </a:p>
          <a:p>
            <a:pPr lvl="1"/>
            <a:r>
              <a:rPr lang="en-US" b="1" dirty="0"/>
              <a:t>Action </a:t>
            </a:r>
            <a:r>
              <a:rPr lang="en-US" dirty="0"/>
              <a:t>in performance creates the entities in such a way as to also create the value</a:t>
            </a:r>
          </a:p>
          <a:p>
            <a:r>
              <a:rPr lang="en-US" dirty="0">
                <a:sym typeface="Symbol"/>
              </a:rPr>
              <a:t>We make something where previously it did not exist.</a:t>
            </a:r>
          </a:p>
        </p:txBody>
      </p:sp>
      <p:pic>
        <p:nvPicPr>
          <p:cNvPr id="6" name="Content Placeholder 5" descr="eiffel_construction_6a.jpg"/>
          <p:cNvPicPr>
            <a:picLocks noGrp="1" noChangeAspect="1"/>
          </p:cNvPicPr>
          <p:nvPr>
            <p:ph sz="quarter" idx="2"/>
          </p:nvPr>
        </p:nvPicPr>
        <p:blipFill>
          <a:blip r:embed="rId3" cstate="print"/>
          <a:stretch>
            <a:fillRect/>
          </a:stretch>
        </p:blipFill>
        <p:spPr>
          <a:xfrm>
            <a:off x="5464175" y="2501900"/>
            <a:ext cx="1270000" cy="2768600"/>
          </a:xfrm>
        </p:spPr>
      </p:pic>
      <p:pic>
        <p:nvPicPr>
          <p:cNvPr id="7" name="Picture 6" descr="eiffel_construction_6b.jpg"/>
          <p:cNvPicPr>
            <a:picLocks noChangeAspect="1"/>
          </p:cNvPicPr>
          <p:nvPr/>
        </p:nvPicPr>
        <p:blipFill>
          <a:blip r:embed="rId4" cstate="print"/>
          <a:stretch>
            <a:fillRect/>
          </a:stretch>
        </p:blipFill>
        <p:spPr>
          <a:xfrm>
            <a:off x="5486400" y="2489200"/>
            <a:ext cx="1270000" cy="276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06562"/>
          </a:xfrm>
        </p:spPr>
        <p:txBody>
          <a:bodyPr>
            <a:noAutofit/>
          </a:bodyPr>
          <a:lstStyle/>
          <a:p>
            <a:pPr lvl="1" algn="ctr" rtl="0">
              <a:spcBef>
                <a:spcPct val="0"/>
              </a:spcBef>
            </a:pPr>
            <a:r>
              <a:rPr lang="en-US" sz="3600" b="1" i="1" dirty="0">
                <a:solidFill>
                  <a:srgbClr val="7030A0"/>
                </a:solidFill>
                <a:latin typeface="+mj-lt"/>
              </a:rPr>
              <a:t>“Business is the exchange of entities to which values have been assigned”</a:t>
            </a:r>
            <a:endParaRPr lang="en-US" sz="3600" dirty="0">
              <a:solidFill>
                <a:srgbClr val="7030A0"/>
              </a:solidFill>
              <a:latin typeface="+mj-lt"/>
            </a:endParaRPr>
          </a:p>
        </p:txBody>
      </p:sp>
      <p:sp>
        <p:nvSpPr>
          <p:cNvPr id="6" name="Content Placeholder 5"/>
          <p:cNvSpPr>
            <a:spLocks noGrp="1"/>
          </p:cNvSpPr>
          <p:nvPr>
            <p:ph sz="quarter" idx="1"/>
          </p:nvPr>
        </p:nvSpPr>
        <p:spPr>
          <a:xfrm>
            <a:off x="457200" y="2743200"/>
            <a:ext cx="7467600" cy="3730752"/>
          </a:xfrm>
        </p:spPr>
        <p:txBody>
          <a:bodyPr>
            <a:normAutofit/>
          </a:bodyPr>
          <a:lstStyle/>
          <a:p>
            <a:pPr>
              <a:buFont typeface="Wingdings" pitchFamily="2" charset="2"/>
              <a:buChar char="§"/>
            </a:pPr>
            <a:r>
              <a:rPr lang="en-US" dirty="0"/>
              <a:t>Exchanges start with ASKING or OFFERING</a:t>
            </a:r>
          </a:p>
          <a:p>
            <a:pPr>
              <a:buFont typeface="Wingdings" pitchFamily="2" charset="2"/>
              <a:buChar char="§"/>
            </a:pPr>
            <a:r>
              <a:rPr lang="en-US" dirty="0"/>
              <a:t>They are the ‘atomic structure’ of all work</a:t>
            </a:r>
          </a:p>
          <a:p>
            <a:pPr>
              <a:buFont typeface="Wingdings" pitchFamily="2" charset="2"/>
              <a:buChar char="§"/>
            </a:pPr>
            <a:r>
              <a:rPr lang="en-US" dirty="0"/>
              <a:t>The </a:t>
            </a:r>
            <a:r>
              <a:rPr lang="en-US" i="1" dirty="0">
                <a:solidFill>
                  <a:srgbClr val="002060"/>
                </a:solidFill>
              </a:rPr>
              <a:t>Atom of Work </a:t>
            </a:r>
            <a:r>
              <a:rPr lang="en-US" dirty="0"/>
              <a:t>exposes these exchanges at a more granular level both within and without the work organization as processes move to create value</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such conversations and interactions matter?</a:t>
            </a:r>
          </a:p>
        </p:txBody>
      </p:sp>
      <p:sp>
        <p:nvSpPr>
          <p:cNvPr id="4" name="Slide Number Placeholder 3"/>
          <p:cNvSpPr>
            <a:spLocks noGrp="1"/>
          </p:cNvSpPr>
          <p:nvPr>
            <p:ph type="sldNum" sz="quarter" idx="12"/>
          </p:nvPr>
        </p:nvSpPr>
        <p:spPr/>
        <p:txBody>
          <a:bodyPr/>
          <a:lstStyle/>
          <a:p>
            <a:fld id="{460A324F-72D5-4F19-8007-EB2E8A20872F}" type="slidenum">
              <a:rPr lang="en-US" smtClean="0"/>
              <a:pPr/>
              <a:t>110</a:t>
            </a:fld>
            <a:endParaRPr lang="en-US" dirty="0"/>
          </a:p>
        </p:txBody>
      </p:sp>
      <p:sp>
        <p:nvSpPr>
          <p:cNvPr id="3" name="Content Placeholder 2"/>
          <p:cNvSpPr>
            <a:spLocks noGrp="1"/>
          </p:cNvSpPr>
          <p:nvPr>
            <p:ph sz="quarter" idx="1"/>
          </p:nvPr>
        </p:nvSpPr>
        <p:spPr/>
        <p:txBody>
          <a:bodyPr>
            <a:normAutofit fontScale="85000" lnSpcReduction="10000"/>
          </a:bodyPr>
          <a:lstStyle/>
          <a:p>
            <a:r>
              <a:rPr lang="en-US" b="1" dirty="0">
                <a:solidFill>
                  <a:srgbClr val="002060"/>
                </a:solidFill>
                <a:effectLst>
                  <a:outerShdw blurRad="38100" dist="38100" dir="2700000" algn="tl">
                    <a:srgbClr val="000000">
                      <a:alpha val="43137"/>
                    </a:srgbClr>
                  </a:outerShdw>
                </a:effectLst>
                <a:sym typeface="Symbol"/>
              </a:rPr>
              <a:t>We make something where previously it did not exist.</a:t>
            </a:r>
          </a:p>
          <a:p>
            <a:r>
              <a:rPr lang="en-US" dirty="0">
                <a:sym typeface="Symbol"/>
              </a:rPr>
              <a:t>How do we do that? </a:t>
            </a:r>
            <a:br>
              <a:rPr lang="en-US" dirty="0">
                <a:sym typeface="Symbol"/>
              </a:rPr>
            </a:br>
            <a:r>
              <a:rPr lang="en-US" dirty="0">
                <a:sym typeface="Symbol"/>
              </a:rPr>
              <a:t>Through requests and offers that create the entity out a mixture of assets (including people’s knowledge and skills) , performance, and relationships. </a:t>
            </a:r>
          </a:p>
          <a:p>
            <a:r>
              <a:rPr lang="en-US" dirty="0">
                <a:sym typeface="Symbol"/>
              </a:rPr>
              <a:t>Invariably, this mixture cannot be the work of one person. We must collaborate.</a:t>
            </a:r>
          </a:p>
          <a:p>
            <a:r>
              <a:rPr lang="en-US" dirty="0">
                <a:sym typeface="Symbol"/>
              </a:rPr>
              <a:t>Effective collaboration requires </a:t>
            </a:r>
            <a:r>
              <a:rPr lang="en-US" b="1" i="1" dirty="0">
                <a:sym typeface="Symbol"/>
              </a:rPr>
              <a:t>conversations for action: requests, offers, promises and conditions</a:t>
            </a:r>
            <a:r>
              <a:rPr lang="en-US" dirty="0">
                <a:sym typeface="Symbol"/>
              </a:rPr>
              <a:t>. </a:t>
            </a:r>
            <a:endParaRPr lang="en-US" b="1" dirty="0">
              <a:solidFill>
                <a:srgbClr val="7030A0"/>
              </a:solidFill>
            </a:endParaRPr>
          </a:p>
        </p:txBody>
      </p:sp>
      <p:pic>
        <p:nvPicPr>
          <p:cNvPr id="8" name="Content Placeholder 7" descr="eiffel_construction_6c.jpg"/>
          <p:cNvPicPr>
            <a:picLocks noGrp="1" noChangeAspect="1"/>
          </p:cNvPicPr>
          <p:nvPr>
            <p:ph sz="quarter" idx="2"/>
          </p:nvPr>
        </p:nvPicPr>
        <p:blipFill>
          <a:blip r:embed="rId3" cstate="print"/>
          <a:stretch>
            <a:fillRect/>
          </a:stretch>
        </p:blipFill>
        <p:spPr>
          <a:xfrm>
            <a:off x="5464175" y="2501900"/>
            <a:ext cx="1270000" cy="2768600"/>
          </a:xfrm>
        </p:spPr>
      </p:pic>
      <p:pic>
        <p:nvPicPr>
          <p:cNvPr id="9" name="Picture 8" descr="eiffel_construction_6d.jpg"/>
          <p:cNvPicPr>
            <a:picLocks noChangeAspect="1"/>
          </p:cNvPicPr>
          <p:nvPr/>
        </p:nvPicPr>
        <p:blipFill>
          <a:blip r:embed="rId4" cstate="print"/>
          <a:stretch>
            <a:fillRect/>
          </a:stretch>
        </p:blipFill>
        <p:spPr>
          <a:xfrm>
            <a:off x="5486400" y="2489200"/>
            <a:ext cx="1270000" cy="276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ym typeface="Symbol"/>
              </a:rPr>
              <a:t>A tool that can make these conversations more effective and deal with instances where they break down is the </a:t>
            </a:r>
            <a:r>
              <a:rPr lang="en-US" b="1" dirty="0">
                <a:solidFill>
                  <a:srgbClr val="7030A0"/>
                </a:solidFill>
                <a:sym typeface="Symbol"/>
              </a:rPr>
              <a:t>Atom of Work</a:t>
            </a:r>
            <a:endParaRPr lang="en-US" dirty="0"/>
          </a:p>
        </p:txBody>
      </p:sp>
      <p:sp>
        <p:nvSpPr>
          <p:cNvPr id="3" name="Slide Number Placeholder 2"/>
          <p:cNvSpPr>
            <a:spLocks noGrp="1"/>
          </p:cNvSpPr>
          <p:nvPr>
            <p:ph type="sldNum" sz="quarter" idx="12"/>
          </p:nvPr>
        </p:nvSpPr>
        <p:spPr/>
        <p:txBody>
          <a:bodyPr/>
          <a:lstStyle/>
          <a:p>
            <a:fld id="{5CEEF179-8BEC-470B-9C7B-563D386012FB}" type="slidenum">
              <a:rPr lang="en-US" smtClean="0"/>
              <a:pPr/>
              <a:t>111</a:t>
            </a:fld>
            <a:endParaRPr lang="en-US" dirty="0"/>
          </a:p>
        </p:txBody>
      </p:sp>
      <p:pic>
        <p:nvPicPr>
          <p:cNvPr id="9" name="Content Placeholder 8" descr="atom of work.jpg"/>
          <p:cNvPicPr>
            <a:picLocks noGrp="1" noChangeAspect="1"/>
          </p:cNvPicPr>
          <p:nvPr>
            <p:ph sz="quarter" idx="2"/>
          </p:nvPr>
        </p:nvPicPr>
        <p:blipFill>
          <a:blip r:embed="rId3" cstate="print"/>
          <a:stretch>
            <a:fillRect/>
          </a:stretch>
        </p:blipFill>
        <p:spPr>
          <a:xfrm>
            <a:off x="4953000" y="1564640"/>
            <a:ext cx="3657600" cy="2245360"/>
          </a:xfrm>
        </p:spPr>
      </p:pic>
      <p:pic>
        <p:nvPicPr>
          <p:cNvPr id="8" name="Content Placeholder 7" descr="eiffel_at_night2.jpg"/>
          <p:cNvPicPr>
            <a:picLocks noGrp="1" noChangeAspect="1"/>
          </p:cNvPicPr>
          <p:nvPr>
            <p:ph sz="quarter" idx="1"/>
          </p:nvPr>
        </p:nvPicPr>
        <p:blipFill>
          <a:blip r:embed="rId4" cstate="print"/>
          <a:stretch>
            <a:fillRect/>
          </a:stretch>
        </p:blipFill>
        <p:spPr>
          <a:xfrm>
            <a:off x="457200" y="2514600"/>
            <a:ext cx="4419600" cy="33147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Two Roles: Requester &amp; Performer</a:t>
            </a:r>
            <a:br>
              <a:rPr lang="en-US" dirty="0"/>
            </a:br>
            <a:r>
              <a:rPr lang="en-US" dirty="0"/>
              <a:t>Choose One!</a:t>
            </a:r>
          </a:p>
        </p:txBody>
      </p:sp>
      <p:sp>
        <p:nvSpPr>
          <p:cNvPr id="2" name="Slide Number Placeholder 1"/>
          <p:cNvSpPr>
            <a:spLocks noGrp="1"/>
          </p:cNvSpPr>
          <p:nvPr>
            <p:ph type="sldNum" sz="quarter" idx="12"/>
          </p:nvPr>
        </p:nvSpPr>
        <p:spPr/>
        <p:txBody>
          <a:bodyPr/>
          <a:lstStyle/>
          <a:p>
            <a:fld id="{CEC2F0D8-27D6-48D5-A8DC-04CA49C7E609}" type="slidenum">
              <a:rPr lang="en-US" smtClean="0"/>
              <a:pPr/>
              <a:t>112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a:t>Speaker or Hearer</a:t>
            </a:r>
          </a:p>
          <a:p>
            <a:r>
              <a:rPr lang="en-US" dirty="0"/>
              <a:t>Requester or Performer</a:t>
            </a:r>
          </a:p>
          <a:p>
            <a:r>
              <a:rPr lang="en-US" dirty="0"/>
              <a:t>Client or Provider</a:t>
            </a:r>
          </a:p>
          <a:p>
            <a:r>
              <a:rPr lang="en-US" dirty="0"/>
              <a:t>Customer or Supplier</a:t>
            </a:r>
          </a:p>
          <a:p>
            <a:endParaRPr lang="en-US" dirty="0"/>
          </a:p>
          <a:p>
            <a:pPr marL="0" indent="0">
              <a:buNone/>
            </a:pPr>
            <a:r>
              <a:rPr lang="en-US" dirty="0"/>
              <a:t>These are several different ways people describe the two roles of the 'Atom'. ('Customer' upsets some folks; not me!)</a:t>
            </a:r>
          </a:p>
          <a:p>
            <a:pPr marL="0" indent="0">
              <a:buNone/>
            </a:pPr>
            <a:r>
              <a:rPr lang="en-US" dirty="0"/>
              <a:t>The labels don't matter, but choosing a role does: Understand the distinctions between the two roles and </a:t>
            </a:r>
            <a:r>
              <a:rPr lang="en-US" b="1" i="1" dirty="0"/>
              <a:t>recognize that you can only play one role at a time</a:t>
            </a:r>
            <a:r>
              <a:rPr lang="en-US" dirty="0"/>
              <a:t>.</a:t>
            </a:r>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391133" y="1600200"/>
            <a:ext cx="3416084" cy="4572000"/>
          </a:xfrm>
        </p:spPr>
      </p:pic>
    </p:spTree>
    <p:extLst>
      <p:ext uri="{BB962C8B-B14F-4D97-AF65-F5344CB8AC3E}">
        <p14:creationId xmlns:p14="http://schemas.microsoft.com/office/powerpoint/2010/main" val="24064073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Flores’ Advice For Requesters</a:t>
            </a:r>
          </a:p>
        </p:txBody>
      </p:sp>
      <p:sp>
        <p:nvSpPr>
          <p:cNvPr id="4" name="Content Placeholder 3"/>
          <p:cNvSpPr>
            <a:spLocks noGrp="1"/>
          </p:cNvSpPr>
          <p:nvPr>
            <p:ph sz="quarter" idx="1"/>
          </p:nvPr>
        </p:nvSpPr>
        <p:spPr/>
        <p:txBody>
          <a:bodyPr>
            <a:noAutofit/>
          </a:bodyPr>
          <a:lstStyle/>
          <a:p>
            <a:r>
              <a:rPr lang="en-US" sz="1800" b="1" dirty="0"/>
              <a:t>Preparation</a:t>
            </a:r>
          </a:p>
          <a:p>
            <a:pPr lvl="1"/>
            <a:r>
              <a:rPr lang="en-US" sz="1600" b="1" dirty="0"/>
              <a:t>Identify a Performer — </a:t>
            </a:r>
            <a:r>
              <a:rPr lang="en-US" sz="1600" i="1" dirty="0"/>
              <a:t>With whom you have a relationship that suggests this will work</a:t>
            </a:r>
          </a:p>
          <a:p>
            <a:pPr lvl="1"/>
            <a:r>
              <a:rPr lang="en-US" sz="1600" b="1" dirty="0"/>
              <a:t>Concern</a:t>
            </a:r>
            <a:r>
              <a:rPr lang="en-US" sz="1600" dirty="0"/>
              <a:t>: What are you trying to take care of by making the request?</a:t>
            </a:r>
          </a:p>
          <a:p>
            <a:pPr lvl="1"/>
            <a:r>
              <a:rPr lang="en-US" sz="1600" b="1" dirty="0"/>
              <a:t>Conditions of Satisfaction</a:t>
            </a:r>
            <a:endParaRPr lang="en-US" sz="1600" dirty="0"/>
          </a:p>
          <a:p>
            <a:pPr lvl="1"/>
            <a:r>
              <a:rPr lang="en-US" sz="1600" b="1" dirty="0"/>
              <a:t>Time</a:t>
            </a:r>
            <a:r>
              <a:rPr lang="en-US" sz="1600" dirty="0"/>
              <a:t>: “by when” ? SPECIFICALLY</a:t>
            </a:r>
          </a:p>
          <a:p>
            <a:pPr lvl="1"/>
            <a:r>
              <a:rPr lang="en-US" sz="1600" b="1" dirty="0"/>
              <a:t>Mood</a:t>
            </a:r>
            <a:endParaRPr lang="en-US" sz="1600" dirty="0"/>
          </a:p>
          <a:p>
            <a:pPr lvl="1"/>
            <a:r>
              <a:rPr lang="en-US" sz="1600" b="1" dirty="0"/>
              <a:t>Competence</a:t>
            </a:r>
            <a:r>
              <a:rPr lang="en-US" sz="1600" dirty="0"/>
              <a:t>: Is this the right person to receive your request?</a:t>
            </a:r>
          </a:p>
          <a:p>
            <a:r>
              <a:rPr lang="en-US" sz="1800" b="1" dirty="0"/>
              <a:t>Negotiation</a:t>
            </a:r>
          </a:p>
          <a:p>
            <a:pPr lvl="1"/>
            <a:r>
              <a:rPr lang="en-US" sz="1600" dirty="0"/>
              <a:t>Keep in mind that in a negotiation, the person you would like to fulfill your request may accept, but s/he may also counter-offer or decline, which will lead you to make other conversational moves in response. </a:t>
            </a:r>
          </a:p>
          <a:p>
            <a:r>
              <a:rPr lang="en-US" sz="1800" b="1" dirty="0"/>
              <a:t>Performance</a:t>
            </a:r>
          </a:p>
          <a:p>
            <a:pPr lvl="1"/>
            <a:r>
              <a:rPr lang="en-US" sz="1600" dirty="0"/>
              <a:t>In this phase, lots of conversations can take place as the performer &amp; requester (you) engage with one another to ensure that satisfaction. </a:t>
            </a:r>
          </a:p>
          <a:p>
            <a:r>
              <a:rPr lang="en-US" sz="1800" b="1" dirty="0"/>
              <a:t>Acceptance</a:t>
            </a:r>
          </a:p>
          <a:p>
            <a:pPr lvl="1"/>
            <a:r>
              <a:rPr lang="en-US" sz="1600" dirty="0"/>
              <a:t>This is the phase that indicates that the performer has completed the work. </a:t>
            </a:r>
          </a:p>
        </p:txBody>
      </p:sp>
      <p:sp>
        <p:nvSpPr>
          <p:cNvPr id="2" name="Slide Number Placeholder 1"/>
          <p:cNvSpPr>
            <a:spLocks noGrp="1"/>
          </p:cNvSpPr>
          <p:nvPr>
            <p:ph type="sldNum" sz="quarter" idx="15"/>
          </p:nvPr>
        </p:nvSpPr>
        <p:spPr/>
        <p:txBody>
          <a:bodyPr/>
          <a:lstStyle/>
          <a:p>
            <a:fld id="{CEC2F0D8-27D6-48D5-A8DC-04CA49C7E609}" type="slidenum">
              <a:rPr lang="en-US" smtClean="0"/>
              <a:pPr/>
              <a:t>113</a:t>
            </a:fld>
            <a:endParaRPr lang="en-US" dirty="0"/>
          </a:p>
        </p:txBody>
      </p:sp>
    </p:spTree>
    <p:extLst>
      <p:ext uri="{BB962C8B-B14F-4D97-AF65-F5344CB8AC3E}">
        <p14:creationId xmlns:p14="http://schemas.microsoft.com/office/powerpoint/2010/main" val="84574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Can Lead to Offers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114</a:t>
            </a:fld>
            <a:endParaRPr lang="en-US" dirty="0"/>
          </a:p>
        </p:txBody>
      </p:sp>
      <p:grpSp>
        <p:nvGrpSpPr>
          <p:cNvPr id="5" name="Group 7"/>
          <p:cNvGrpSpPr>
            <a:grpSpLocks noChangeAspect="1"/>
          </p:cNvGrpSpPr>
          <p:nvPr/>
        </p:nvGrpSpPr>
        <p:grpSpPr bwMode="auto">
          <a:xfrm rot="18701008" flipH="1">
            <a:off x="5434807" y="1221581"/>
            <a:ext cx="1481138" cy="2682875"/>
            <a:chOff x="576" y="1095"/>
            <a:chExt cx="1166" cy="2112"/>
          </a:xfrm>
        </p:grpSpPr>
        <p:sp>
          <p:nvSpPr>
            <p:cNvPr id="10"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1"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2"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3"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9" name="Group 12"/>
          <p:cNvGrpSpPr>
            <a:grpSpLocks noChangeAspect="1"/>
          </p:cNvGrpSpPr>
          <p:nvPr/>
        </p:nvGrpSpPr>
        <p:grpSpPr bwMode="auto">
          <a:xfrm flipH="1">
            <a:off x="1498600" y="1735138"/>
            <a:ext cx="2844800" cy="1770062"/>
            <a:chOff x="2199" y="747"/>
            <a:chExt cx="2240" cy="1394"/>
          </a:xfrm>
        </p:grpSpPr>
        <p:sp>
          <p:nvSpPr>
            <p:cNvPr id="15"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6"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7"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8"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24"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25"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28" name="Line 27"/>
          <p:cNvSpPr>
            <a:spLocks noChangeShapeType="1"/>
          </p:cNvSpPr>
          <p:nvPr/>
        </p:nvSpPr>
        <p:spPr bwMode="auto">
          <a:xfrm>
            <a:off x="685800" y="19812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31" name="Text Box 30"/>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2"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4" name="Text Box 26"/>
          <p:cNvSpPr txBox="1">
            <a:spLocks noChangeArrowheads="1"/>
          </p:cNvSpPr>
          <p:nvPr/>
        </p:nvSpPr>
        <p:spPr bwMode="auto">
          <a:xfrm>
            <a:off x="152400" y="15240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
        <p:nvSpPr>
          <p:cNvPr id="35" name="TextBox 34"/>
          <p:cNvSpPr txBox="1"/>
          <p:nvPr/>
        </p:nvSpPr>
        <p:spPr>
          <a:xfrm>
            <a:off x="2590800" y="3429000"/>
            <a:ext cx="3886200" cy="3139321"/>
          </a:xfrm>
          <a:prstGeom prst="rect">
            <a:avLst/>
          </a:prstGeom>
          <a:solidFill>
            <a:schemeClr val="bg1">
              <a:lumMod val="85000"/>
            </a:schemeClr>
          </a:solidFill>
        </p:spPr>
        <p:txBody>
          <a:bodyPr wrap="square" rtlCol="0">
            <a:spAutoFit/>
          </a:bodyPr>
          <a:lstStyle/>
          <a:p>
            <a:pPr algn="ctr"/>
            <a:r>
              <a:rPr lang="en-US" dirty="0">
                <a:solidFill>
                  <a:srgbClr val="7030A0"/>
                </a:solidFill>
              </a:rPr>
              <a:t>"… We say that in making requests, offers, and promises we don't specify particular objects or events to be produced, but rather agree on </a:t>
            </a:r>
            <a:r>
              <a:rPr lang="en-US" b="1" dirty="0">
                <a:solidFill>
                  <a:srgbClr val="7030A0"/>
                </a:solidFill>
              </a:rPr>
              <a:t>conditions of satisfaction </a:t>
            </a:r>
            <a:r>
              <a:rPr lang="en-US" dirty="0">
                <a:solidFill>
                  <a:srgbClr val="7030A0"/>
                </a:solidFill>
              </a:rPr>
              <a:t>that will address the concerns we have" Fernando Flores</a:t>
            </a:r>
          </a:p>
          <a:p>
            <a:pPr algn="ctr"/>
            <a:br>
              <a:rPr lang="en-US" dirty="0">
                <a:solidFill>
                  <a:srgbClr val="7030A0"/>
                </a:solidFill>
              </a:rPr>
            </a:br>
            <a:r>
              <a:rPr lang="en-US" dirty="0">
                <a:solidFill>
                  <a:srgbClr val="7030A0"/>
                </a:solidFill>
              </a:rPr>
              <a:t>What do you think that means?</a:t>
            </a:r>
          </a:p>
          <a:p>
            <a:pPr algn="ctr"/>
            <a:r>
              <a:rPr lang="en-US" dirty="0">
                <a:solidFill>
                  <a:srgbClr val="7030A0"/>
                </a:solidFill>
              </a:rPr>
              <a:t>Why is Flores drawing that distinction?</a:t>
            </a:r>
            <a:endParaRPr lang="en-US" b="1" dirty="0">
              <a:solidFill>
                <a:srgbClr val="7030A0"/>
              </a:solidFill>
            </a:endParaRPr>
          </a:p>
        </p:txBody>
      </p:sp>
    </p:spTree>
    <p:extLst>
      <p:ext uri="{BB962C8B-B14F-4D97-AF65-F5344CB8AC3E}">
        <p14:creationId xmlns:p14="http://schemas.microsoft.com/office/powerpoint/2010/main" val="23355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ppt_x</p:attrName>
                                        </p:attrNameLst>
                                      </p:cBhvr>
                                      <p:tavLst>
                                        <p:tav tm="0">
                                          <p:val>
                                            <p:strVal val="#ppt_x"/>
                                          </p:val>
                                        </p:tav>
                                        <p:tav tm="100000">
                                          <p:val>
                                            <p:strVal val="#ppt_x"/>
                                          </p:val>
                                        </p:tav>
                                      </p:tavLst>
                                    </p:anim>
                                    <p:anim calcmode="lin" valueType="num">
                                      <p:cBhvr>
                                        <p:cTn id="9" dur="1800" decel="100000" fill="hold"/>
                                        <p:tgtEl>
                                          <p:spTgt spid="3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mph" presetSubtype="0" fill="hold" grpId="1" nodeType="clickEffect">
                                  <p:stCondLst>
                                    <p:cond delay="0"/>
                                  </p:stCondLst>
                                  <p:childTnLst>
                                    <p:animClr clrSpc="hsl" dir="cw">
                                      <p:cBhvr override="childStyle">
                                        <p:cTn id="14" dur="500" fill="hold"/>
                                        <p:tgtEl>
                                          <p:spTgt spid="35"/>
                                        </p:tgtEl>
                                        <p:attrNameLst>
                                          <p:attrName>style.color</p:attrName>
                                        </p:attrNameLst>
                                      </p:cBhvr>
                                      <p:by>
                                        <p:hsl h="0" s="-70588" l="0"/>
                                      </p:by>
                                    </p:animClr>
                                    <p:animClr clrSpc="hsl" dir="cw">
                                      <p:cBhvr>
                                        <p:cTn id="15" dur="500" fill="hold"/>
                                        <p:tgtEl>
                                          <p:spTgt spid="35"/>
                                        </p:tgtEl>
                                        <p:attrNameLst>
                                          <p:attrName>fillcolor</p:attrName>
                                        </p:attrNameLst>
                                      </p:cBhvr>
                                      <p:by>
                                        <p:hsl h="0" s="-70588" l="0"/>
                                      </p:by>
                                    </p:animClr>
                                    <p:animClr clrSpc="hsl" dir="cw">
                                      <p:cBhvr>
                                        <p:cTn id="16" dur="500" fill="hold"/>
                                        <p:tgtEl>
                                          <p:spTgt spid="35"/>
                                        </p:tgtEl>
                                        <p:attrNameLst>
                                          <p:attrName>stroke.color</p:attrName>
                                        </p:attrNameLst>
                                      </p:cBhvr>
                                      <p:by>
                                        <p:hsl h="0" s="-70588" l="0"/>
                                      </p:by>
                                    </p:animClr>
                                    <p:set>
                                      <p:cBhvr>
                                        <p:cTn id="17" dur="5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Promise Is Made: </a:t>
            </a:r>
            <a:br>
              <a:rPr lang="en-US" dirty="0"/>
            </a:br>
            <a:r>
              <a:rPr lang="en-US" dirty="0"/>
              <a:t>What Comes Next?</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74750" y="2551112"/>
            <a:ext cx="6032500" cy="2971800"/>
          </a:xfrm>
          <a:solidFill>
            <a:schemeClr val="bg1">
              <a:lumMod val="85000"/>
            </a:schemeClr>
          </a:solidFill>
        </p:spPr>
      </p:pic>
      <p:sp>
        <p:nvSpPr>
          <p:cNvPr id="2" name="Slide Number Placeholder 1"/>
          <p:cNvSpPr>
            <a:spLocks noGrp="1"/>
          </p:cNvSpPr>
          <p:nvPr>
            <p:ph type="sldNum" sz="quarter" idx="15"/>
          </p:nvPr>
        </p:nvSpPr>
        <p:spPr/>
        <p:txBody>
          <a:bodyPr/>
          <a:lstStyle/>
          <a:p>
            <a:fld id="{CEC2F0D8-27D6-48D5-A8DC-04CA49C7E609}" type="slidenum">
              <a:rPr lang="en-US" smtClean="0"/>
              <a:pPr/>
              <a:t>115</a:t>
            </a:fld>
            <a:endParaRPr lang="en-US" dirty="0"/>
          </a:p>
        </p:txBody>
      </p:sp>
      <p:sp>
        <p:nvSpPr>
          <p:cNvPr id="4" name="Oval 3"/>
          <p:cNvSpPr/>
          <p:nvPr/>
        </p:nvSpPr>
        <p:spPr>
          <a:xfrm>
            <a:off x="1295400" y="24384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62200" y="24384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33528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42672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52800" y="42672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4267200"/>
            <a:ext cx="990600" cy="338554"/>
          </a:xfrm>
          <a:prstGeom prst="rect">
            <a:avLst/>
          </a:prstGeom>
          <a:noFill/>
        </p:spPr>
        <p:txBody>
          <a:bodyPr wrap="square" rtlCol="0">
            <a:spAutoFit/>
          </a:bodyPr>
          <a:lstStyle/>
          <a:p>
            <a:pPr algn="ctr"/>
            <a:r>
              <a:rPr lang="en-US" sz="1600" dirty="0">
                <a:solidFill>
                  <a:schemeClr val="accent1">
                    <a:lumMod val="75000"/>
                  </a:schemeClr>
                </a:solidFill>
                <a:latin typeface="Corbel" panose="020B0503020204020204" pitchFamily="34" charset="0"/>
              </a:rPr>
              <a:t>(Offer?)</a:t>
            </a:r>
          </a:p>
        </p:txBody>
      </p:sp>
      <p:sp>
        <p:nvSpPr>
          <p:cNvPr id="11" name="TextBox 10"/>
          <p:cNvSpPr txBox="1"/>
          <p:nvPr/>
        </p:nvSpPr>
        <p:spPr>
          <a:xfrm>
            <a:off x="4000500" y="2480846"/>
            <a:ext cx="990600" cy="338554"/>
          </a:xfrm>
          <a:prstGeom prst="rect">
            <a:avLst/>
          </a:prstGeom>
          <a:noFill/>
        </p:spPr>
        <p:txBody>
          <a:bodyPr wrap="square" rtlCol="0">
            <a:spAutoFit/>
          </a:bodyPr>
          <a:lstStyle/>
          <a:p>
            <a:pPr algn="ctr"/>
            <a:r>
              <a:rPr lang="en-US" sz="1600" b="1" dirty="0">
                <a:solidFill>
                  <a:schemeClr val="accent5">
                    <a:lumMod val="50000"/>
                  </a:schemeClr>
                </a:solidFill>
                <a:latin typeface="Corbel" panose="020B0503020204020204" pitchFamily="34" charset="0"/>
              </a:rPr>
              <a:t>Promise</a:t>
            </a:r>
          </a:p>
        </p:txBody>
      </p:sp>
      <p:sp>
        <p:nvSpPr>
          <p:cNvPr id="12" name="Oval 11"/>
          <p:cNvSpPr/>
          <p:nvPr/>
        </p:nvSpPr>
        <p:spPr>
          <a:xfrm>
            <a:off x="3962400" y="22860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2400" y="3352800"/>
            <a:ext cx="1143000" cy="762000"/>
          </a:xfrm>
          <a:prstGeom prst="ellipse">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4343400"/>
            <a:ext cx="1143000" cy="762000"/>
          </a:xfrm>
          <a:prstGeom prst="ellipse">
            <a:avLst/>
          </a:prstGeom>
          <a:noFill/>
          <a:ln w="190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2" grpId="0" animBg="1"/>
      <p:bldP spid="13" grpId="0" animBg="1"/>
      <p:bldP spid="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E0405E-8AB7-46BF-8F04-381F2020D175}"/>
              </a:ext>
            </a:extLst>
          </p:cNvPr>
          <p:cNvSpPr>
            <a:spLocks noGrp="1"/>
          </p:cNvSpPr>
          <p:nvPr>
            <p:ph type="sldNum" sz="quarter" idx="12"/>
          </p:nvPr>
        </p:nvSpPr>
        <p:spPr/>
        <p:txBody>
          <a:bodyPr/>
          <a:lstStyle/>
          <a:p>
            <a:fld id="{460A324F-72D5-4F19-8007-EB2E8A20872F}" type="slidenum">
              <a:rPr lang="en-US" smtClean="0"/>
              <a:pPr/>
              <a:t>116</a:t>
            </a:fld>
            <a:endParaRPr lang="en-US" dirty="0"/>
          </a:p>
        </p:txBody>
      </p:sp>
      <p:grpSp>
        <p:nvGrpSpPr>
          <p:cNvPr id="37" name="Group 36">
            <a:extLst>
              <a:ext uri="{FF2B5EF4-FFF2-40B4-BE49-F238E27FC236}">
                <a16:creationId xmlns:a16="http://schemas.microsoft.com/office/drawing/2014/main" id="{C6B912A2-38AD-4C3A-8D8C-C1E4FA41063E}"/>
              </a:ext>
            </a:extLst>
          </p:cNvPr>
          <p:cNvGrpSpPr/>
          <p:nvPr/>
        </p:nvGrpSpPr>
        <p:grpSpPr>
          <a:xfrm>
            <a:off x="228600" y="76200"/>
            <a:ext cx="8763000" cy="6629400"/>
            <a:chOff x="228600" y="76200"/>
            <a:chExt cx="8763000" cy="6629400"/>
          </a:xfrm>
        </p:grpSpPr>
        <p:sp>
          <p:nvSpPr>
            <p:cNvPr id="5" name="Rectangle 2">
              <a:extLst>
                <a:ext uri="{FF2B5EF4-FFF2-40B4-BE49-F238E27FC236}">
                  <a16:creationId xmlns:a16="http://schemas.microsoft.com/office/drawing/2014/main" id="{63FC6564-B077-4AD6-A447-70BE93BF7B75}"/>
                </a:ext>
              </a:extLst>
            </p:cNvPr>
            <p:cNvSpPr txBox="1">
              <a:spLocks noChangeArrowheads="1"/>
            </p:cNvSpPr>
            <p:nvPr/>
          </p:nvSpPr>
          <p:spPr>
            <a:xfrm>
              <a:off x="685800" y="76200"/>
              <a:ext cx="7772400" cy="8382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en-US" sz="4000">
                  <a:latin typeface="Stencil" pitchFamily="82" charset="0"/>
                </a:rPr>
                <a:t>Why did our breakdown occur?</a:t>
              </a:r>
              <a:endParaRPr lang="en-US" sz="4000" dirty="0">
                <a:latin typeface="Stencil" pitchFamily="82" charset="0"/>
              </a:endParaRPr>
            </a:p>
          </p:txBody>
        </p:sp>
        <p:grpSp>
          <p:nvGrpSpPr>
            <p:cNvPr id="6" name="Group 3">
              <a:extLst>
                <a:ext uri="{FF2B5EF4-FFF2-40B4-BE49-F238E27FC236}">
                  <a16:creationId xmlns:a16="http://schemas.microsoft.com/office/drawing/2014/main" id="{88867726-3D30-4DE2-AD7F-7E9E002F02D7}"/>
                </a:ext>
              </a:extLst>
            </p:cNvPr>
            <p:cNvGrpSpPr>
              <a:grpSpLocks noChangeAspect="1"/>
            </p:cNvGrpSpPr>
            <p:nvPr/>
          </p:nvGrpSpPr>
          <p:grpSpPr bwMode="auto">
            <a:xfrm flipH="1">
              <a:off x="1651000" y="4233863"/>
              <a:ext cx="2662238" cy="1651000"/>
              <a:chOff x="2103" y="2262"/>
              <a:chExt cx="2096" cy="1300"/>
            </a:xfrm>
          </p:grpSpPr>
          <p:sp>
            <p:nvSpPr>
              <p:cNvPr id="7" name="Freeform 4">
                <a:extLst>
                  <a:ext uri="{FF2B5EF4-FFF2-40B4-BE49-F238E27FC236}">
                    <a16:creationId xmlns:a16="http://schemas.microsoft.com/office/drawing/2014/main" id="{C64AA003-6F71-4E5C-961C-19416ECD7B81}"/>
                  </a:ext>
                </a:extLst>
              </p:cNvPr>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8" name="Freeform 5">
                <a:extLst>
                  <a:ext uri="{FF2B5EF4-FFF2-40B4-BE49-F238E27FC236}">
                    <a16:creationId xmlns:a16="http://schemas.microsoft.com/office/drawing/2014/main" id="{BDFDCB7A-A2ED-4A04-BFA6-C88332962918}"/>
                  </a:ext>
                </a:extLst>
              </p:cNvPr>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9" name="Freeform 6">
                <a:extLst>
                  <a:ext uri="{FF2B5EF4-FFF2-40B4-BE49-F238E27FC236}">
                    <a16:creationId xmlns:a16="http://schemas.microsoft.com/office/drawing/2014/main" id="{25D1D389-7A24-4361-9514-41C33A112A81}"/>
                  </a:ext>
                </a:extLst>
              </p:cNvPr>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10" name="Group 7">
              <a:extLst>
                <a:ext uri="{FF2B5EF4-FFF2-40B4-BE49-F238E27FC236}">
                  <a16:creationId xmlns:a16="http://schemas.microsoft.com/office/drawing/2014/main" id="{588C5EE9-3D86-4671-9D60-C4D7517623B1}"/>
                </a:ext>
              </a:extLst>
            </p:cNvPr>
            <p:cNvGrpSpPr>
              <a:grpSpLocks noChangeAspect="1"/>
            </p:cNvGrpSpPr>
            <p:nvPr/>
          </p:nvGrpSpPr>
          <p:grpSpPr bwMode="auto">
            <a:xfrm rot="18701008" flipH="1">
              <a:off x="5434807" y="1221581"/>
              <a:ext cx="1481138" cy="2682875"/>
              <a:chOff x="576" y="1095"/>
              <a:chExt cx="1166" cy="2112"/>
            </a:xfrm>
          </p:grpSpPr>
          <p:sp>
            <p:nvSpPr>
              <p:cNvPr id="11" name="Freeform 8">
                <a:extLst>
                  <a:ext uri="{FF2B5EF4-FFF2-40B4-BE49-F238E27FC236}">
                    <a16:creationId xmlns:a16="http://schemas.microsoft.com/office/drawing/2014/main" id="{384FBDB2-8F79-446C-BB50-C43051AD71AF}"/>
                  </a:ext>
                </a:extLst>
              </p:cNvPr>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2" name="Freeform 9">
                <a:extLst>
                  <a:ext uri="{FF2B5EF4-FFF2-40B4-BE49-F238E27FC236}">
                    <a16:creationId xmlns:a16="http://schemas.microsoft.com/office/drawing/2014/main" id="{C72D2FC0-806F-4376-BCE1-C36AA73B1714}"/>
                  </a:ext>
                </a:extLst>
              </p:cNvPr>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3" name="Freeform 10">
                <a:extLst>
                  <a:ext uri="{FF2B5EF4-FFF2-40B4-BE49-F238E27FC236}">
                    <a16:creationId xmlns:a16="http://schemas.microsoft.com/office/drawing/2014/main" id="{EA312575-2DC1-4929-A58E-98A9AFCDC17C}"/>
                  </a:ext>
                </a:extLst>
              </p:cNvPr>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4" name="Freeform 11">
                <a:extLst>
                  <a:ext uri="{FF2B5EF4-FFF2-40B4-BE49-F238E27FC236}">
                    <a16:creationId xmlns:a16="http://schemas.microsoft.com/office/drawing/2014/main" id="{5C9301D8-450C-4776-BE3B-80B43CA6D3DD}"/>
                  </a:ext>
                </a:extLst>
              </p:cNvPr>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15" name="Group 12">
              <a:extLst>
                <a:ext uri="{FF2B5EF4-FFF2-40B4-BE49-F238E27FC236}">
                  <a16:creationId xmlns:a16="http://schemas.microsoft.com/office/drawing/2014/main" id="{5EF57567-2BEA-48DA-99BC-FCE8502F561D}"/>
                </a:ext>
              </a:extLst>
            </p:cNvPr>
            <p:cNvGrpSpPr>
              <a:grpSpLocks noChangeAspect="1"/>
            </p:cNvGrpSpPr>
            <p:nvPr/>
          </p:nvGrpSpPr>
          <p:grpSpPr bwMode="auto">
            <a:xfrm flipH="1">
              <a:off x="1498600" y="1735138"/>
              <a:ext cx="2844800" cy="1770062"/>
              <a:chOff x="2199" y="747"/>
              <a:chExt cx="2240" cy="1394"/>
            </a:xfrm>
          </p:grpSpPr>
          <p:sp>
            <p:nvSpPr>
              <p:cNvPr id="16" name="Freeform 13">
                <a:extLst>
                  <a:ext uri="{FF2B5EF4-FFF2-40B4-BE49-F238E27FC236}">
                    <a16:creationId xmlns:a16="http://schemas.microsoft.com/office/drawing/2014/main" id="{4FB109F0-0778-4189-9A9A-FD774B284B3A}"/>
                  </a:ext>
                </a:extLst>
              </p:cNvPr>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7" name="Freeform 14">
                <a:extLst>
                  <a:ext uri="{FF2B5EF4-FFF2-40B4-BE49-F238E27FC236}">
                    <a16:creationId xmlns:a16="http://schemas.microsoft.com/office/drawing/2014/main" id="{DC6FA3AE-D68C-4FAD-A321-D256F0BACCE7}"/>
                  </a:ext>
                </a:extLst>
              </p:cNvPr>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8" name="Freeform 15">
                <a:extLst>
                  <a:ext uri="{FF2B5EF4-FFF2-40B4-BE49-F238E27FC236}">
                    <a16:creationId xmlns:a16="http://schemas.microsoft.com/office/drawing/2014/main" id="{C1B4AF06-1F69-434E-B25A-506B6CDAF4B6}"/>
                  </a:ext>
                </a:extLst>
              </p:cNvPr>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9" name="Freeform 16">
                <a:extLst>
                  <a:ext uri="{FF2B5EF4-FFF2-40B4-BE49-F238E27FC236}">
                    <a16:creationId xmlns:a16="http://schemas.microsoft.com/office/drawing/2014/main" id="{29DFCE16-8F1E-4B28-8257-B752985364B6}"/>
                  </a:ext>
                </a:extLst>
              </p:cNvPr>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20" name="Group 17">
              <a:extLst>
                <a:ext uri="{FF2B5EF4-FFF2-40B4-BE49-F238E27FC236}">
                  <a16:creationId xmlns:a16="http://schemas.microsoft.com/office/drawing/2014/main" id="{52437398-011D-434A-9F1D-E23C481A47AF}"/>
                </a:ext>
              </a:extLst>
            </p:cNvPr>
            <p:cNvGrpSpPr>
              <a:grpSpLocks noChangeAspect="1"/>
            </p:cNvGrpSpPr>
            <p:nvPr/>
          </p:nvGrpSpPr>
          <p:grpSpPr bwMode="auto">
            <a:xfrm>
              <a:off x="4343400" y="4114800"/>
              <a:ext cx="2838450" cy="1770063"/>
              <a:chOff x="3088" y="2734"/>
              <a:chExt cx="2235" cy="1394"/>
            </a:xfrm>
          </p:grpSpPr>
          <p:sp>
            <p:nvSpPr>
              <p:cNvPr id="21" name="Freeform 18">
                <a:extLst>
                  <a:ext uri="{FF2B5EF4-FFF2-40B4-BE49-F238E27FC236}">
                    <a16:creationId xmlns:a16="http://schemas.microsoft.com/office/drawing/2014/main" id="{BCF05CE3-94C8-4AD4-8CE2-AC6BE28990E6}"/>
                  </a:ext>
                </a:extLst>
              </p:cNvPr>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22" name="Freeform 19">
                <a:extLst>
                  <a:ext uri="{FF2B5EF4-FFF2-40B4-BE49-F238E27FC236}">
                    <a16:creationId xmlns:a16="http://schemas.microsoft.com/office/drawing/2014/main" id="{7BC7FA6D-1A87-4365-89FB-3BE45963BC79}"/>
                  </a:ext>
                </a:extLst>
              </p:cNvPr>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23" name="Freeform 20">
                <a:extLst>
                  <a:ext uri="{FF2B5EF4-FFF2-40B4-BE49-F238E27FC236}">
                    <a16:creationId xmlns:a16="http://schemas.microsoft.com/office/drawing/2014/main" id="{111D9BF8-079D-44BF-992C-C2EC6153928B}"/>
                  </a:ext>
                </a:extLst>
              </p:cNvPr>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24" name="Freeform 21">
                <a:extLst>
                  <a:ext uri="{FF2B5EF4-FFF2-40B4-BE49-F238E27FC236}">
                    <a16:creationId xmlns:a16="http://schemas.microsoft.com/office/drawing/2014/main" id="{599D0D94-38C7-474F-9987-D765F0497CD8}"/>
                  </a:ext>
                </a:extLst>
              </p:cNvPr>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25" name="Text Box 22">
              <a:extLst>
                <a:ext uri="{FF2B5EF4-FFF2-40B4-BE49-F238E27FC236}">
                  <a16:creationId xmlns:a16="http://schemas.microsoft.com/office/drawing/2014/main" id="{9DDD4123-69C1-4105-9A00-99AF40111FBE}"/>
                </a:ext>
              </a:extLst>
            </p:cNvPr>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26" name="Text Box 23">
              <a:extLst>
                <a:ext uri="{FF2B5EF4-FFF2-40B4-BE49-F238E27FC236}">
                  <a16:creationId xmlns:a16="http://schemas.microsoft.com/office/drawing/2014/main" id="{53075DCF-AB32-40ED-97D7-4B9A05828B9C}"/>
                </a:ext>
              </a:extLst>
            </p:cNvPr>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27" name="Rectangle 24">
              <a:extLst>
                <a:ext uri="{FF2B5EF4-FFF2-40B4-BE49-F238E27FC236}">
                  <a16:creationId xmlns:a16="http://schemas.microsoft.com/office/drawing/2014/main" id="{89B0BD8A-8589-4A3B-9658-C324A4B89655}"/>
                </a:ext>
              </a:extLst>
            </p:cNvPr>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Satisfaction</a:t>
              </a:r>
            </a:p>
            <a:p>
              <a:pPr algn="ctr" eaLnBrk="0" hangingPunct="0"/>
              <a:endParaRPr lang="en-US" dirty="0">
                <a:latin typeface="Arial Narrow" pitchFamily="34" charset="0"/>
              </a:endParaRPr>
            </a:p>
          </p:txBody>
        </p:sp>
        <p:sp>
          <p:nvSpPr>
            <p:cNvPr id="28" name="Line 25">
              <a:extLst>
                <a:ext uri="{FF2B5EF4-FFF2-40B4-BE49-F238E27FC236}">
                  <a16:creationId xmlns:a16="http://schemas.microsoft.com/office/drawing/2014/main" id="{6C74D532-2376-458D-A407-17A77DBF020C}"/>
                </a:ext>
              </a:extLst>
            </p:cNvPr>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29" name="Text Box 26">
              <a:extLst>
                <a:ext uri="{FF2B5EF4-FFF2-40B4-BE49-F238E27FC236}">
                  <a16:creationId xmlns:a16="http://schemas.microsoft.com/office/drawing/2014/main" id="{AC5E0F16-E106-410A-B965-324430C4AC6A}"/>
                </a:ext>
              </a:extLst>
            </p:cNvPr>
            <p:cNvSpPr txBox="1">
              <a:spLocks noChangeArrowheads="1"/>
            </p:cNvSpPr>
            <p:nvPr/>
          </p:nvSpPr>
          <p:spPr bwMode="auto">
            <a:xfrm>
              <a:off x="228600" y="8382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
          <p:nvSpPr>
            <p:cNvPr id="30" name="Line 27">
              <a:extLst>
                <a:ext uri="{FF2B5EF4-FFF2-40B4-BE49-F238E27FC236}">
                  <a16:creationId xmlns:a16="http://schemas.microsoft.com/office/drawing/2014/main" id="{4EB67BF9-2393-4587-A7CA-6EE4274FD24A}"/>
                </a:ext>
              </a:extLst>
            </p:cNvPr>
            <p:cNvSpPr>
              <a:spLocks noChangeShapeType="1"/>
            </p:cNvSpPr>
            <p:nvPr/>
          </p:nvSpPr>
          <p:spPr bwMode="auto">
            <a:xfrm>
              <a:off x="2438400" y="11430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31" name="Rectangle 28">
              <a:extLst>
                <a:ext uri="{FF2B5EF4-FFF2-40B4-BE49-F238E27FC236}">
                  <a16:creationId xmlns:a16="http://schemas.microsoft.com/office/drawing/2014/main" id="{7C17C038-3F9D-40E3-A328-3DB3DB495329}"/>
                </a:ext>
              </a:extLst>
            </p:cNvPr>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Completion</a:t>
              </a:r>
            </a:p>
          </p:txBody>
        </p:sp>
        <p:sp>
          <p:nvSpPr>
            <p:cNvPr id="32" name="Line 29">
              <a:extLst>
                <a:ext uri="{FF2B5EF4-FFF2-40B4-BE49-F238E27FC236}">
                  <a16:creationId xmlns:a16="http://schemas.microsoft.com/office/drawing/2014/main" id="{3113FFF8-B0A2-4059-9395-64D12133CE72}"/>
                </a:ext>
              </a:extLst>
            </p:cNvPr>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33" name="Text Box 30">
              <a:extLst>
                <a:ext uri="{FF2B5EF4-FFF2-40B4-BE49-F238E27FC236}">
                  <a16:creationId xmlns:a16="http://schemas.microsoft.com/office/drawing/2014/main" id="{73B90D73-71C8-4AF6-9B09-909B8EFF34D8}"/>
                </a:ext>
              </a:extLst>
            </p:cNvPr>
            <p:cNvSpPr txBox="1">
              <a:spLocks noChangeArrowheads="1"/>
            </p:cNvSpPr>
            <p:nvPr/>
          </p:nvSpPr>
          <p:spPr bwMode="auto">
            <a:xfrm>
              <a:off x="6781800" y="885825"/>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4" name="Line 31">
              <a:extLst>
                <a:ext uri="{FF2B5EF4-FFF2-40B4-BE49-F238E27FC236}">
                  <a16:creationId xmlns:a16="http://schemas.microsoft.com/office/drawing/2014/main" id="{7B75B4DF-7245-4B2B-9D95-0A2A6225E68C}"/>
                </a:ext>
              </a:extLst>
            </p:cNvPr>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5" name="AutoShape 34">
              <a:extLst>
                <a:ext uri="{FF2B5EF4-FFF2-40B4-BE49-F238E27FC236}">
                  <a16:creationId xmlns:a16="http://schemas.microsoft.com/office/drawing/2014/main" id="{0EF822CF-A924-4E9C-8805-C65F551DBD42}"/>
                </a:ext>
              </a:extLst>
            </p:cNvPr>
            <p:cNvSpPr>
              <a:spLocks noChangeArrowheads="1"/>
            </p:cNvSpPr>
            <p:nvPr/>
          </p:nvSpPr>
          <p:spPr bwMode="auto">
            <a:xfrm>
              <a:off x="2514600" y="2362200"/>
              <a:ext cx="4114800" cy="28194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2"/>
            </a:solidFill>
            <a:ln w="9525">
              <a:solidFill>
                <a:schemeClr val="tx1"/>
              </a:solidFill>
              <a:miter lim="800000"/>
              <a:headEnd/>
              <a:tailEnd/>
            </a:ln>
            <a:effectLst/>
          </p:spPr>
          <p:txBody>
            <a:bodyPr wrap="none" anchor="ctr"/>
            <a:lstStyle/>
            <a:p>
              <a:endParaRPr lang="en-US" dirty="0"/>
            </a:p>
          </p:txBody>
        </p:sp>
        <p:sp>
          <p:nvSpPr>
            <p:cNvPr id="36" name="AutoShape 32">
              <a:extLst>
                <a:ext uri="{FF2B5EF4-FFF2-40B4-BE49-F238E27FC236}">
                  <a16:creationId xmlns:a16="http://schemas.microsoft.com/office/drawing/2014/main" id="{40B8ED8A-CFA5-4E1B-A898-670BBAA8B662}"/>
                </a:ext>
              </a:extLst>
            </p:cNvPr>
            <p:cNvSpPr>
              <a:spLocks noChangeArrowheads="1"/>
            </p:cNvSpPr>
            <p:nvPr/>
          </p:nvSpPr>
          <p:spPr bwMode="auto">
            <a:xfrm>
              <a:off x="3276600" y="2971800"/>
              <a:ext cx="2514600" cy="1676400"/>
            </a:xfrm>
            <a:prstGeom prst="cloudCallout">
              <a:avLst>
                <a:gd name="adj1" fmla="val 27968"/>
                <a:gd name="adj2" fmla="val -6343"/>
              </a:avLst>
            </a:prstGeom>
            <a:solidFill>
              <a:schemeClr val="folHlink"/>
            </a:solidFill>
            <a:ln w="9525">
              <a:solidFill>
                <a:schemeClr val="tx1"/>
              </a:solidFill>
              <a:round/>
              <a:headEnd/>
              <a:tailEnd/>
            </a:ln>
            <a:effectLst/>
          </p:spPr>
          <p:txBody>
            <a:bodyPr/>
            <a:lstStyle/>
            <a:p>
              <a:pPr algn="ctr"/>
              <a:r>
                <a:rPr lang="en-US" b="1" dirty="0">
                  <a:solidFill>
                    <a:schemeClr val="bg1"/>
                  </a:solidFill>
                  <a:latin typeface="Arial Narrow" pitchFamily="34" charset="0"/>
                </a:rPr>
                <a:t>Where Breakdowns Occur</a:t>
              </a:r>
            </a:p>
          </p:txBody>
        </p:sp>
      </p:grpSp>
    </p:spTree>
    <p:extLst>
      <p:ext uri="{BB962C8B-B14F-4D97-AF65-F5344CB8AC3E}">
        <p14:creationId xmlns:p14="http://schemas.microsoft.com/office/powerpoint/2010/main" val="93264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bother learning about this tool?</a:t>
            </a:r>
            <a:br>
              <a:rPr lang="en-US" dirty="0"/>
            </a:br>
            <a:r>
              <a:rPr lang="en-US" dirty="0"/>
              <a:t>What </a:t>
            </a:r>
            <a:r>
              <a:rPr kumimoji="0" lang="en-US" sz="3000" b="0" kern="1200" cap="small" baseline="0" dirty="0">
                <a:solidFill>
                  <a:schemeClr val="tx2"/>
                </a:solidFill>
                <a:effectLst/>
                <a:latin typeface="+mj-lt"/>
                <a:ea typeface="+mj-ea"/>
                <a:cs typeface="+mj-cs"/>
              </a:rPr>
              <a:t>does it do? </a:t>
            </a:r>
            <a:endParaRPr lang="en-US" dirty="0"/>
          </a:p>
        </p:txBody>
      </p:sp>
      <p:sp>
        <p:nvSpPr>
          <p:cNvPr id="4" name="Slide Number Placeholder 3"/>
          <p:cNvSpPr>
            <a:spLocks noGrp="1"/>
          </p:cNvSpPr>
          <p:nvPr>
            <p:ph type="sldNum" sz="quarter" idx="12"/>
          </p:nvPr>
        </p:nvSpPr>
        <p:spPr/>
        <p:txBody>
          <a:bodyPr/>
          <a:lstStyle/>
          <a:p>
            <a:fld id="{460A324F-72D5-4F19-8007-EB2E8A20872F}" type="slidenum">
              <a:rPr lang="en-US" smtClean="0"/>
              <a:pPr/>
              <a:t>12</a:t>
            </a:fld>
            <a:endParaRPr lang="en-US" dirty="0"/>
          </a:p>
        </p:txBody>
      </p:sp>
      <p:sp>
        <p:nvSpPr>
          <p:cNvPr id="3" name="Content Placeholder 2"/>
          <p:cNvSpPr>
            <a:spLocks noGrp="1"/>
          </p:cNvSpPr>
          <p:nvPr>
            <p:ph sz="quarter" idx="1"/>
          </p:nvPr>
        </p:nvSpPr>
        <p:spPr/>
        <p:txBody>
          <a:bodyPr/>
          <a:lstStyle/>
          <a:p>
            <a:r>
              <a:rPr lang="en-US" b="1" dirty="0"/>
              <a:t>Explicates the dynamics of how people BEST work together to get things done</a:t>
            </a:r>
          </a:p>
          <a:p>
            <a:r>
              <a:rPr lang="en-US" b="1" dirty="0"/>
              <a:t>Clarifies what comes next in such a transaction</a:t>
            </a:r>
          </a:p>
          <a:p>
            <a:r>
              <a:rPr lang="en-US" b="1" dirty="0"/>
              <a:t>Suggests ways around ‘breakdowns’</a:t>
            </a:r>
            <a:endParaRPr lang="en-US" dirty="0"/>
          </a:p>
        </p:txBody>
      </p:sp>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071960" y="2514600"/>
            <a:ext cx="4157640" cy="2819400"/>
          </a:xfrm>
        </p:spPr>
      </p:pic>
    </p:spTree>
    <p:extLst>
      <p:ext uri="{BB962C8B-B14F-4D97-AF65-F5344CB8AC3E}">
        <p14:creationId xmlns:p14="http://schemas.microsoft.com/office/powerpoint/2010/main" val="268031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kumimoji="0" lang="en-US" sz="3000" b="0" kern="1200" cap="small" baseline="0" dirty="0">
                <a:solidFill>
                  <a:schemeClr val="tx2"/>
                </a:solidFill>
                <a:effectLst/>
                <a:latin typeface="+mj-lt"/>
                <a:ea typeface="+mj-ea"/>
                <a:cs typeface="+mj-cs"/>
              </a:rPr>
              <a:t>Mindset for Atom of Work</a:t>
            </a:r>
            <a:endParaRPr lang="en-US" dirty="0"/>
          </a:p>
        </p:txBody>
      </p:sp>
      <p:sp>
        <p:nvSpPr>
          <p:cNvPr id="3" name="Content Placeholder 2"/>
          <p:cNvSpPr>
            <a:spLocks noGrp="1"/>
          </p:cNvSpPr>
          <p:nvPr>
            <p:ph sz="quarter" idx="1"/>
          </p:nvPr>
        </p:nvSpPr>
        <p:spPr>
          <a:xfrm>
            <a:off x="457200" y="2060448"/>
            <a:ext cx="7467600" cy="4873752"/>
          </a:xfrm>
        </p:spPr>
        <p:txBody>
          <a:bodyPr>
            <a:normAutofit/>
          </a:bodyPr>
          <a:lstStyle/>
          <a:p>
            <a:pPr lvl="0">
              <a:spcAft>
                <a:spcPts val="1200"/>
              </a:spcAft>
            </a:pPr>
            <a:r>
              <a:rPr lang="en-US" sz="3200" cap="small" dirty="0">
                <a:solidFill>
                  <a:schemeClr val="tx2"/>
                </a:solidFill>
                <a:latin typeface="+mj-lt"/>
                <a:ea typeface="+mj-ea"/>
                <a:cs typeface="+mj-cs"/>
              </a:rPr>
              <a:t>Using the Atom of Work requires different behaviors</a:t>
            </a:r>
          </a:p>
          <a:p>
            <a:pPr lvl="0">
              <a:spcAft>
                <a:spcPts val="1200"/>
              </a:spcAft>
            </a:pPr>
            <a:r>
              <a:rPr kumimoji="0" lang="en-US" sz="3200" b="0" kern="1200" cap="small" baseline="0" dirty="0">
                <a:solidFill>
                  <a:schemeClr val="tx2"/>
                </a:solidFill>
                <a:effectLst/>
                <a:latin typeface="+mj-lt"/>
                <a:ea typeface="+mj-ea"/>
                <a:cs typeface="+mj-cs"/>
              </a:rPr>
              <a:t>Most Behavior starts with mindset; To act differently we have to view the world differently</a:t>
            </a:r>
          </a:p>
          <a:p>
            <a:pPr lvl="0">
              <a:spcAft>
                <a:spcPts val="1200"/>
              </a:spcAft>
            </a:pPr>
            <a:r>
              <a:rPr kumimoji="0" lang="en-US" sz="3200" b="0" kern="1200" cap="small" baseline="0" dirty="0">
                <a:solidFill>
                  <a:schemeClr val="tx2"/>
                </a:solidFill>
                <a:effectLst/>
                <a:latin typeface="+mj-lt"/>
                <a:ea typeface="+mj-ea"/>
                <a:cs typeface="+mj-cs"/>
              </a:rPr>
              <a:t>Therefore, the assumptions that underlie the Atom of Work are critical</a:t>
            </a:r>
            <a:endParaRPr lang="en-US" sz="3200" cap="small" dirty="0">
              <a:solidFill>
                <a:schemeClr val="tx2"/>
              </a:solidFill>
              <a:latin typeface="+mj-lt"/>
              <a:ea typeface="+mj-ea"/>
              <a:cs typeface="+mj-cs"/>
            </a:endParaRPr>
          </a:p>
          <a:p>
            <a:pPr lvl="1">
              <a:spcAft>
                <a:spcPts val="1200"/>
              </a:spcAft>
            </a:pPr>
            <a:endParaRPr lang="en-US" sz="3200"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13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8100"/>
            <a:ext cx="2409644" cy="2209800"/>
          </a:xfrm>
          <a:prstGeom prst="rect">
            <a:avLst/>
          </a:prstGeom>
        </p:spPr>
      </p:pic>
    </p:spTree>
    <p:extLst>
      <p:ext uri="{BB962C8B-B14F-4D97-AF65-F5344CB8AC3E}">
        <p14:creationId xmlns:p14="http://schemas.microsoft.com/office/powerpoint/2010/main" val="199654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14</a:t>
            </a:fld>
            <a:endParaRPr lang="en-US" dirty="0"/>
          </a:p>
        </p:txBody>
      </p:sp>
      <p:sp>
        <p:nvSpPr>
          <p:cNvPr id="5" name="Rectangle 4"/>
          <p:cNvSpPr/>
          <p:nvPr/>
        </p:nvSpPr>
        <p:spPr>
          <a:xfrm>
            <a:off x="3094668" y="2967335"/>
            <a:ext cx="2954655"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Mutuality</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TextBox 5"/>
          <p:cNvSpPr txBox="1"/>
          <p:nvPr/>
        </p:nvSpPr>
        <p:spPr>
          <a:xfrm>
            <a:off x="1600200" y="2685871"/>
            <a:ext cx="1951668" cy="369332"/>
          </a:xfrm>
          <a:prstGeom prst="rect">
            <a:avLst/>
          </a:prstGeom>
          <a:noFill/>
        </p:spPr>
        <p:txBody>
          <a:bodyPr wrap="square" rtlCol="0">
            <a:prstTxWarp prst="textPlain">
              <a:avLst/>
            </a:prstTxWarp>
            <a:spAutoFit/>
          </a:bodyPr>
          <a:lstStyle/>
          <a:p>
            <a:r>
              <a:rPr lang="en-US" dirty="0"/>
              <a:t>Sharing</a:t>
            </a:r>
          </a:p>
        </p:txBody>
      </p:sp>
      <p:sp>
        <p:nvSpPr>
          <p:cNvPr id="7" name="TextBox 6"/>
          <p:cNvSpPr txBox="1"/>
          <p:nvPr/>
        </p:nvSpPr>
        <p:spPr>
          <a:xfrm>
            <a:off x="3603171" y="1406881"/>
            <a:ext cx="1676400" cy="369332"/>
          </a:xfrm>
          <a:prstGeom prst="rect">
            <a:avLst/>
          </a:prstGeom>
          <a:noFill/>
        </p:spPr>
        <p:txBody>
          <a:bodyPr wrap="square" rtlCol="0">
            <a:prstTxWarp prst="textPlain">
              <a:avLst/>
            </a:prstTxWarp>
            <a:spAutoFit/>
          </a:bodyPr>
          <a:lstStyle/>
          <a:p>
            <a:r>
              <a:rPr lang="en-US" b="1" dirty="0">
                <a:solidFill>
                  <a:srgbClr val="002060"/>
                </a:solidFill>
              </a:rPr>
              <a:t>Community </a:t>
            </a:r>
            <a:endParaRPr lang="en-US" dirty="0">
              <a:solidFill>
                <a:srgbClr val="002060"/>
              </a:solidFill>
            </a:endParaRPr>
          </a:p>
        </p:txBody>
      </p:sp>
      <p:sp>
        <p:nvSpPr>
          <p:cNvPr id="8" name="TextBox 7"/>
          <p:cNvSpPr txBox="1"/>
          <p:nvPr/>
        </p:nvSpPr>
        <p:spPr>
          <a:xfrm>
            <a:off x="2231571" y="2091231"/>
            <a:ext cx="2209800" cy="369332"/>
          </a:xfrm>
          <a:prstGeom prst="rect">
            <a:avLst/>
          </a:prstGeom>
          <a:noFill/>
        </p:spPr>
        <p:txBody>
          <a:bodyPr wrap="square" rtlCol="0">
            <a:prstTxWarp prst="textPlain">
              <a:avLst/>
            </a:prstTxWarp>
            <a:spAutoFit/>
          </a:bodyPr>
          <a:lstStyle/>
          <a:p>
            <a:r>
              <a:rPr lang="en-US" b="1" dirty="0"/>
              <a:t>Interdependence</a:t>
            </a:r>
            <a:endParaRPr lang="en-US" dirty="0"/>
          </a:p>
        </p:txBody>
      </p:sp>
      <p:sp>
        <p:nvSpPr>
          <p:cNvPr id="9" name="TextBox 8"/>
          <p:cNvSpPr txBox="1"/>
          <p:nvPr/>
        </p:nvSpPr>
        <p:spPr>
          <a:xfrm>
            <a:off x="1393371" y="4246440"/>
            <a:ext cx="3048000" cy="646331"/>
          </a:xfrm>
          <a:prstGeom prst="rect">
            <a:avLst/>
          </a:prstGeom>
          <a:noFill/>
        </p:spPr>
        <p:txBody>
          <a:bodyPr wrap="square" rtlCol="0">
            <a:prstTxWarp prst="textPlain">
              <a:avLst/>
            </a:prstTxWarp>
            <a:spAutoFit/>
          </a:bodyPr>
          <a:lstStyle/>
          <a:p>
            <a:r>
              <a:rPr lang="en-US" dirty="0">
                <a:solidFill>
                  <a:schemeClr val="accent1">
                    <a:lumMod val="50000"/>
                  </a:schemeClr>
                </a:solidFill>
              </a:rPr>
              <a:t>Understanding</a:t>
            </a:r>
          </a:p>
        </p:txBody>
      </p:sp>
      <p:sp>
        <p:nvSpPr>
          <p:cNvPr id="10" name="TextBox 9"/>
          <p:cNvSpPr txBox="1"/>
          <p:nvPr/>
        </p:nvSpPr>
        <p:spPr>
          <a:xfrm>
            <a:off x="4571995" y="4114800"/>
            <a:ext cx="3048000" cy="1200329"/>
          </a:xfrm>
          <a:prstGeom prst="rect">
            <a:avLst/>
          </a:prstGeom>
          <a:noFill/>
        </p:spPr>
        <p:txBody>
          <a:bodyPr wrap="square" rtlCol="0">
            <a:prstTxWarp prst="textPlain">
              <a:avLst/>
            </a:prstTxWarp>
            <a:spAutoFit/>
          </a:bodyPr>
          <a:lstStyle/>
          <a:p>
            <a:r>
              <a:rPr lang="en-US" dirty="0"/>
              <a:t>	Goodwill </a:t>
            </a:r>
          </a:p>
          <a:p>
            <a:r>
              <a:rPr lang="en-US" dirty="0"/>
              <a:t>In Common</a:t>
            </a:r>
          </a:p>
        </p:txBody>
      </p:sp>
      <p:sp>
        <p:nvSpPr>
          <p:cNvPr id="11" name="TextBox 10"/>
          <p:cNvSpPr txBox="1"/>
          <p:nvPr/>
        </p:nvSpPr>
        <p:spPr>
          <a:xfrm>
            <a:off x="4724395" y="2057400"/>
            <a:ext cx="3048000" cy="1200329"/>
          </a:xfrm>
          <a:prstGeom prst="rect">
            <a:avLst/>
          </a:prstGeom>
          <a:noFill/>
        </p:spPr>
        <p:txBody>
          <a:bodyPr wrap="square" rtlCol="0">
            <a:prstTxWarp prst="textPlain">
              <a:avLst/>
            </a:prstTxWarp>
            <a:spAutoFit/>
          </a:bodyPr>
          <a:lstStyle/>
          <a:p>
            <a:r>
              <a:rPr lang="en-US" dirty="0">
                <a:solidFill>
                  <a:schemeClr val="accent4">
                    <a:lumMod val="50000"/>
                  </a:schemeClr>
                </a:solidFill>
              </a:rPr>
              <a:t>Reciprocity </a:t>
            </a:r>
          </a:p>
          <a:p>
            <a:r>
              <a:rPr lang="en-US" dirty="0">
                <a:solidFill>
                  <a:schemeClr val="accent4">
                    <a:lumMod val="50000"/>
                  </a:schemeClr>
                </a:solidFill>
              </a:rPr>
              <a:t>	</a:t>
            </a:r>
            <a:r>
              <a:rPr lang="en-US" dirty="0">
                <a:solidFill>
                  <a:srgbClr val="00B0F0"/>
                </a:solidFill>
              </a:rPr>
              <a:t>Agreement</a:t>
            </a:r>
            <a:r>
              <a:rPr lang="en-US" dirty="0">
                <a:solidFill>
                  <a:schemeClr val="accent4">
                    <a:lumMod val="50000"/>
                  </a:schemeClr>
                </a:solidFill>
              </a:rPr>
              <a:t> </a:t>
            </a:r>
          </a:p>
        </p:txBody>
      </p:sp>
      <p:sp>
        <p:nvSpPr>
          <p:cNvPr id="2" name="TextBox 1"/>
          <p:cNvSpPr txBox="1"/>
          <p:nvPr/>
        </p:nvSpPr>
        <p:spPr>
          <a:xfrm>
            <a:off x="6427719" y="3341328"/>
            <a:ext cx="1701297" cy="646331"/>
          </a:xfrm>
          <a:prstGeom prst="rect">
            <a:avLst/>
          </a:prstGeom>
          <a:noFill/>
        </p:spPr>
        <p:txBody>
          <a:bodyPr wrap="square" rtlCol="0">
            <a:spAutoFit/>
          </a:bodyPr>
          <a:lstStyle/>
          <a:p>
            <a:pPr algn="ctr"/>
            <a:r>
              <a:rPr lang="en-US" dirty="0">
                <a:solidFill>
                  <a:srgbClr val="7030A0"/>
                </a:solidFill>
                <a:latin typeface="Berlin Sans FB" panose="020E0602020502020306" pitchFamily="34" charset="0"/>
              </a:rPr>
              <a:t>Getting things done</a:t>
            </a:r>
          </a:p>
        </p:txBody>
      </p:sp>
      <p:sp>
        <p:nvSpPr>
          <p:cNvPr id="3" name="TextBox 2"/>
          <p:cNvSpPr txBox="1"/>
          <p:nvPr/>
        </p:nvSpPr>
        <p:spPr>
          <a:xfrm>
            <a:off x="1110342" y="3341328"/>
            <a:ext cx="1807029" cy="369332"/>
          </a:xfrm>
          <a:prstGeom prst="rect">
            <a:avLst/>
          </a:prstGeom>
          <a:noFill/>
        </p:spPr>
        <p:txBody>
          <a:bodyPr wrap="square" rtlCol="0">
            <a:spAutoFit/>
          </a:bodyPr>
          <a:lstStyle/>
          <a:p>
            <a:pPr algn="ctr"/>
            <a:r>
              <a:rPr lang="en-US" b="1" i="1" dirty="0">
                <a:solidFill>
                  <a:srgbClr val="C00000"/>
                </a:solidFill>
              </a:rPr>
              <a:t>COLLECTIVE</a:t>
            </a:r>
          </a:p>
        </p:txBody>
      </p:sp>
      <p:sp>
        <p:nvSpPr>
          <p:cNvPr id="12" name="Rectangle 11"/>
          <p:cNvSpPr/>
          <p:nvPr/>
        </p:nvSpPr>
        <p:spPr>
          <a:xfrm>
            <a:off x="4227488" y="2733212"/>
            <a:ext cx="954107" cy="369332"/>
          </a:xfrm>
          <a:prstGeom prst="rect">
            <a:avLst/>
          </a:prstGeom>
        </p:spPr>
        <p:txBody>
          <a:bodyPr wrap="none">
            <a:spAutoFit/>
          </a:bodyPr>
          <a:lstStyle/>
          <a:p>
            <a:r>
              <a:rPr lang="en-US" dirty="0">
                <a:solidFill>
                  <a:srgbClr val="FF0000"/>
                </a:solidFill>
                <a:latin typeface="Bauhaus 93" panose="04030905020B02020C02" pitchFamily="82" charset="0"/>
              </a:rPr>
              <a:t>In Sync</a:t>
            </a:r>
          </a:p>
        </p:txBody>
      </p:sp>
      <p:sp>
        <p:nvSpPr>
          <p:cNvPr id="13" name="TextBox 12"/>
          <p:cNvSpPr txBox="1"/>
          <p:nvPr/>
        </p:nvSpPr>
        <p:spPr>
          <a:xfrm rot="20768416">
            <a:off x="2902388" y="4638725"/>
            <a:ext cx="3320132" cy="369332"/>
          </a:xfrm>
          <a:prstGeom prst="rect">
            <a:avLst/>
          </a:prstGeom>
          <a:noFill/>
        </p:spPr>
        <p:txBody>
          <a:bodyPr wrap="square" rtlCol="0">
            <a:spAutoFit/>
          </a:bodyPr>
          <a:lstStyle/>
          <a:p>
            <a:r>
              <a:rPr lang="en-US" dirty="0">
                <a:solidFill>
                  <a:schemeClr val="bg1">
                    <a:lumMod val="50000"/>
                  </a:schemeClr>
                </a:solidFill>
              </a:rPr>
              <a:t>Balance		Exchange</a:t>
            </a:r>
          </a:p>
        </p:txBody>
      </p:sp>
    </p:spTree>
    <p:extLst>
      <p:ext uri="{BB962C8B-B14F-4D97-AF65-F5344CB8AC3E}">
        <p14:creationId xmlns:p14="http://schemas.microsoft.com/office/powerpoint/2010/main" val="265120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Deeply imprinted</a:t>
            </a:r>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80660" y="1600200"/>
            <a:ext cx="7020680" cy="4873625"/>
          </a:xfrm>
        </p:spPr>
      </p:pic>
      <p:sp>
        <p:nvSpPr>
          <p:cNvPr id="3" name="Slide Number Placeholder 2"/>
          <p:cNvSpPr>
            <a:spLocks noGrp="1"/>
          </p:cNvSpPr>
          <p:nvPr>
            <p:ph type="sldNum" sz="quarter" idx="15"/>
          </p:nvPr>
        </p:nvSpPr>
        <p:spPr/>
        <p:txBody>
          <a:bodyPr/>
          <a:lstStyle/>
          <a:p>
            <a:fld id="{5CEEF179-8BEC-470B-9C7B-563D386012FB}" type="slidenum">
              <a:rPr lang="en-US" smtClean="0"/>
              <a:pPr/>
              <a:t>15</a:t>
            </a:fld>
            <a:endParaRPr lang="en-US" dirty="0"/>
          </a:p>
        </p:txBody>
      </p:sp>
    </p:spTree>
    <p:extLst>
      <p:ext uri="{BB962C8B-B14F-4D97-AF65-F5344CB8AC3E}">
        <p14:creationId xmlns:p14="http://schemas.microsoft.com/office/powerpoint/2010/main" val="186855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Effective Actions Require Mutuality</a:t>
            </a:r>
          </a:p>
        </p:txBody>
      </p:sp>
      <p:sp>
        <p:nvSpPr>
          <p:cNvPr id="3" name="Slide Number Placeholder 2"/>
          <p:cNvSpPr>
            <a:spLocks noGrp="1"/>
          </p:cNvSpPr>
          <p:nvPr>
            <p:ph type="sldNum" sz="quarter" idx="12"/>
          </p:nvPr>
        </p:nvSpPr>
        <p:spPr/>
        <p:txBody>
          <a:bodyPr/>
          <a:lstStyle/>
          <a:p>
            <a:fld id="{5CEEF179-8BEC-470B-9C7B-563D386012FB}"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dirty="0"/>
              <a:t>“All contracts, covenants, and agreements rest on mutuality, and the great advantage of the horizontal version of the social contract is that this mutuality binds each member to his fellow citizens.”</a:t>
            </a:r>
          </a:p>
          <a:p>
            <a:pPr lvl="1"/>
            <a:r>
              <a:rPr lang="en-US" dirty="0"/>
              <a:t>Hannah Arendt</a:t>
            </a:r>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432300" y="2814637"/>
            <a:ext cx="3333750" cy="21431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81137"/>
            <a:ext cx="7308850" cy="4860682"/>
          </a:xfrm>
          <a:prstGeom prst="rect">
            <a:avLst/>
          </a:prstGeom>
        </p:spPr>
      </p:pic>
    </p:spTree>
    <p:extLst>
      <p:ext uri="{BB962C8B-B14F-4D97-AF65-F5344CB8AC3E}">
        <p14:creationId xmlns:p14="http://schemas.microsoft.com/office/powerpoint/2010/main" val="24241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Effective Actions Require Mutuality</a:t>
            </a:r>
          </a:p>
        </p:txBody>
      </p:sp>
      <p:sp>
        <p:nvSpPr>
          <p:cNvPr id="3" name="Slide Number Placeholder 2"/>
          <p:cNvSpPr>
            <a:spLocks noGrp="1"/>
          </p:cNvSpPr>
          <p:nvPr>
            <p:ph type="sldNum" sz="quarter" idx="12"/>
          </p:nvPr>
        </p:nvSpPr>
        <p:spPr/>
        <p:txBody>
          <a:bodyPr/>
          <a:lstStyle/>
          <a:p>
            <a:fld id="{5CEEF179-8BEC-470B-9C7B-563D386012FB}" type="slidenum">
              <a:rPr lang="en-US" smtClean="0"/>
              <a:pPr/>
              <a:t>17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“A ‘world’ as I understand it consists of </a:t>
            </a:r>
            <a:r>
              <a:rPr lang="en-US" b="1" dirty="0">
                <a:solidFill>
                  <a:schemeClr val="bg1">
                    <a:lumMod val="50000"/>
                  </a:schemeClr>
                </a:solidFill>
              </a:rPr>
              <a:t>real people who are trying to get things done, largely by getting other people to do things that will assist them in their project</a:t>
            </a:r>
            <a:r>
              <a:rPr lang="en-US" dirty="0"/>
              <a:t>. . . . The resulting collective activity is something that perhaps no one wanted, but is the best everyone could get out of this situation and therefore what they all, in effect, agreed to.” </a:t>
            </a:r>
          </a:p>
          <a:p>
            <a:pPr lvl="1"/>
            <a:r>
              <a:rPr lang="en-US" dirty="0"/>
              <a:t>Howard Becker</a:t>
            </a:r>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575175" y="2727960"/>
            <a:ext cx="3048000" cy="2316480"/>
          </a:xfrm>
        </p:spPr>
      </p:pic>
    </p:spTree>
    <p:extLst>
      <p:ext uri="{BB962C8B-B14F-4D97-AF65-F5344CB8AC3E}">
        <p14:creationId xmlns:p14="http://schemas.microsoft.com/office/powerpoint/2010/main" val="276598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564697" y="2434146"/>
            <a:ext cx="882713" cy="867272"/>
          </a:xfrm>
          <a:prstGeom prst="rect">
            <a:avLst/>
          </a:prstGeom>
          <a:noFill/>
        </p:spPr>
      </p:pic>
      <p:pic>
        <p:nvPicPr>
          <p:cNvPr id="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021898" y="1799728"/>
            <a:ext cx="882713" cy="867272"/>
          </a:xfrm>
          <a:prstGeom prst="rect">
            <a:avLst/>
          </a:prstGeom>
          <a:noFill/>
        </p:spPr>
      </p:pic>
      <p:pic>
        <p:nvPicPr>
          <p:cNvPr id="10"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834384" y="2387018"/>
            <a:ext cx="882713" cy="867272"/>
          </a:xfrm>
          <a:prstGeom prst="rect">
            <a:avLst/>
          </a:prstGeom>
          <a:noFill/>
        </p:spPr>
      </p:pic>
      <p:pic>
        <p:nvPicPr>
          <p:cNvPr id="1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291585" y="1752600"/>
            <a:ext cx="882713" cy="867272"/>
          </a:xfrm>
          <a:prstGeom prst="rect">
            <a:avLst/>
          </a:prstGeom>
          <a:noFill/>
        </p:spPr>
      </p:pic>
      <p:sp>
        <p:nvSpPr>
          <p:cNvPr id="3" name="Title 2"/>
          <p:cNvSpPr>
            <a:spLocks noGrp="1"/>
          </p:cNvSpPr>
          <p:nvPr>
            <p:ph type="title"/>
          </p:nvPr>
        </p:nvSpPr>
        <p:spPr/>
        <p:txBody>
          <a:bodyPr/>
          <a:lstStyle/>
          <a:p>
            <a:r>
              <a:rPr lang="en-US" dirty="0"/>
              <a:t>Organizations require vast networks of atoms of work</a:t>
            </a:r>
          </a:p>
        </p:txBody>
      </p:sp>
      <p:pic>
        <p:nvPicPr>
          <p:cNvPr id="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596383" y="3729546"/>
            <a:ext cx="882713" cy="867272"/>
          </a:xfrm>
          <a:prstGeom prst="rect">
            <a:avLst/>
          </a:prstGeom>
          <a:noFill/>
        </p:spPr>
      </p:pic>
      <p:pic>
        <p:nvPicPr>
          <p:cNvPr id="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053584" y="3095128"/>
            <a:ext cx="882713" cy="867272"/>
          </a:xfrm>
          <a:prstGeom prst="rect">
            <a:avLst/>
          </a:prstGeom>
          <a:noFill/>
        </p:spPr>
      </p:pic>
      <p:pic>
        <p:nvPicPr>
          <p:cNvPr id="6"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866070" y="3682418"/>
            <a:ext cx="882713" cy="867272"/>
          </a:xfrm>
          <a:prstGeom prst="rect">
            <a:avLst/>
          </a:prstGeom>
          <a:noFill/>
        </p:spPr>
      </p:pic>
      <p:pic>
        <p:nvPicPr>
          <p:cNvPr id="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323271" y="3048000"/>
            <a:ext cx="882713" cy="867272"/>
          </a:xfrm>
          <a:prstGeom prst="rect">
            <a:avLst/>
          </a:prstGeom>
          <a:noFill/>
        </p:spPr>
      </p:pic>
      <p:pic>
        <p:nvPicPr>
          <p:cNvPr id="12"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072384" y="2357946"/>
            <a:ext cx="882713" cy="867272"/>
          </a:xfrm>
          <a:prstGeom prst="rect">
            <a:avLst/>
          </a:prstGeom>
          <a:noFill/>
        </p:spPr>
      </p:pic>
      <p:pic>
        <p:nvPicPr>
          <p:cNvPr id="1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529585" y="1723528"/>
            <a:ext cx="882713" cy="867272"/>
          </a:xfrm>
          <a:prstGeom prst="rect">
            <a:avLst/>
          </a:prstGeom>
          <a:noFill/>
        </p:spPr>
      </p:pic>
      <p:pic>
        <p:nvPicPr>
          <p:cNvPr id="1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342071" y="2310818"/>
            <a:ext cx="882713" cy="867272"/>
          </a:xfrm>
          <a:prstGeom prst="rect">
            <a:avLst/>
          </a:prstGeom>
          <a:noFill/>
        </p:spPr>
      </p:pic>
      <p:pic>
        <p:nvPicPr>
          <p:cNvPr id="1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799272" y="1676400"/>
            <a:ext cx="882713" cy="867272"/>
          </a:xfrm>
          <a:prstGeom prst="rect">
            <a:avLst/>
          </a:prstGeom>
          <a:noFill/>
        </p:spPr>
      </p:pic>
      <p:pic>
        <p:nvPicPr>
          <p:cNvPr id="16"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104070" y="3653346"/>
            <a:ext cx="882713" cy="867272"/>
          </a:xfrm>
          <a:prstGeom prst="rect">
            <a:avLst/>
          </a:prstGeom>
          <a:noFill/>
        </p:spPr>
      </p:pic>
      <p:pic>
        <p:nvPicPr>
          <p:cNvPr id="1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561271" y="3018928"/>
            <a:ext cx="882713" cy="867272"/>
          </a:xfrm>
          <a:prstGeom prst="rect">
            <a:avLst/>
          </a:prstGeom>
          <a:noFill/>
        </p:spPr>
      </p:pic>
      <p:pic>
        <p:nvPicPr>
          <p:cNvPr id="18"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373757" y="3606218"/>
            <a:ext cx="882713" cy="867272"/>
          </a:xfrm>
          <a:prstGeom prst="rect">
            <a:avLst/>
          </a:prstGeom>
          <a:noFill/>
        </p:spPr>
      </p:pic>
      <p:pic>
        <p:nvPicPr>
          <p:cNvPr id="1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830958" y="2971800"/>
            <a:ext cx="882713" cy="867272"/>
          </a:xfrm>
          <a:prstGeom prst="rect">
            <a:avLst/>
          </a:prstGeom>
          <a:noFill/>
        </p:spPr>
      </p:pic>
      <p:pic>
        <p:nvPicPr>
          <p:cNvPr id="20"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504810" y="2510346"/>
            <a:ext cx="882713" cy="867272"/>
          </a:xfrm>
          <a:prstGeom prst="rect">
            <a:avLst/>
          </a:prstGeom>
          <a:noFill/>
        </p:spPr>
      </p:pic>
      <p:pic>
        <p:nvPicPr>
          <p:cNvPr id="2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962011" y="1875928"/>
            <a:ext cx="882713" cy="867272"/>
          </a:xfrm>
          <a:prstGeom prst="rect">
            <a:avLst/>
          </a:prstGeom>
          <a:noFill/>
        </p:spPr>
      </p:pic>
      <p:pic>
        <p:nvPicPr>
          <p:cNvPr id="22"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774497" y="2463218"/>
            <a:ext cx="882713" cy="867272"/>
          </a:xfrm>
          <a:prstGeom prst="rect">
            <a:avLst/>
          </a:prstGeom>
          <a:noFill/>
        </p:spPr>
      </p:pic>
      <p:pic>
        <p:nvPicPr>
          <p:cNvPr id="2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231698" y="1828800"/>
            <a:ext cx="882713" cy="867272"/>
          </a:xfrm>
          <a:prstGeom prst="rect">
            <a:avLst/>
          </a:prstGeom>
          <a:noFill/>
        </p:spPr>
      </p:pic>
      <p:pic>
        <p:nvPicPr>
          <p:cNvPr id="2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536496" y="3805746"/>
            <a:ext cx="882713" cy="867272"/>
          </a:xfrm>
          <a:prstGeom prst="rect">
            <a:avLst/>
          </a:prstGeom>
          <a:noFill/>
        </p:spPr>
      </p:pic>
      <p:pic>
        <p:nvPicPr>
          <p:cNvPr id="2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993697" y="3171328"/>
            <a:ext cx="882713" cy="867272"/>
          </a:xfrm>
          <a:prstGeom prst="rect">
            <a:avLst/>
          </a:prstGeom>
          <a:noFill/>
        </p:spPr>
      </p:pic>
      <p:pic>
        <p:nvPicPr>
          <p:cNvPr id="26"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806183" y="3758618"/>
            <a:ext cx="882713" cy="867272"/>
          </a:xfrm>
          <a:prstGeom prst="rect">
            <a:avLst/>
          </a:prstGeom>
          <a:noFill/>
        </p:spPr>
      </p:pic>
      <p:pic>
        <p:nvPicPr>
          <p:cNvPr id="2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7263384" y="3124200"/>
            <a:ext cx="882713" cy="867272"/>
          </a:xfrm>
          <a:prstGeom prst="rect">
            <a:avLst/>
          </a:prstGeom>
          <a:noFill/>
        </p:spPr>
      </p:pic>
      <p:pic>
        <p:nvPicPr>
          <p:cNvPr id="28"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012497" y="2434146"/>
            <a:ext cx="882713" cy="867272"/>
          </a:xfrm>
          <a:prstGeom prst="rect">
            <a:avLst/>
          </a:prstGeom>
          <a:noFill/>
        </p:spPr>
      </p:pic>
      <p:pic>
        <p:nvPicPr>
          <p:cNvPr id="2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469698" y="1799728"/>
            <a:ext cx="882713" cy="867272"/>
          </a:xfrm>
          <a:prstGeom prst="rect">
            <a:avLst/>
          </a:prstGeom>
          <a:noFill/>
        </p:spPr>
      </p:pic>
      <p:pic>
        <p:nvPicPr>
          <p:cNvPr id="30"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282184" y="2387018"/>
            <a:ext cx="882713" cy="867272"/>
          </a:xfrm>
          <a:prstGeom prst="rect">
            <a:avLst/>
          </a:prstGeom>
          <a:noFill/>
        </p:spPr>
      </p:pic>
      <p:pic>
        <p:nvPicPr>
          <p:cNvPr id="3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739385" y="1752600"/>
            <a:ext cx="882713" cy="867272"/>
          </a:xfrm>
          <a:prstGeom prst="rect">
            <a:avLst/>
          </a:prstGeom>
          <a:noFill/>
        </p:spPr>
      </p:pic>
      <p:pic>
        <p:nvPicPr>
          <p:cNvPr id="32"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044183" y="3729546"/>
            <a:ext cx="882713" cy="867272"/>
          </a:xfrm>
          <a:prstGeom prst="rect">
            <a:avLst/>
          </a:prstGeom>
          <a:noFill/>
        </p:spPr>
      </p:pic>
      <p:pic>
        <p:nvPicPr>
          <p:cNvPr id="3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501384" y="3095128"/>
            <a:ext cx="882713" cy="867272"/>
          </a:xfrm>
          <a:prstGeom prst="rect">
            <a:avLst/>
          </a:prstGeom>
          <a:noFill/>
        </p:spPr>
      </p:pic>
      <p:pic>
        <p:nvPicPr>
          <p:cNvPr id="3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313870" y="3682418"/>
            <a:ext cx="882713" cy="867272"/>
          </a:xfrm>
          <a:prstGeom prst="rect">
            <a:avLst/>
          </a:prstGeom>
          <a:noFill/>
        </p:spPr>
      </p:pic>
      <p:pic>
        <p:nvPicPr>
          <p:cNvPr id="3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771071" y="3048000"/>
            <a:ext cx="882713" cy="867272"/>
          </a:xfrm>
          <a:prstGeom prst="rect">
            <a:avLst/>
          </a:prstGeom>
          <a:noFill/>
        </p:spPr>
      </p:pic>
      <p:pic>
        <p:nvPicPr>
          <p:cNvPr id="36"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399410" y="5024946"/>
            <a:ext cx="882713" cy="867272"/>
          </a:xfrm>
          <a:prstGeom prst="rect">
            <a:avLst/>
          </a:prstGeom>
          <a:noFill/>
        </p:spPr>
      </p:pic>
      <p:pic>
        <p:nvPicPr>
          <p:cNvPr id="3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856611" y="4390528"/>
            <a:ext cx="882713" cy="867272"/>
          </a:xfrm>
          <a:prstGeom prst="rect">
            <a:avLst/>
          </a:prstGeom>
          <a:noFill/>
        </p:spPr>
      </p:pic>
      <p:pic>
        <p:nvPicPr>
          <p:cNvPr id="38"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1669097" y="4977818"/>
            <a:ext cx="882713" cy="867272"/>
          </a:xfrm>
          <a:prstGeom prst="rect">
            <a:avLst/>
          </a:prstGeom>
          <a:noFill/>
        </p:spPr>
      </p:pic>
      <p:pic>
        <p:nvPicPr>
          <p:cNvPr id="3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126298" y="4343400"/>
            <a:ext cx="882713" cy="867272"/>
          </a:xfrm>
          <a:prstGeom prst="rect">
            <a:avLst/>
          </a:prstGeom>
          <a:noFill/>
        </p:spPr>
      </p:pic>
      <p:pic>
        <p:nvPicPr>
          <p:cNvPr id="4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888297" y="5685928"/>
            <a:ext cx="882713" cy="867272"/>
          </a:xfrm>
          <a:prstGeom prst="rect">
            <a:avLst/>
          </a:prstGeom>
          <a:noFill/>
        </p:spPr>
      </p:pic>
      <p:pic>
        <p:nvPicPr>
          <p:cNvPr id="4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2157984" y="5638800"/>
            <a:ext cx="882713" cy="867272"/>
          </a:xfrm>
          <a:prstGeom prst="rect">
            <a:avLst/>
          </a:prstGeom>
          <a:noFill/>
        </p:spPr>
      </p:pic>
      <p:pic>
        <p:nvPicPr>
          <p:cNvPr id="4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907097" y="4948746"/>
            <a:ext cx="882713" cy="867272"/>
          </a:xfrm>
          <a:prstGeom prst="rect">
            <a:avLst/>
          </a:prstGeom>
          <a:noFill/>
        </p:spPr>
      </p:pic>
      <p:pic>
        <p:nvPicPr>
          <p:cNvPr id="4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1364298" y="4314328"/>
            <a:ext cx="882713" cy="867272"/>
          </a:xfrm>
          <a:prstGeom prst="rect">
            <a:avLst/>
          </a:prstGeom>
          <a:noFill/>
        </p:spPr>
      </p:pic>
      <p:pic>
        <p:nvPicPr>
          <p:cNvPr id="46"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176784" y="4901618"/>
            <a:ext cx="882713" cy="867272"/>
          </a:xfrm>
          <a:prstGeom prst="rect">
            <a:avLst/>
          </a:prstGeom>
          <a:noFill/>
        </p:spPr>
      </p:pic>
      <p:pic>
        <p:nvPicPr>
          <p:cNvPr id="4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33985" y="4267200"/>
            <a:ext cx="882713" cy="867272"/>
          </a:xfrm>
          <a:prstGeom prst="rect">
            <a:avLst/>
          </a:prstGeom>
          <a:noFill/>
        </p:spPr>
      </p:pic>
      <p:pic>
        <p:nvPicPr>
          <p:cNvPr id="4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1395984" y="5609728"/>
            <a:ext cx="882713" cy="867272"/>
          </a:xfrm>
          <a:prstGeom prst="rect">
            <a:avLst/>
          </a:prstGeom>
          <a:noFill/>
        </p:spPr>
      </p:pic>
      <p:pic>
        <p:nvPicPr>
          <p:cNvPr id="5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665671" y="5562600"/>
            <a:ext cx="882713" cy="867272"/>
          </a:xfrm>
          <a:prstGeom prst="rect">
            <a:avLst/>
          </a:prstGeom>
          <a:noFill/>
        </p:spPr>
      </p:pic>
      <p:pic>
        <p:nvPicPr>
          <p:cNvPr id="52"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339523" y="5101146"/>
            <a:ext cx="882713" cy="867272"/>
          </a:xfrm>
          <a:prstGeom prst="rect">
            <a:avLst/>
          </a:prstGeom>
          <a:noFill/>
        </p:spPr>
      </p:pic>
      <p:pic>
        <p:nvPicPr>
          <p:cNvPr id="5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796724" y="3832310"/>
            <a:ext cx="882713" cy="867272"/>
          </a:xfrm>
          <a:prstGeom prst="rect">
            <a:avLst/>
          </a:prstGeom>
          <a:noFill/>
        </p:spPr>
      </p:pic>
      <p:pic>
        <p:nvPicPr>
          <p:cNvPr id="54"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609210" y="5054018"/>
            <a:ext cx="882713" cy="867272"/>
          </a:xfrm>
          <a:prstGeom prst="rect">
            <a:avLst/>
          </a:prstGeom>
          <a:noFill/>
        </p:spPr>
      </p:pic>
      <p:pic>
        <p:nvPicPr>
          <p:cNvPr id="5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066411" y="4419600"/>
            <a:ext cx="882713" cy="867272"/>
          </a:xfrm>
          <a:prstGeom prst="rect">
            <a:avLst/>
          </a:prstGeom>
          <a:noFill/>
        </p:spPr>
      </p:pic>
      <p:pic>
        <p:nvPicPr>
          <p:cNvPr id="5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828410" y="5762128"/>
            <a:ext cx="882713" cy="867272"/>
          </a:xfrm>
          <a:prstGeom prst="rect">
            <a:avLst/>
          </a:prstGeom>
          <a:noFill/>
        </p:spPr>
      </p:pic>
      <p:pic>
        <p:nvPicPr>
          <p:cNvPr id="59"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5098097" y="5715000"/>
            <a:ext cx="882713" cy="867272"/>
          </a:xfrm>
          <a:prstGeom prst="rect">
            <a:avLst/>
          </a:prstGeom>
          <a:noFill/>
        </p:spPr>
      </p:pic>
      <p:pic>
        <p:nvPicPr>
          <p:cNvPr id="60"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847210" y="5024946"/>
            <a:ext cx="882713" cy="867272"/>
          </a:xfrm>
          <a:prstGeom prst="rect">
            <a:avLst/>
          </a:prstGeom>
          <a:noFill/>
        </p:spPr>
      </p:pic>
      <p:pic>
        <p:nvPicPr>
          <p:cNvPr id="61"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304411" y="4390528"/>
            <a:ext cx="882713" cy="867272"/>
          </a:xfrm>
          <a:prstGeom prst="rect">
            <a:avLst/>
          </a:prstGeom>
          <a:noFill/>
        </p:spPr>
      </p:pic>
      <p:pic>
        <p:nvPicPr>
          <p:cNvPr id="62"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116897" y="4977818"/>
            <a:ext cx="882713" cy="867272"/>
          </a:xfrm>
          <a:prstGeom prst="rect">
            <a:avLst/>
          </a:prstGeom>
          <a:noFill/>
        </p:spPr>
      </p:pic>
      <p:pic>
        <p:nvPicPr>
          <p:cNvPr id="63"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574098" y="4343400"/>
            <a:ext cx="882713" cy="867272"/>
          </a:xfrm>
          <a:prstGeom prst="rect">
            <a:avLst/>
          </a:prstGeom>
          <a:noFill/>
        </p:spPr>
      </p:pic>
      <p:pic>
        <p:nvPicPr>
          <p:cNvPr id="65"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4336097" y="5685928"/>
            <a:ext cx="882713" cy="867272"/>
          </a:xfrm>
          <a:prstGeom prst="rect">
            <a:avLst/>
          </a:prstGeom>
          <a:noFill/>
        </p:spPr>
      </p:pic>
      <p:pic>
        <p:nvPicPr>
          <p:cNvPr id="67" name="Picture 2" descr="C:\Users\tjelliott\AppData\Local\Microsoft\Windows\Temporary Internet Files\Content.IE5\78PSHW7I\MC900070912[1].wmf"/>
          <p:cNvPicPr>
            <a:picLocks noChangeAspect="1" noChangeArrowheads="1"/>
          </p:cNvPicPr>
          <p:nvPr/>
        </p:nvPicPr>
        <p:blipFill>
          <a:blip r:embed="rId3" cstate="print"/>
          <a:srcRect/>
          <a:stretch>
            <a:fillRect/>
          </a:stretch>
        </p:blipFill>
        <p:spPr bwMode="auto">
          <a:xfrm>
            <a:off x="3605784" y="5638800"/>
            <a:ext cx="882713" cy="867272"/>
          </a:xfrm>
          <a:prstGeom prst="rect">
            <a:avLst/>
          </a:prstGeom>
          <a:noFill/>
        </p:spPr>
      </p:pic>
      <p:sp>
        <p:nvSpPr>
          <p:cNvPr id="66" name="Oval Callout 65"/>
          <p:cNvSpPr/>
          <p:nvPr/>
        </p:nvSpPr>
        <p:spPr>
          <a:xfrm>
            <a:off x="152400" y="1676400"/>
            <a:ext cx="1981200" cy="1752600"/>
          </a:xfrm>
          <a:prstGeom prst="wedgeEllipseCallout">
            <a:avLst>
              <a:gd name="adj1" fmla="val 53808"/>
              <a:gd name="adj2" fmla="val 653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people act by expressing assessments and promises</a:t>
            </a:r>
          </a:p>
        </p:txBody>
      </p:sp>
      <p:sp>
        <p:nvSpPr>
          <p:cNvPr id="64" name="Oval Callout 63"/>
          <p:cNvSpPr/>
          <p:nvPr/>
        </p:nvSpPr>
        <p:spPr>
          <a:xfrm>
            <a:off x="6782302" y="4673018"/>
            <a:ext cx="1981200" cy="1752600"/>
          </a:xfrm>
          <a:prstGeom prst="wedgeEllipseCallout">
            <a:avLst>
              <a:gd name="adj1" fmla="val -69640"/>
              <a:gd name="adj2" fmla="val -3526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"Invent and manage a set of ongoing conversations for producing satisfaction for your customers" F. Flores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ssolve">
                                      <p:cBhvr>
                                        <p:cTn id="55" dur="500"/>
                                        <p:tgtEl>
                                          <p:spTgt spid="12"/>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dissolve">
                                      <p:cBhvr>
                                        <p:cTn id="59" dur="500"/>
                                        <p:tgtEl>
                                          <p:spTgt spid="13"/>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ssolve">
                                      <p:cBhvr>
                                        <p:cTn id="71" dur="500"/>
                                        <p:tgtEl>
                                          <p:spTgt spid="24"/>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ssolve">
                                      <p:cBhvr>
                                        <p:cTn id="79" dur="500"/>
                                        <p:tgtEl>
                                          <p:spTgt spid="26"/>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dissolve">
                                      <p:cBhvr>
                                        <p:cTn id="87" dur="500"/>
                                        <p:tgtEl>
                                          <p:spTgt spid="20"/>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dissolve">
                                      <p:cBhvr>
                                        <p:cTn id="95" dur="500"/>
                                        <p:tgtEl>
                                          <p:spTgt spid="22"/>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dissolve">
                                      <p:cBhvr>
                                        <p:cTn id="99" dur="500"/>
                                        <p:tgtEl>
                                          <p:spTgt spid="23"/>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dissolve">
                                      <p:cBhvr>
                                        <p:cTn id="103" dur="500"/>
                                        <p:tgtEl>
                                          <p:spTgt spid="32"/>
                                        </p:tgtEl>
                                      </p:cBhvr>
                                    </p:animEffect>
                                  </p:childTnLst>
                                </p:cTn>
                              </p:par>
                            </p:childTnLst>
                          </p:cTn>
                        </p:par>
                        <p:par>
                          <p:cTn id="104" fill="hold">
                            <p:stCondLst>
                              <p:cond delay="12500"/>
                            </p:stCondLst>
                            <p:childTnLst>
                              <p:par>
                                <p:cTn id="105" presetID="9"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dissolve">
                                      <p:cBhvr>
                                        <p:cTn id="107" dur="500"/>
                                        <p:tgtEl>
                                          <p:spTgt spid="33"/>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dissolve">
                                      <p:cBhvr>
                                        <p:cTn id="111" dur="500"/>
                                        <p:tgtEl>
                                          <p:spTgt spid="34"/>
                                        </p:tgtEl>
                                      </p:cBhvr>
                                    </p:animEffect>
                                  </p:childTnLst>
                                </p:cTn>
                              </p:par>
                            </p:childTnLst>
                          </p:cTn>
                        </p:par>
                        <p:par>
                          <p:cTn id="112" fill="hold">
                            <p:stCondLst>
                              <p:cond delay="13500"/>
                            </p:stCondLst>
                            <p:childTnLst>
                              <p:par>
                                <p:cTn id="113" presetID="9" presetClass="entr" presetSubtype="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dissolve">
                                      <p:cBhvr>
                                        <p:cTn id="115" dur="500"/>
                                        <p:tgtEl>
                                          <p:spTgt spid="35"/>
                                        </p:tgtEl>
                                      </p:cBhvr>
                                    </p:animEffect>
                                  </p:childTnLst>
                                </p:cTn>
                              </p:par>
                            </p:childTnLst>
                          </p:cTn>
                        </p:par>
                        <p:par>
                          <p:cTn id="116" fill="hold">
                            <p:stCondLst>
                              <p:cond delay="14000"/>
                            </p:stCondLst>
                            <p:childTnLst>
                              <p:par>
                                <p:cTn id="117" presetID="9" presetClass="entr" presetSubtype="0" fill="hold"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dissolve">
                                      <p:cBhvr>
                                        <p:cTn id="119" dur="500"/>
                                        <p:tgtEl>
                                          <p:spTgt spid="28"/>
                                        </p:tgtEl>
                                      </p:cBhvr>
                                    </p:animEffect>
                                  </p:childTnLst>
                                </p:cTn>
                              </p:par>
                            </p:childTnLst>
                          </p:cTn>
                        </p:par>
                        <p:par>
                          <p:cTn id="120" fill="hold">
                            <p:stCondLst>
                              <p:cond delay="14500"/>
                            </p:stCondLst>
                            <p:childTnLst>
                              <p:par>
                                <p:cTn id="121" presetID="9" presetClass="entr" presetSubtype="0" fill="hold"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dissolve">
                                      <p:cBhvr>
                                        <p:cTn id="123" dur="500"/>
                                        <p:tgtEl>
                                          <p:spTgt spid="29"/>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dissolve">
                                      <p:cBhvr>
                                        <p:cTn id="127" dur="500"/>
                                        <p:tgtEl>
                                          <p:spTgt spid="30"/>
                                        </p:tgtEl>
                                      </p:cBhvr>
                                    </p:animEffect>
                                  </p:childTnLst>
                                </p:cTn>
                              </p:par>
                            </p:childTnLst>
                          </p:cTn>
                        </p:par>
                        <p:par>
                          <p:cTn id="128" fill="hold">
                            <p:stCondLst>
                              <p:cond delay="15500"/>
                            </p:stCondLst>
                            <p:childTnLst>
                              <p:par>
                                <p:cTn id="129" presetID="9" presetClass="entr" presetSubtype="0" fill="hold"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dissolve">
                                      <p:cBhvr>
                                        <p:cTn id="131" dur="500"/>
                                        <p:tgtEl>
                                          <p:spTgt spid="31"/>
                                        </p:tgtEl>
                                      </p:cBhvr>
                                    </p:animEffect>
                                  </p:childTnLst>
                                </p:cTn>
                              </p:par>
                            </p:childTnLst>
                          </p:cTn>
                        </p:par>
                        <p:par>
                          <p:cTn id="132" fill="hold">
                            <p:stCondLst>
                              <p:cond delay="16000"/>
                            </p:stCondLst>
                            <p:childTnLst>
                              <p:par>
                                <p:cTn id="133" presetID="9" presetClass="entr" presetSubtype="0" fill="hold"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dissolve">
                                      <p:cBhvr>
                                        <p:cTn id="135" dur="500"/>
                                        <p:tgtEl>
                                          <p:spTgt spid="41"/>
                                        </p:tgtEl>
                                      </p:cBhvr>
                                    </p:animEffect>
                                  </p:childTnLst>
                                </p:cTn>
                              </p:par>
                            </p:childTnLst>
                          </p:cTn>
                        </p:par>
                        <p:par>
                          <p:cTn id="136" fill="hold">
                            <p:stCondLst>
                              <p:cond delay="16500"/>
                            </p:stCondLst>
                            <p:childTnLst>
                              <p:par>
                                <p:cTn id="137" presetID="9" presetClass="entr" presetSubtype="0" fill="hold"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dissolve">
                                      <p:cBhvr>
                                        <p:cTn id="139" dur="500"/>
                                        <p:tgtEl>
                                          <p:spTgt spid="43"/>
                                        </p:tgtEl>
                                      </p:cBhvr>
                                    </p:animEffect>
                                  </p:childTnLst>
                                </p:cTn>
                              </p:par>
                            </p:childTnLst>
                          </p:cTn>
                        </p:par>
                        <p:par>
                          <p:cTn id="140" fill="hold">
                            <p:stCondLst>
                              <p:cond delay="17000"/>
                            </p:stCondLst>
                            <p:childTnLst>
                              <p:par>
                                <p:cTn id="141" presetID="9" presetClass="entr" presetSubtype="0" fill="hold"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dissolve">
                                      <p:cBhvr>
                                        <p:cTn id="143" dur="500"/>
                                        <p:tgtEl>
                                          <p:spTgt spid="36"/>
                                        </p:tgtEl>
                                      </p:cBhvr>
                                    </p:animEffect>
                                  </p:childTnLst>
                                </p:cTn>
                              </p:par>
                            </p:childTnLst>
                          </p:cTn>
                        </p:par>
                        <p:par>
                          <p:cTn id="144" fill="hold">
                            <p:stCondLst>
                              <p:cond delay="17500"/>
                            </p:stCondLst>
                            <p:childTnLst>
                              <p:par>
                                <p:cTn id="145" presetID="9" presetClass="entr" presetSubtype="0" fill="hold" nodeType="after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dissolve">
                                      <p:cBhvr>
                                        <p:cTn id="147" dur="500"/>
                                        <p:tgtEl>
                                          <p:spTgt spid="37"/>
                                        </p:tgtEl>
                                      </p:cBhvr>
                                    </p:animEffect>
                                  </p:childTnLst>
                                </p:cTn>
                              </p:par>
                            </p:childTnLst>
                          </p:cTn>
                        </p:par>
                        <p:par>
                          <p:cTn id="148" fill="hold">
                            <p:stCondLst>
                              <p:cond delay="18000"/>
                            </p:stCondLst>
                            <p:childTnLst>
                              <p:par>
                                <p:cTn id="149" presetID="9" presetClass="entr" presetSubtype="0" fill="hold" nodeType="after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dissolve">
                                      <p:cBhvr>
                                        <p:cTn id="151" dur="500"/>
                                        <p:tgtEl>
                                          <p:spTgt spid="38"/>
                                        </p:tgtEl>
                                      </p:cBhvr>
                                    </p:animEffect>
                                  </p:childTnLst>
                                </p:cTn>
                              </p:par>
                            </p:childTnLst>
                          </p:cTn>
                        </p:par>
                        <p:par>
                          <p:cTn id="152" fill="hold">
                            <p:stCondLst>
                              <p:cond delay="18500"/>
                            </p:stCondLst>
                            <p:childTnLst>
                              <p:par>
                                <p:cTn id="153" presetID="9" presetClass="entr" presetSubtype="0" fill="hold" nodeType="after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dissolve">
                                      <p:cBhvr>
                                        <p:cTn id="155" dur="500"/>
                                        <p:tgtEl>
                                          <p:spTgt spid="39"/>
                                        </p:tgtEl>
                                      </p:cBhvr>
                                    </p:animEffect>
                                  </p:childTnLst>
                                </p:cTn>
                              </p:par>
                            </p:childTnLst>
                          </p:cTn>
                        </p:par>
                        <p:par>
                          <p:cTn id="156" fill="hold">
                            <p:stCondLst>
                              <p:cond delay="19000"/>
                            </p:stCondLst>
                            <p:childTnLst>
                              <p:par>
                                <p:cTn id="157" presetID="9" presetClass="entr" presetSubtype="0" fill="hold"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dissolve">
                                      <p:cBhvr>
                                        <p:cTn id="159" dur="500"/>
                                        <p:tgtEl>
                                          <p:spTgt spid="49"/>
                                        </p:tgtEl>
                                      </p:cBhvr>
                                    </p:animEffect>
                                  </p:childTnLst>
                                </p:cTn>
                              </p:par>
                            </p:childTnLst>
                          </p:cTn>
                        </p:par>
                        <p:par>
                          <p:cTn id="160" fill="hold">
                            <p:stCondLst>
                              <p:cond delay="19500"/>
                            </p:stCondLst>
                            <p:childTnLst>
                              <p:par>
                                <p:cTn id="161" presetID="9" presetClass="entr" presetSubtype="0" fill="hold"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dissolve">
                                      <p:cBhvr>
                                        <p:cTn id="163" dur="500"/>
                                        <p:tgtEl>
                                          <p:spTgt spid="51"/>
                                        </p:tgtEl>
                                      </p:cBhvr>
                                    </p:animEffect>
                                  </p:childTnLst>
                                </p:cTn>
                              </p:par>
                            </p:childTnLst>
                          </p:cTn>
                        </p:par>
                        <p:par>
                          <p:cTn id="164" fill="hold">
                            <p:stCondLst>
                              <p:cond delay="20000"/>
                            </p:stCondLst>
                            <p:childTnLst>
                              <p:par>
                                <p:cTn id="165" presetID="9" presetClass="entr" presetSubtype="0"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dissolve">
                                      <p:cBhvr>
                                        <p:cTn id="167" dur="500"/>
                                        <p:tgtEl>
                                          <p:spTgt spid="44"/>
                                        </p:tgtEl>
                                      </p:cBhvr>
                                    </p:animEffect>
                                  </p:childTnLst>
                                </p:cTn>
                              </p:par>
                            </p:childTnLst>
                          </p:cTn>
                        </p:par>
                        <p:par>
                          <p:cTn id="168" fill="hold">
                            <p:stCondLst>
                              <p:cond delay="20500"/>
                            </p:stCondLst>
                            <p:childTnLst>
                              <p:par>
                                <p:cTn id="169" presetID="9" presetClass="entr" presetSubtype="0" fill="hold" nodeType="after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dissolve">
                                      <p:cBhvr>
                                        <p:cTn id="171" dur="500"/>
                                        <p:tgtEl>
                                          <p:spTgt spid="45"/>
                                        </p:tgtEl>
                                      </p:cBhvr>
                                    </p:animEffect>
                                  </p:childTnLst>
                                </p:cTn>
                              </p:par>
                            </p:childTnLst>
                          </p:cTn>
                        </p:par>
                        <p:par>
                          <p:cTn id="172" fill="hold">
                            <p:stCondLst>
                              <p:cond delay="21000"/>
                            </p:stCondLst>
                            <p:childTnLst>
                              <p:par>
                                <p:cTn id="173" presetID="9" presetClass="entr" presetSubtype="0" fill="hold" nodeType="after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dissolve">
                                      <p:cBhvr>
                                        <p:cTn id="175" dur="500"/>
                                        <p:tgtEl>
                                          <p:spTgt spid="46"/>
                                        </p:tgtEl>
                                      </p:cBhvr>
                                    </p:animEffect>
                                  </p:childTnLst>
                                </p:cTn>
                              </p:par>
                            </p:childTnLst>
                          </p:cTn>
                        </p:par>
                        <p:par>
                          <p:cTn id="176" fill="hold">
                            <p:stCondLst>
                              <p:cond delay="21500"/>
                            </p:stCondLst>
                            <p:childTnLst>
                              <p:par>
                                <p:cTn id="177" presetID="9" presetClass="entr" presetSubtype="0" fill="hold"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dissolve">
                                      <p:cBhvr>
                                        <p:cTn id="179" dur="500"/>
                                        <p:tgtEl>
                                          <p:spTgt spid="47"/>
                                        </p:tgtEl>
                                      </p:cBhvr>
                                    </p:animEffect>
                                  </p:childTnLst>
                                </p:cTn>
                              </p:par>
                            </p:childTnLst>
                          </p:cTn>
                        </p:par>
                        <p:par>
                          <p:cTn id="180" fill="hold">
                            <p:stCondLst>
                              <p:cond delay="22000"/>
                            </p:stCondLst>
                            <p:childTnLst>
                              <p:par>
                                <p:cTn id="181" presetID="9" presetClass="entr" presetSubtype="0" fill="hold" nodeType="after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dissolve">
                                      <p:cBhvr>
                                        <p:cTn id="183" dur="500"/>
                                        <p:tgtEl>
                                          <p:spTgt spid="57"/>
                                        </p:tgtEl>
                                      </p:cBhvr>
                                    </p:animEffect>
                                  </p:childTnLst>
                                </p:cTn>
                              </p:par>
                            </p:childTnLst>
                          </p:cTn>
                        </p:par>
                        <p:par>
                          <p:cTn id="184" fill="hold">
                            <p:stCondLst>
                              <p:cond delay="22500"/>
                            </p:stCondLst>
                            <p:childTnLst>
                              <p:par>
                                <p:cTn id="185" presetID="9" presetClass="entr" presetSubtype="0" fill="hold" nodeType="after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dissolve">
                                      <p:cBhvr>
                                        <p:cTn id="187" dur="500"/>
                                        <p:tgtEl>
                                          <p:spTgt spid="59"/>
                                        </p:tgtEl>
                                      </p:cBhvr>
                                    </p:animEffect>
                                  </p:childTnLst>
                                </p:cTn>
                              </p:par>
                            </p:childTnLst>
                          </p:cTn>
                        </p:par>
                        <p:par>
                          <p:cTn id="188" fill="hold">
                            <p:stCondLst>
                              <p:cond delay="23000"/>
                            </p:stCondLst>
                            <p:childTnLst>
                              <p:par>
                                <p:cTn id="189" presetID="9" presetClass="entr" presetSubtype="0" fill="hold" nodeType="afterEffect">
                                  <p:stCondLst>
                                    <p:cond delay="0"/>
                                  </p:stCondLst>
                                  <p:childTnLst>
                                    <p:set>
                                      <p:cBhvr>
                                        <p:cTn id="190" dur="1" fill="hold">
                                          <p:stCondLst>
                                            <p:cond delay="0"/>
                                          </p:stCondLst>
                                        </p:cTn>
                                        <p:tgtEl>
                                          <p:spTgt spid="52"/>
                                        </p:tgtEl>
                                        <p:attrNameLst>
                                          <p:attrName>style.visibility</p:attrName>
                                        </p:attrNameLst>
                                      </p:cBhvr>
                                      <p:to>
                                        <p:strVal val="visible"/>
                                      </p:to>
                                    </p:set>
                                    <p:animEffect transition="in" filter="dissolve">
                                      <p:cBhvr>
                                        <p:cTn id="191" dur="500"/>
                                        <p:tgtEl>
                                          <p:spTgt spid="52"/>
                                        </p:tgtEl>
                                      </p:cBhvr>
                                    </p:animEffect>
                                  </p:childTnLst>
                                </p:cTn>
                              </p:par>
                            </p:childTnLst>
                          </p:cTn>
                        </p:par>
                        <p:par>
                          <p:cTn id="192" fill="hold">
                            <p:stCondLst>
                              <p:cond delay="23500"/>
                            </p:stCondLst>
                            <p:childTnLst>
                              <p:par>
                                <p:cTn id="193" presetID="9" presetClass="entr" presetSubtype="0" fill="hold" nodeType="after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dissolve">
                                      <p:cBhvr>
                                        <p:cTn id="195" dur="500"/>
                                        <p:tgtEl>
                                          <p:spTgt spid="53"/>
                                        </p:tgtEl>
                                      </p:cBhvr>
                                    </p:animEffect>
                                  </p:childTnLst>
                                </p:cTn>
                              </p:par>
                            </p:childTnLst>
                          </p:cTn>
                        </p:par>
                        <p:par>
                          <p:cTn id="196" fill="hold">
                            <p:stCondLst>
                              <p:cond delay="24000"/>
                            </p:stCondLst>
                            <p:childTnLst>
                              <p:par>
                                <p:cTn id="197" presetID="9" presetClass="entr" presetSubtype="0" fill="hold" nodeType="afterEffect">
                                  <p:stCondLst>
                                    <p:cond delay="0"/>
                                  </p:stCondLst>
                                  <p:childTnLst>
                                    <p:set>
                                      <p:cBhvr>
                                        <p:cTn id="198" dur="1" fill="hold">
                                          <p:stCondLst>
                                            <p:cond delay="0"/>
                                          </p:stCondLst>
                                        </p:cTn>
                                        <p:tgtEl>
                                          <p:spTgt spid="54"/>
                                        </p:tgtEl>
                                        <p:attrNameLst>
                                          <p:attrName>style.visibility</p:attrName>
                                        </p:attrNameLst>
                                      </p:cBhvr>
                                      <p:to>
                                        <p:strVal val="visible"/>
                                      </p:to>
                                    </p:set>
                                    <p:animEffect transition="in" filter="dissolve">
                                      <p:cBhvr>
                                        <p:cTn id="199" dur="500"/>
                                        <p:tgtEl>
                                          <p:spTgt spid="54"/>
                                        </p:tgtEl>
                                      </p:cBhvr>
                                    </p:animEffect>
                                  </p:childTnLst>
                                </p:cTn>
                              </p:par>
                            </p:childTnLst>
                          </p:cTn>
                        </p:par>
                        <p:par>
                          <p:cTn id="200" fill="hold">
                            <p:stCondLst>
                              <p:cond delay="24500"/>
                            </p:stCondLst>
                            <p:childTnLst>
                              <p:par>
                                <p:cTn id="201" presetID="9" presetClass="entr" presetSubtype="0" fill="hold" nodeType="afterEffect">
                                  <p:stCondLst>
                                    <p:cond delay="0"/>
                                  </p:stCondLst>
                                  <p:childTnLst>
                                    <p:set>
                                      <p:cBhvr>
                                        <p:cTn id="202" dur="1" fill="hold">
                                          <p:stCondLst>
                                            <p:cond delay="0"/>
                                          </p:stCondLst>
                                        </p:cTn>
                                        <p:tgtEl>
                                          <p:spTgt spid="55"/>
                                        </p:tgtEl>
                                        <p:attrNameLst>
                                          <p:attrName>style.visibility</p:attrName>
                                        </p:attrNameLst>
                                      </p:cBhvr>
                                      <p:to>
                                        <p:strVal val="visible"/>
                                      </p:to>
                                    </p:set>
                                    <p:animEffect transition="in" filter="dissolve">
                                      <p:cBhvr>
                                        <p:cTn id="203" dur="500"/>
                                        <p:tgtEl>
                                          <p:spTgt spid="55"/>
                                        </p:tgtEl>
                                      </p:cBhvr>
                                    </p:animEffect>
                                  </p:childTnLst>
                                </p:cTn>
                              </p:par>
                            </p:childTnLst>
                          </p:cTn>
                        </p:par>
                        <p:par>
                          <p:cTn id="204" fill="hold">
                            <p:stCondLst>
                              <p:cond delay="25000"/>
                            </p:stCondLst>
                            <p:childTnLst>
                              <p:par>
                                <p:cTn id="205" presetID="9" presetClass="entr" presetSubtype="0" fill="hold" nodeType="after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dissolve">
                                      <p:cBhvr>
                                        <p:cTn id="207" dur="500"/>
                                        <p:tgtEl>
                                          <p:spTgt spid="65"/>
                                        </p:tgtEl>
                                      </p:cBhvr>
                                    </p:animEffect>
                                  </p:childTnLst>
                                </p:cTn>
                              </p:par>
                            </p:childTnLst>
                          </p:cTn>
                        </p:par>
                        <p:par>
                          <p:cTn id="208" fill="hold">
                            <p:stCondLst>
                              <p:cond delay="25500"/>
                            </p:stCondLst>
                            <p:childTnLst>
                              <p:par>
                                <p:cTn id="209" presetID="9" presetClass="entr" presetSubtype="0" fill="hold" nodeType="after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dissolve">
                                      <p:cBhvr>
                                        <p:cTn id="211" dur="500"/>
                                        <p:tgtEl>
                                          <p:spTgt spid="67"/>
                                        </p:tgtEl>
                                      </p:cBhvr>
                                    </p:animEffect>
                                  </p:childTnLst>
                                </p:cTn>
                              </p:par>
                            </p:childTnLst>
                          </p:cTn>
                        </p:par>
                        <p:par>
                          <p:cTn id="212" fill="hold">
                            <p:stCondLst>
                              <p:cond delay="26000"/>
                            </p:stCondLst>
                            <p:childTnLst>
                              <p:par>
                                <p:cTn id="213" presetID="9" presetClass="entr" presetSubtype="0" fill="hold"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dissolve">
                                      <p:cBhvr>
                                        <p:cTn id="215" dur="500"/>
                                        <p:tgtEl>
                                          <p:spTgt spid="60"/>
                                        </p:tgtEl>
                                      </p:cBhvr>
                                    </p:animEffect>
                                  </p:childTnLst>
                                </p:cTn>
                              </p:par>
                            </p:childTnLst>
                          </p:cTn>
                        </p:par>
                        <p:par>
                          <p:cTn id="216" fill="hold">
                            <p:stCondLst>
                              <p:cond delay="26500"/>
                            </p:stCondLst>
                            <p:childTnLst>
                              <p:par>
                                <p:cTn id="217" presetID="9" presetClass="entr" presetSubtype="0" fill="hold" nodeType="after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dissolve">
                                      <p:cBhvr>
                                        <p:cTn id="219" dur="500"/>
                                        <p:tgtEl>
                                          <p:spTgt spid="61"/>
                                        </p:tgtEl>
                                      </p:cBhvr>
                                    </p:animEffect>
                                  </p:childTnLst>
                                </p:cTn>
                              </p:par>
                            </p:childTnLst>
                          </p:cTn>
                        </p:par>
                        <p:par>
                          <p:cTn id="220" fill="hold">
                            <p:stCondLst>
                              <p:cond delay="27000"/>
                            </p:stCondLst>
                            <p:childTnLst>
                              <p:par>
                                <p:cTn id="221" presetID="9" presetClass="entr" presetSubtype="0" fill="hold"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dissolve">
                                      <p:cBhvr>
                                        <p:cTn id="223" dur="500"/>
                                        <p:tgtEl>
                                          <p:spTgt spid="62"/>
                                        </p:tgtEl>
                                      </p:cBhvr>
                                    </p:animEffect>
                                  </p:childTnLst>
                                </p:cTn>
                              </p:par>
                            </p:childTnLst>
                          </p:cTn>
                        </p:par>
                        <p:par>
                          <p:cTn id="224" fill="hold">
                            <p:stCondLst>
                              <p:cond delay="27500"/>
                            </p:stCondLst>
                            <p:childTnLst>
                              <p:par>
                                <p:cTn id="225" presetID="9" presetClass="entr" presetSubtype="0" fill="hold"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dissolve">
                                      <p:cBhvr>
                                        <p:cTn id="227" dur="500"/>
                                        <p:tgtEl>
                                          <p:spTgt spid="63"/>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6"/>
                                        </p:tgtEl>
                                        <p:attrNameLst>
                                          <p:attrName>style.visibility</p:attrName>
                                        </p:attrNameLst>
                                      </p:cBhvr>
                                      <p:to>
                                        <p:strVal val="visible"/>
                                      </p:to>
                                    </p:set>
                                    <p:animEffect transition="in" filter="fade">
                                      <p:cBhvr>
                                        <p:cTn id="232" dur="2000"/>
                                        <p:tgtEl>
                                          <p:spTgt spid="66"/>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4"/>
                                        </p:tgtEl>
                                        <p:attrNameLst>
                                          <p:attrName>style.visibility</p:attrName>
                                        </p:attrNameLst>
                                      </p:cBhvr>
                                      <p:to>
                                        <p:strVal val="visible"/>
                                      </p:to>
                                    </p:set>
                                    <p:animEffect transition="in" filter="fade">
                                      <p:cBhvr>
                                        <p:cTn id="2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Context &amp; Mindset Accepted: </a:t>
            </a:r>
            <a:br>
              <a:rPr lang="en-US" dirty="0"/>
            </a:br>
            <a:r>
              <a:rPr lang="en-US" dirty="0"/>
              <a:t>Now What Do I Do?</a:t>
            </a:r>
          </a:p>
        </p:txBody>
      </p:sp>
      <p:sp>
        <p:nvSpPr>
          <p:cNvPr id="2" name="Slide Number Placeholder 1"/>
          <p:cNvSpPr>
            <a:spLocks noGrp="1"/>
          </p:cNvSpPr>
          <p:nvPr>
            <p:ph type="sldNum" sz="quarter" idx="15"/>
          </p:nvPr>
        </p:nvSpPr>
        <p:spPr/>
        <p:txBody>
          <a:bodyPr/>
          <a:lstStyle/>
          <a:p>
            <a:fld id="{CEC2F0D8-27D6-48D5-A8DC-04CA49C7E609}" type="slidenum">
              <a:rPr lang="en-US" smtClean="0"/>
              <a:pPr/>
              <a:t>19</a:t>
            </a:fld>
            <a:endParaRPr lang="en-US" dirty="0"/>
          </a:p>
        </p:txBody>
      </p:sp>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09650" y="2176462"/>
            <a:ext cx="6362700" cy="3721100"/>
          </a:xfrm>
          <a:prstGeom prst="rect">
            <a:avLst/>
          </a:prstGeom>
        </p:spPr>
      </p:pic>
    </p:spTree>
    <p:extLst>
      <p:ext uri="{BB962C8B-B14F-4D97-AF65-F5344CB8AC3E}">
        <p14:creationId xmlns:p14="http://schemas.microsoft.com/office/powerpoint/2010/main" val="44355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50831" y="2875112"/>
            <a:ext cx="6172200" cy="2053590"/>
          </a:xfrm>
        </p:spPr>
        <p:txBody>
          <a:bodyPr/>
          <a:lstStyle/>
          <a:p>
            <a:r>
              <a:rPr lang="en-US" dirty="0"/>
              <a:t>Session 1</a:t>
            </a:r>
          </a:p>
        </p:txBody>
      </p:sp>
      <p:sp>
        <p:nvSpPr>
          <p:cNvPr id="6" name="Text Placeholder 5"/>
          <p:cNvSpPr>
            <a:spLocks noGrp="1"/>
          </p:cNvSpPr>
          <p:nvPr>
            <p:ph type="body" idx="1"/>
          </p:nvPr>
        </p:nvSpPr>
        <p:spPr/>
        <p:txBody>
          <a:bodyPr/>
          <a:lstStyle/>
          <a:p>
            <a:r>
              <a:rPr lang="en-US" dirty="0"/>
              <a:t>Atom of Work</a:t>
            </a:r>
          </a:p>
        </p:txBody>
      </p:sp>
    </p:spTree>
    <p:extLst>
      <p:ext uri="{BB962C8B-B14F-4D97-AF65-F5344CB8AC3E}">
        <p14:creationId xmlns:p14="http://schemas.microsoft.com/office/powerpoint/2010/main" val="234716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20</a:t>
            </a:fld>
            <a:endParaRPr lang="en-US" dirty="0"/>
          </a:p>
        </p:txBody>
      </p:sp>
      <p:sp>
        <p:nvSpPr>
          <p:cNvPr id="5" name="Rectangle 4"/>
          <p:cNvSpPr/>
          <p:nvPr/>
        </p:nvSpPr>
        <p:spPr>
          <a:xfrm>
            <a:off x="381000" y="533400"/>
            <a:ext cx="4572000" cy="2031325"/>
          </a:xfrm>
          <a:prstGeom prst="rect">
            <a:avLst/>
          </a:prstGeom>
        </p:spPr>
        <p:txBody>
          <a:bodyPr>
            <a:spAutoFit/>
          </a:bodyPr>
          <a:lstStyle/>
          <a:p>
            <a:r>
              <a:rPr lang="en-US" dirty="0"/>
              <a:t>“In order for action to occur between two people, one person must make a </a:t>
            </a:r>
            <a:r>
              <a:rPr lang="en-US" i="1" dirty="0"/>
              <a:t>request</a:t>
            </a:r>
            <a:r>
              <a:rPr lang="en-US" dirty="0"/>
              <a:t> or an </a:t>
            </a:r>
            <a:r>
              <a:rPr lang="en-US" i="1" dirty="0"/>
              <a:t>offer</a:t>
            </a:r>
            <a:r>
              <a:rPr lang="en-US" dirty="0"/>
              <a:t> to get things started. If no one makes a request, or no one makes an offer, </a:t>
            </a:r>
            <a:r>
              <a:rPr lang="en-US" b="1" dirty="0"/>
              <a:t>nothing</a:t>
            </a:r>
            <a:r>
              <a:rPr lang="en-US" dirty="0"/>
              <a:t> is going to happen between them!”</a:t>
            </a:r>
          </a:p>
          <a:p>
            <a:r>
              <a:rPr lang="en-US" dirty="0"/>
              <a:t>		Fernando Flores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903" y="300990"/>
            <a:ext cx="3669713" cy="2605496"/>
          </a:xfrm>
          <a:prstGeom prst="rect">
            <a:avLst/>
          </a:prstGeom>
        </p:spPr>
      </p:pic>
      <p:sp>
        <p:nvSpPr>
          <p:cNvPr id="8" name="Rectangle 7"/>
          <p:cNvSpPr/>
          <p:nvPr/>
        </p:nvSpPr>
        <p:spPr>
          <a:xfrm>
            <a:off x="533400" y="3276600"/>
            <a:ext cx="7335201" cy="2585323"/>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Request = Requester</a:t>
            </a:r>
          </a:p>
          <a:p>
            <a:pPr algn="ct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Offer = Performer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8678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the atom</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21</a:t>
            </a:fld>
            <a:endParaRPr lang="en-US" dirty="0"/>
          </a:p>
        </p:txBody>
      </p:sp>
      <p:grpSp>
        <p:nvGrpSpPr>
          <p:cNvPr id="3" name="Group 3"/>
          <p:cNvGrpSpPr>
            <a:grpSpLocks noChangeAspect="1"/>
          </p:cNvGrpSpPr>
          <p:nvPr/>
        </p:nvGrpSpPr>
        <p:grpSpPr bwMode="auto">
          <a:xfrm flipH="1">
            <a:off x="1651000" y="4233863"/>
            <a:ext cx="2662238" cy="1651000"/>
            <a:chOff x="2103" y="2262"/>
            <a:chExt cx="2096" cy="1300"/>
          </a:xfrm>
        </p:grpSpPr>
        <p:sp>
          <p:nvSpPr>
            <p:cNvPr id="6"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7"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8"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5" name="Group 7"/>
          <p:cNvGrpSpPr>
            <a:grpSpLocks noChangeAspect="1"/>
          </p:cNvGrpSpPr>
          <p:nvPr/>
        </p:nvGrpSpPr>
        <p:grpSpPr bwMode="auto">
          <a:xfrm rot="18701008" flipH="1">
            <a:off x="5434807" y="1221581"/>
            <a:ext cx="1481138" cy="2682875"/>
            <a:chOff x="576" y="1095"/>
            <a:chExt cx="1166" cy="2112"/>
          </a:xfrm>
        </p:grpSpPr>
        <p:sp>
          <p:nvSpPr>
            <p:cNvPr id="10"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1"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2"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3"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9" name="Group 12"/>
          <p:cNvGrpSpPr>
            <a:grpSpLocks noChangeAspect="1"/>
          </p:cNvGrpSpPr>
          <p:nvPr/>
        </p:nvGrpSpPr>
        <p:grpSpPr bwMode="auto">
          <a:xfrm flipH="1">
            <a:off x="1498600" y="1735138"/>
            <a:ext cx="2844800" cy="1770062"/>
            <a:chOff x="2199" y="747"/>
            <a:chExt cx="2240" cy="1394"/>
          </a:xfrm>
        </p:grpSpPr>
        <p:sp>
          <p:nvSpPr>
            <p:cNvPr id="15"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6"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7"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8"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14" name="Group 17"/>
          <p:cNvGrpSpPr>
            <a:grpSpLocks noChangeAspect="1"/>
          </p:cNvGrpSpPr>
          <p:nvPr/>
        </p:nvGrpSpPr>
        <p:grpSpPr bwMode="auto">
          <a:xfrm>
            <a:off x="4343400" y="4114800"/>
            <a:ext cx="2838450" cy="1770063"/>
            <a:chOff x="3088" y="2734"/>
            <a:chExt cx="2235" cy="1394"/>
          </a:xfrm>
        </p:grpSpPr>
        <p:sp>
          <p:nvSpPr>
            <p:cNvPr id="20" name="Freeform 18"/>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21" name="Freeform 19"/>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22" name="Freeform 20"/>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23" name="Freeform 21"/>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24"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25"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26" name="Rectangle 24"/>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Satisfaction</a:t>
            </a:r>
          </a:p>
          <a:p>
            <a:pPr algn="ctr" eaLnBrk="0" hangingPunct="0"/>
            <a:endParaRPr lang="en-US" dirty="0">
              <a:latin typeface="Arial Narrow" pitchFamily="34" charset="0"/>
            </a:endParaRPr>
          </a:p>
        </p:txBody>
      </p:sp>
      <p:sp>
        <p:nvSpPr>
          <p:cNvPr id="27" name="Line 25"/>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28" name="Line 27"/>
          <p:cNvSpPr>
            <a:spLocks noChangeShapeType="1"/>
          </p:cNvSpPr>
          <p:nvPr/>
        </p:nvSpPr>
        <p:spPr bwMode="auto">
          <a:xfrm>
            <a:off x="685800" y="19812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29" name="Rectangle 28"/>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Completion</a:t>
            </a:r>
          </a:p>
        </p:txBody>
      </p:sp>
      <p:sp>
        <p:nvSpPr>
          <p:cNvPr id="30" name="Line 29"/>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31" name="Text Box 30"/>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2"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4" name="Text Box 26"/>
          <p:cNvSpPr txBox="1">
            <a:spLocks noChangeArrowheads="1"/>
          </p:cNvSpPr>
          <p:nvPr/>
        </p:nvSpPr>
        <p:spPr bwMode="auto">
          <a:xfrm>
            <a:off x="152400" y="15240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pic>
        <p:nvPicPr>
          <p:cNvPr id="19" name="Picture 2" descr="C:\Users\tjelliott\AppData\Local\Microsoft\Windows\Temporary Internet Files\Content.IE5\78PSHW7I\MC900070912[1].wmf"/>
          <p:cNvPicPr>
            <a:picLocks noGrp="1" noChangeAspect="1" noChangeArrowheads="1"/>
          </p:cNvPicPr>
          <p:nvPr>
            <p:ph sz="quarter" idx="1"/>
          </p:nvPr>
        </p:nvPicPr>
        <p:blipFill>
          <a:blip r:embed="rId3" cstate="print"/>
          <a:srcRect/>
          <a:stretch>
            <a:fillRect/>
          </a:stretch>
        </p:blipFill>
        <p:spPr bwMode="auto">
          <a:xfrm>
            <a:off x="3155887" y="3020006"/>
            <a:ext cx="2070226" cy="20340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20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8" grpId="0" animBg="1"/>
      <p:bldP spid="29" grpId="0"/>
      <p:bldP spid="30" grpId="0" animBg="1"/>
      <p:bldP spid="31" grpId="0"/>
      <p:bldP spid="32"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key parts of the atom of work?</a:t>
            </a:r>
          </a:p>
        </p:txBody>
      </p:sp>
      <p:sp>
        <p:nvSpPr>
          <p:cNvPr id="3" name="Content Placeholder 2"/>
          <p:cNvSpPr>
            <a:spLocks noGrp="1"/>
          </p:cNvSpPr>
          <p:nvPr>
            <p:ph sz="quarter" idx="1"/>
          </p:nvPr>
        </p:nvSpPr>
        <p:spPr/>
        <p:txBody>
          <a:bodyPr>
            <a:normAutofit/>
          </a:bodyPr>
          <a:lstStyle/>
          <a:p>
            <a:r>
              <a:rPr lang="en-US" sz="3600" dirty="0">
                <a:latin typeface="+mj-lt"/>
              </a:rPr>
              <a:t>Request</a:t>
            </a:r>
          </a:p>
          <a:p>
            <a:r>
              <a:rPr lang="en-US" sz="3600" dirty="0">
                <a:latin typeface="+mj-lt"/>
              </a:rPr>
              <a:t>Offer</a:t>
            </a:r>
          </a:p>
          <a:p>
            <a:r>
              <a:rPr lang="en-US" sz="3600" dirty="0">
                <a:latin typeface="+mj-lt"/>
              </a:rPr>
              <a:t>Conditions of Satisfaction</a:t>
            </a:r>
          </a:p>
          <a:p>
            <a:endParaRPr lang="en-US" sz="3600" dirty="0">
              <a:latin typeface="+mj-lt"/>
            </a:endParaRPr>
          </a:p>
          <a:p>
            <a:r>
              <a:rPr lang="en-US" sz="3600" dirty="0">
                <a:latin typeface="+mj-lt"/>
              </a:rPr>
              <a:t>Promise</a:t>
            </a:r>
          </a:p>
          <a:p>
            <a:r>
              <a:rPr lang="en-US" sz="3600" dirty="0">
                <a:latin typeface="+mj-lt"/>
              </a:rPr>
              <a:t>Declaration of Completion</a:t>
            </a:r>
          </a:p>
          <a:p>
            <a:r>
              <a:rPr lang="en-US" sz="3600" dirty="0">
                <a:latin typeface="+mj-lt"/>
              </a:rPr>
              <a:t>D</a:t>
            </a:r>
            <a:r>
              <a:rPr lang="en-US" sz="3600" dirty="0"/>
              <a:t>eclaration of Satisfaction</a:t>
            </a:r>
          </a:p>
          <a:p>
            <a:endParaRPr lang="en-US" sz="3600"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22</a:t>
            </a:fld>
            <a:endParaRPr lang="en-US" dirty="0"/>
          </a:p>
        </p:txBody>
      </p:sp>
      <p:sp>
        <p:nvSpPr>
          <p:cNvPr id="5" name="Rectangle 4"/>
          <p:cNvSpPr/>
          <p:nvPr/>
        </p:nvSpPr>
        <p:spPr>
          <a:xfrm>
            <a:off x="1219200" y="1676400"/>
            <a:ext cx="51054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3657600" y="1626973"/>
            <a:ext cx="2057400" cy="609600"/>
          </a:xfrm>
          <a:prstGeom prst="leftArrow">
            <a:avLst/>
          </a:prstGeom>
          <a:solidFill>
            <a:srgbClr val="FF0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here</a:t>
            </a:r>
          </a:p>
        </p:txBody>
      </p:sp>
      <p:sp>
        <p:nvSpPr>
          <p:cNvPr id="7" name="Curved Left Arrow 6"/>
          <p:cNvSpPr/>
          <p:nvPr/>
        </p:nvSpPr>
        <p:spPr>
          <a:xfrm>
            <a:off x="2819400" y="1855573"/>
            <a:ext cx="356616" cy="8114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8" name="Curved Left Arrow 7"/>
          <p:cNvSpPr/>
          <p:nvPr/>
        </p:nvSpPr>
        <p:spPr>
          <a:xfrm flipV="1">
            <a:off x="2971800" y="1855572"/>
            <a:ext cx="356616" cy="811427"/>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grpId="0" nodeType="clickEffect">
                                  <p:stCondLst>
                                    <p:cond delay="0"/>
                                  </p:stCondLst>
                                  <p:childTnLst>
                                    <p:animEffect transition="out" filter="blinds(vertical)">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first thing that you would do?</a:t>
            </a:r>
          </a:p>
        </p:txBody>
      </p:sp>
      <p:sp>
        <p:nvSpPr>
          <p:cNvPr id="2" name="Slide Number Placeholder 1"/>
          <p:cNvSpPr>
            <a:spLocks noGrp="1"/>
          </p:cNvSpPr>
          <p:nvPr>
            <p:ph type="sldNum" sz="quarter" idx="12"/>
          </p:nvPr>
        </p:nvSpPr>
        <p:spPr/>
        <p:txBody>
          <a:bodyPr/>
          <a:lstStyle/>
          <a:p>
            <a:fld id="{CEC2F0D8-27D6-48D5-A8DC-04CA49C7E609}" type="slidenum">
              <a:rPr lang="en-US" smtClean="0"/>
              <a:pPr/>
              <a:t>23</a:t>
            </a:fld>
            <a:endParaRPr lang="en-US" dirty="0"/>
          </a:p>
        </p:txBody>
      </p:sp>
      <p:sp>
        <p:nvSpPr>
          <p:cNvPr id="5" name="Content Placeholder 4"/>
          <p:cNvSpPr>
            <a:spLocks noGrp="1"/>
          </p:cNvSpPr>
          <p:nvPr>
            <p:ph sz="quarter" idx="2"/>
          </p:nvPr>
        </p:nvSpPr>
        <p:spPr>
          <a:xfrm>
            <a:off x="457200" y="2362200"/>
            <a:ext cx="3815334" cy="3886200"/>
          </a:xfrm>
        </p:spPr>
        <p:txBody>
          <a:bodyPr>
            <a:noAutofit/>
          </a:bodyPr>
          <a:lstStyle/>
          <a:p>
            <a:r>
              <a:rPr lang="en-US" sz="1600" b="1" dirty="0"/>
              <a:t>Clarify your concern: </a:t>
            </a:r>
            <a:r>
              <a:rPr lang="en-US" sz="1600" dirty="0"/>
              <a:t>what is it that you wish to make happen? Move beyond "particular objects or events to be produced" and instead imagine the changed reality in which they exist. This shift will make it possible to better explain the conditions of your satisfaction</a:t>
            </a:r>
          </a:p>
          <a:p>
            <a:r>
              <a:rPr lang="en-US" sz="1600" b="1" dirty="0"/>
              <a:t>Conduct conversations: </a:t>
            </a:r>
            <a:r>
              <a:rPr lang="en-US" sz="1600" dirty="0"/>
              <a:t>discuss with yourself and others what is needed in a performer who will fulfill your concerns. Get specific about a particular person who matches that profile.</a:t>
            </a:r>
          </a:p>
          <a:p>
            <a:r>
              <a:rPr lang="en-US" sz="1600" b="1" dirty="0"/>
              <a:t>Ask someone specific</a:t>
            </a:r>
            <a:r>
              <a:rPr lang="en-US" sz="1600" dirty="0"/>
              <a:t>. Don't be ambiguous or ambivalent: part of requester responsibility is to be clear about whom, what, and why. What &amp; why can and perhaps should be hashed out with the performer. </a:t>
            </a:r>
          </a:p>
        </p:txBody>
      </p:sp>
      <p:sp>
        <p:nvSpPr>
          <p:cNvPr id="7" name="Content Placeholder 6"/>
          <p:cNvSpPr>
            <a:spLocks noGrp="1"/>
          </p:cNvSpPr>
          <p:nvPr>
            <p:ph sz="quarter" idx="4"/>
          </p:nvPr>
        </p:nvSpPr>
        <p:spPr/>
        <p:txBody>
          <a:bodyPr vert="horz">
            <a:normAutofit fontScale="62500" lnSpcReduction="20000"/>
          </a:bodyPr>
          <a:lstStyle/>
          <a:p>
            <a:pPr>
              <a:lnSpc>
                <a:spcPct val="120000"/>
              </a:lnSpc>
            </a:pPr>
            <a:r>
              <a:rPr lang="en-US" b="1" dirty="0"/>
              <a:t>Make sure </a:t>
            </a:r>
            <a:r>
              <a:rPr lang="en-US" dirty="0"/>
              <a:t>that you want to work with this person who appears to be making a request</a:t>
            </a:r>
          </a:p>
          <a:p>
            <a:pPr>
              <a:lnSpc>
                <a:spcPct val="120000"/>
              </a:lnSpc>
            </a:pPr>
            <a:r>
              <a:rPr lang="en-US" b="1" dirty="0"/>
              <a:t>If necessary, take 'two steps back‘, </a:t>
            </a:r>
            <a:r>
              <a:rPr lang="en-US" dirty="0"/>
              <a:t>and have a preliminary conversation that establishes the right relationship going forward before even agreeing to enter into the possibility of being 'the performer‘</a:t>
            </a:r>
          </a:p>
          <a:p>
            <a:pPr>
              <a:lnSpc>
                <a:spcPct val="120000"/>
              </a:lnSpc>
            </a:pPr>
            <a:r>
              <a:rPr lang="en-US" b="1" dirty="0"/>
              <a:t>Ask questions and paraphrase answers</a:t>
            </a:r>
            <a:r>
              <a:rPr lang="en-US" dirty="0"/>
              <a:t>: once the conversation turns to the possibility of your carrying out the action requested, make sure that you do everything you can to understand the conditions of satisfaction, the resources available, the interdependencies, and the time frame</a:t>
            </a:r>
          </a:p>
        </p:txBody>
      </p:sp>
      <p:sp>
        <p:nvSpPr>
          <p:cNvPr id="4" name="Text Placeholder 3"/>
          <p:cNvSpPr>
            <a:spLocks noGrp="1"/>
          </p:cNvSpPr>
          <p:nvPr>
            <p:ph type="body" sz="quarter" idx="1"/>
          </p:nvPr>
        </p:nvSpPr>
        <p:spPr/>
        <p:txBody>
          <a:bodyPr/>
          <a:lstStyle/>
          <a:p>
            <a:r>
              <a:rPr lang="en-US" dirty="0"/>
              <a:t>As requester?</a:t>
            </a:r>
          </a:p>
        </p:txBody>
      </p:sp>
      <p:sp>
        <p:nvSpPr>
          <p:cNvPr id="6" name="Text Placeholder 5"/>
          <p:cNvSpPr>
            <a:spLocks noGrp="1"/>
          </p:cNvSpPr>
          <p:nvPr>
            <p:ph type="body" sz="quarter" idx="3"/>
          </p:nvPr>
        </p:nvSpPr>
        <p:spPr/>
        <p:txBody>
          <a:bodyPr/>
          <a:lstStyle/>
          <a:p>
            <a:r>
              <a:rPr lang="en-US" dirty="0"/>
              <a:t>As performer?</a:t>
            </a:r>
          </a:p>
        </p:txBody>
      </p:sp>
    </p:spTree>
    <p:extLst>
      <p:ext uri="{BB962C8B-B14F-4D97-AF65-F5344CB8AC3E}">
        <p14:creationId xmlns:p14="http://schemas.microsoft.com/office/powerpoint/2010/main" val="3630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24</a:t>
            </a:fld>
            <a:endParaRPr lang="en-US" dirty="0"/>
          </a:p>
        </p:txBody>
      </p:sp>
      <p:sp>
        <p:nvSpPr>
          <p:cNvPr id="7" name="TextBox 6"/>
          <p:cNvSpPr txBox="1"/>
          <p:nvPr/>
        </p:nvSpPr>
        <p:spPr>
          <a:xfrm>
            <a:off x="1447800" y="152400"/>
            <a:ext cx="6248400" cy="2062103"/>
          </a:xfrm>
          <a:prstGeom prst="rect">
            <a:avLst/>
          </a:prstGeom>
          <a:noFill/>
        </p:spPr>
        <p:txBody>
          <a:bodyPr wrap="square" rtlCol="0">
            <a:spAutoFit/>
          </a:bodyPr>
          <a:lstStyle/>
          <a:p>
            <a:pPr algn="ctr"/>
            <a:r>
              <a:rPr lang="en-US" sz="3200" b="1" dirty="0">
                <a:solidFill>
                  <a:srgbClr val="FFFF99"/>
                </a:solidFill>
              </a:rPr>
              <a:t>What are some ways in which you receive requests for work? </a:t>
            </a:r>
            <a:br>
              <a:rPr lang="en-US" sz="3200" b="1" dirty="0">
                <a:solidFill>
                  <a:srgbClr val="FFFF99"/>
                </a:solidFill>
              </a:rPr>
            </a:br>
            <a:br>
              <a:rPr lang="en-US" sz="3200" b="1" dirty="0">
                <a:solidFill>
                  <a:srgbClr val="FFFF99"/>
                </a:solidFill>
              </a:rPr>
            </a:br>
            <a:r>
              <a:rPr lang="en-US" sz="3200" b="1" dirty="0">
                <a:solidFill>
                  <a:srgbClr val="FFFF99"/>
                </a:solidFill>
              </a:rPr>
              <a:t>Make requests?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9A4BD2F-2534-4E82-81C1-72C8E680C020}" type="slidenum">
              <a:rPr lang="en-US"/>
              <a:pPr/>
              <a:t>25</a:t>
            </a:fld>
            <a:endParaRPr lang="en-US" dirty="0"/>
          </a:p>
        </p:txBody>
      </p:sp>
      <p:sp>
        <p:nvSpPr>
          <p:cNvPr id="131074" name="Rectangle 2"/>
          <p:cNvSpPr>
            <a:spLocks noGrp="1" noChangeArrowheads="1"/>
          </p:cNvSpPr>
          <p:nvPr>
            <p:ph type="title"/>
          </p:nvPr>
        </p:nvSpPr>
        <p:spPr>
          <a:xfrm>
            <a:off x="685800" y="914400"/>
            <a:ext cx="7772400" cy="2514600"/>
          </a:xfrm>
        </p:spPr>
        <p:txBody>
          <a:bodyPr/>
          <a:lstStyle/>
          <a:p>
            <a:r>
              <a:rPr lang="en-US" dirty="0"/>
              <a:t>Are requests, promises, &amp; offers always handled well in your work situation? </a:t>
            </a:r>
          </a:p>
        </p:txBody>
      </p:sp>
      <p:pic>
        <p:nvPicPr>
          <p:cNvPr id="131075" name="Picture 3" descr="C:\WINNT40\Profiles\TJElliott\Application Data\Microsoft\Media Catalog\Downloaded Clips\cl1f\j0078722.wmf"/>
          <p:cNvPicPr>
            <a:picLocks noChangeAspect="1" noChangeArrowheads="1"/>
          </p:cNvPicPr>
          <p:nvPr/>
        </p:nvPicPr>
        <p:blipFill>
          <a:blip r:embed="rId3" cstate="print"/>
          <a:srcRect/>
          <a:stretch>
            <a:fillRect/>
          </a:stretch>
        </p:blipFill>
        <p:spPr bwMode="auto">
          <a:xfrm>
            <a:off x="1371600" y="3886200"/>
            <a:ext cx="2005013" cy="25146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410200" y="4114800"/>
            <a:ext cx="876300"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p:cTn id="7" dur="1000" fill="hold"/>
                                        <p:tgtEl>
                                          <p:spTgt spid="131075"/>
                                        </p:tgtEl>
                                        <p:attrNameLst>
                                          <p:attrName>ppt_w</p:attrName>
                                        </p:attrNameLst>
                                      </p:cBhvr>
                                      <p:tavLst>
                                        <p:tav tm="0">
                                          <p:val>
                                            <p:fltVal val="0"/>
                                          </p:val>
                                        </p:tav>
                                        <p:tav tm="100000">
                                          <p:val>
                                            <p:strVal val="#ppt_w"/>
                                          </p:val>
                                        </p:tav>
                                      </p:tavLst>
                                    </p:anim>
                                    <p:anim calcmode="lin" valueType="num">
                                      <p:cBhvr>
                                        <p:cTn id="8" dur="1000" fill="hold"/>
                                        <p:tgtEl>
                                          <p:spTgt spid="131075"/>
                                        </p:tgtEl>
                                        <p:attrNameLst>
                                          <p:attrName>ppt_h</p:attrName>
                                        </p:attrNameLst>
                                      </p:cBhvr>
                                      <p:tavLst>
                                        <p:tav tm="0">
                                          <p:val>
                                            <p:fltVal val="0"/>
                                          </p:val>
                                        </p:tav>
                                        <p:tav tm="100000">
                                          <p:val>
                                            <p:strVal val="#ppt_h"/>
                                          </p:val>
                                        </p:tav>
                                      </p:tavLst>
                                    </p:anim>
                                    <p:anim calcmode="lin" valueType="num">
                                      <p:cBhvr>
                                        <p:cTn id="9" dur="1000" fill="hold"/>
                                        <p:tgtEl>
                                          <p:spTgt spid="1310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10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Two Sides of Requests</a:t>
            </a:r>
          </a:p>
        </p:txBody>
      </p:sp>
      <p:sp>
        <p:nvSpPr>
          <p:cNvPr id="3" name="Content Placeholder 2"/>
          <p:cNvSpPr>
            <a:spLocks noGrp="1"/>
          </p:cNvSpPr>
          <p:nvPr>
            <p:ph sz="quarter" idx="1"/>
          </p:nvPr>
        </p:nvSpPr>
        <p:spPr/>
        <p:txBody>
          <a:bodyPr/>
          <a:lstStyle/>
          <a:p>
            <a:r>
              <a:rPr lang="en-US" dirty="0"/>
              <a:t>A person makes a request when s/he would like someone to do something for him or her -- perform a service, deliver goods, prepare a report, etc.</a:t>
            </a:r>
          </a:p>
          <a:p>
            <a:r>
              <a:rPr lang="en-US" dirty="0"/>
              <a:t>Once you make a request to someone, you’re now in a role of a Requestor (Customer). It is up to you negotiate and agree on conditions of satisfaction with a performer, and declare whether or not these have been met satisfactorily by the performer. </a:t>
            </a:r>
          </a:p>
          <a:p>
            <a:r>
              <a:rPr lang="en-US" dirty="0"/>
              <a:t>When you accept a request, you are now in the role of Performer. It is up to you to negotiate as well, to revise conditions of satisfaction if necessary, and to report completion to the Customer. </a:t>
            </a:r>
          </a:p>
          <a:p>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26</a:t>
            </a:fld>
            <a:endParaRPr lang="en-US" dirty="0"/>
          </a:p>
        </p:txBody>
      </p:sp>
    </p:spTree>
    <p:extLst>
      <p:ext uri="{BB962C8B-B14F-4D97-AF65-F5344CB8AC3E}">
        <p14:creationId xmlns:p14="http://schemas.microsoft.com/office/powerpoint/2010/main" val="891482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838200"/>
          </a:xfrm>
        </p:spPr>
        <p:txBody>
          <a:bodyPr>
            <a:noAutofit/>
          </a:bodyPr>
          <a:lstStyle/>
          <a:p>
            <a:r>
              <a:rPr lang="en-US" sz="2800" dirty="0"/>
              <a:t>Atom of Work</a:t>
            </a:r>
            <a:br>
              <a:rPr lang="en-US" sz="2800" dirty="0"/>
            </a:br>
            <a:endParaRPr lang="en-US" sz="2800" dirty="0"/>
          </a:p>
        </p:txBody>
      </p:sp>
      <p:grpSp>
        <p:nvGrpSpPr>
          <p:cNvPr id="2" name="Group 3"/>
          <p:cNvGrpSpPr>
            <a:grpSpLocks noChangeAspect="1"/>
          </p:cNvGrpSpPr>
          <p:nvPr/>
        </p:nvGrpSpPr>
        <p:grpSpPr bwMode="auto">
          <a:xfrm flipH="1">
            <a:off x="1651000" y="4233863"/>
            <a:ext cx="2662238" cy="1651000"/>
            <a:chOff x="2103" y="2262"/>
            <a:chExt cx="2096" cy="1300"/>
          </a:xfrm>
        </p:grpSpPr>
        <p:sp>
          <p:nvSpPr>
            <p:cNvPr id="4100"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4101"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4102"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3" name="Group 7"/>
          <p:cNvGrpSpPr>
            <a:grpSpLocks noChangeAspect="1"/>
          </p:cNvGrpSpPr>
          <p:nvPr/>
        </p:nvGrpSpPr>
        <p:grpSpPr bwMode="auto">
          <a:xfrm rot="18701008" flipH="1">
            <a:off x="5434807" y="1221581"/>
            <a:ext cx="1481138" cy="2682875"/>
            <a:chOff x="576" y="1095"/>
            <a:chExt cx="1166" cy="2112"/>
          </a:xfrm>
        </p:grpSpPr>
        <p:sp>
          <p:nvSpPr>
            <p:cNvPr id="4104"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4105"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4106"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4107"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4" name="Group 12"/>
          <p:cNvGrpSpPr>
            <a:grpSpLocks noChangeAspect="1"/>
          </p:cNvGrpSpPr>
          <p:nvPr/>
        </p:nvGrpSpPr>
        <p:grpSpPr bwMode="auto">
          <a:xfrm flipH="1">
            <a:off x="1498600" y="1735138"/>
            <a:ext cx="2844800" cy="1770062"/>
            <a:chOff x="2199" y="747"/>
            <a:chExt cx="2240" cy="1394"/>
          </a:xfrm>
        </p:grpSpPr>
        <p:sp>
          <p:nvSpPr>
            <p:cNvPr id="4109"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4110"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4111"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4112"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5" name="Group 17"/>
          <p:cNvGrpSpPr>
            <a:grpSpLocks noChangeAspect="1"/>
          </p:cNvGrpSpPr>
          <p:nvPr/>
        </p:nvGrpSpPr>
        <p:grpSpPr bwMode="auto">
          <a:xfrm>
            <a:off x="4343400" y="4114800"/>
            <a:ext cx="2838450" cy="1770063"/>
            <a:chOff x="3088" y="2734"/>
            <a:chExt cx="2235" cy="1394"/>
          </a:xfrm>
        </p:grpSpPr>
        <p:sp>
          <p:nvSpPr>
            <p:cNvPr id="4114" name="Freeform 18"/>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4115" name="Freeform 19"/>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4116" name="Freeform 20"/>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4117" name="Freeform 21"/>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4118"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4119"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4120" name="Rectangle 24"/>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Satisfaction</a:t>
            </a:r>
          </a:p>
          <a:p>
            <a:pPr algn="ctr" eaLnBrk="0" hangingPunct="0"/>
            <a:endParaRPr lang="en-US" dirty="0">
              <a:latin typeface="Arial Narrow" pitchFamily="34" charset="0"/>
            </a:endParaRPr>
          </a:p>
        </p:txBody>
      </p:sp>
      <p:sp>
        <p:nvSpPr>
          <p:cNvPr id="4121" name="Line 25"/>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4122" name="Text Box 26"/>
          <p:cNvSpPr txBox="1">
            <a:spLocks noChangeArrowheads="1"/>
          </p:cNvSpPr>
          <p:nvPr/>
        </p:nvSpPr>
        <p:spPr bwMode="auto">
          <a:xfrm>
            <a:off x="228600" y="8382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
        <p:nvSpPr>
          <p:cNvPr id="4123" name="Line 27"/>
          <p:cNvSpPr>
            <a:spLocks noChangeShapeType="1"/>
          </p:cNvSpPr>
          <p:nvPr/>
        </p:nvSpPr>
        <p:spPr bwMode="auto">
          <a:xfrm>
            <a:off x="2438400" y="11430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4124" name="Rectangle 28"/>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Completion</a:t>
            </a:r>
          </a:p>
        </p:txBody>
      </p:sp>
      <p:sp>
        <p:nvSpPr>
          <p:cNvPr id="4125" name="Line 29"/>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4126" name="Text Box 30"/>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4127"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2" name="Slide Number Placeholder 31"/>
          <p:cNvSpPr>
            <a:spLocks noGrp="1"/>
          </p:cNvSpPr>
          <p:nvPr>
            <p:ph type="sldNum" sz="quarter" idx="11"/>
          </p:nvPr>
        </p:nvSpPr>
        <p:spPr/>
        <p:txBody>
          <a:bodyPr/>
          <a:lstStyle/>
          <a:p>
            <a:fld id="{427810CB-ED63-4923-A81C-9B8F26CD77E5}" type="slidenum">
              <a:rPr lang="en-US" smtClean="0"/>
              <a:pPr/>
              <a:t>27</a:t>
            </a:fld>
            <a:endParaRPr lang="en-US" dirty="0"/>
          </a:p>
        </p:txBody>
      </p:sp>
      <p:sp>
        <p:nvSpPr>
          <p:cNvPr id="33" name="Rectangle 32"/>
          <p:cNvSpPr/>
          <p:nvPr/>
        </p:nvSpPr>
        <p:spPr>
          <a:xfrm>
            <a:off x="3048000" y="2967335"/>
            <a:ext cx="283923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7030A0"/>
                </a:solidFill>
                <a:effectLst>
                  <a:outerShdw blurRad="50800" dist="39000" dir="5460000" algn="tl">
                    <a:srgbClr val="000000">
                      <a:alpha val="38000"/>
                    </a:srgbClr>
                  </a:outerShdw>
                </a:effectLst>
              </a:rPr>
              <a:t>Act </a:t>
            </a:r>
            <a:r>
              <a:rPr lang="en-US" sz="5400" b="1" cap="none" spc="0" dirty="0">
                <a:ln w="11430"/>
                <a:solidFill>
                  <a:srgbClr val="7030A0"/>
                </a:solidFill>
                <a:effectLst>
                  <a:outerShdw blurRad="50800" dist="39000" dir="5460000" algn="tl">
                    <a:srgbClr val="000000">
                      <a:alpha val="38000"/>
                    </a:srgbClr>
                  </a:outerShdw>
                </a:effectLst>
              </a:rPr>
              <a:t>&amp; </a:t>
            </a:r>
            <a:br>
              <a:rPr lang="en-US" sz="5400" b="1" cap="none" spc="0" dirty="0">
                <a:ln w="11430"/>
                <a:solidFill>
                  <a:srgbClr val="7030A0"/>
                </a:solidFill>
                <a:effectLst>
                  <a:outerShdw blurRad="50800" dist="39000" dir="5460000" algn="tl">
                    <a:srgbClr val="000000">
                      <a:alpha val="38000"/>
                    </a:srgbClr>
                  </a:outerShdw>
                </a:effectLst>
              </a:rPr>
            </a:br>
            <a:r>
              <a:rPr lang="en-US" sz="5400" b="1" cap="none" spc="0" dirty="0">
                <a:ln w="11430"/>
                <a:solidFill>
                  <a:srgbClr val="7030A0"/>
                </a:solidFill>
                <a:effectLst>
                  <a:outerShdw blurRad="50800" dist="39000" dir="5460000" algn="tl">
                    <a:srgbClr val="000000">
                      <a:alpha val="38000"/>
                    </a:srgbClr>
                  </a:outerShdw>
                </a:effectLst>
              </a:rPr>
              <a:t>Perform</a:t>
            </a:r>
          </a:p>
        </p:txBody>
      </p:sp>
      <p:sp>
        <p:nvSpPr>
          <p:cNvPr id="34" name="Rectangle 33"/>
          <p:cNvSpPr/>
          <p:nvPr/>
        </p:nvSpPr>
        <p:spPr>
          <a:xfrm>
            <a:off x="0" y="1676400"/>
            <a:ext cx="3313729"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chemeClr val="accent4">
                    <a:lumMod val="50000"/>
                  </a:schemeClr>
                </a:solidFill>
                <a:effectLst>
                  <a:outerShdw blurRad="76200" dist="50800" dir="5400000" algn="tl" rotWithShape="0">
                    <a:srgbClr val="000000">
                      <a:alpha val="65000"/>
                    </a:srgbClr>
                  </a:outerShdw>
                </a:effectLst>
              </a:rPr>
              <a:t>Speaking</a:t>
            </a:r>
          </a:p>
        </p:txBody>
      </p:sp>
      <p:sp>
        <p:nvSpPr>
          <p:cNvPr id="35" name="Rectangle 34"/>
          <p:cNvSpPr/>
          <p:nvPr/>
        </p:nvSpPr>
        <p:spPr>
          <a:xfrm>
            <a:off x="5827066" y="4334470"/>
            <a:ext cx="3320141" cy="923330"/>
          </a:xfrm>
          <a:prstGeom prst="rect">
            <a:avLst/>
          </a:prstGeom>
          <a:solidFill>
            <a:schemeClr val="bg1">
              <a:lumMod val="85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chemeClr val="tx2">
                    <a:lumMod val="50000"/>
                  </a:schemeClr>
                </a:solidFill>
                <a:effectLst>
                  <a:outerShdw blurRad="76200" dist="50800" dir="5400000" algn="tl" rotWithShape="0">
                    <a:srgbClr val="000000">
                      <a:alpha val="65000"/>
                    </a:srgbClr>
                  </a:outerShdw>
                </a:effectLst>
              </a:rPr>
              <a:t>Listening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a:bodyPr>
          <a:lstStyle/>
          <a:p>
            <a:r>
              <a:rPr lang="en-US" dirty="0"/>
              <a:t>Recall Those requests we discussed: did you think a commitment was made? end up with a result that left someone disappointed?</a:t>
            </a:r>
          </a:p>
        </p:txBody>
      </p:sp>
      <p:sp>
        <p:nvSpPr>
          <p:cNvPr id="3" name="Slide Number Placeholder 2"/>
          <p:cNvSpPr>
            <a:spLocks noGrp="1"/>
          </p:cNvSpPr>
          <p:nvPr>
            <p:ph type="sldNum" sz="quarter" idx="11"/>
          </p:nvPr>
        </p:nvSpPr>
        <p:spPr/>
        <p:txBody>
          <a:bodyPr/>
          <a:lstStyle/>
          <a:p>
            <a:fld id="{427810CB-ED63-4923-A81C-9B8F26CD77E5}" type="slidenum">
              <a:rPr lang="en-US" smtClean="0"/>
              <a:pPr/>
              <a:t>28</a:t>
            </a:fld>
            <a:endParaRPr lang="en-US" dirty="0"/>
          </a:p>
        </p:txBody>
      </p:sp>
      <p:sp>
        <p:nvSpPr>
          <p:cNvPr id="4" name="Rectangle 3"/>
          <p:cNvSpPr/>
          <p:nvPr/>
        </p:nvSpPr>
        <p:spPr>
          <a:xfrm>
            <a:off x="544210" y="2967335"/>
            <a:ext cx="8055602" cy="1754326"/>
          </a:xfrm>
          <a:prstGeom prst="rect">
            <a:avLst/>
          </a:prstGeom>
          <a:noFill/>
        </p:spPr>
        <p:txBody>
          <a:bodyPr wrap="none" lIns="91440" tIns="45720" rIns="91440" bIns="45720">
            <a:spAutoFit/>
          </a:bodyPr>
          <a:lstStyle/>
          <a:p>
            <a:pPr algn="ctr"/>
            <a:r>
              <a:rPr lang="en-US" sz="5400" b="1" kern="1200"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ea typeface="+mn-ea"/>
                <a:cs typeface="+mn-cs"/>
              </a:rPr>
              <a:t>Was it because of our </a:t>
            </a:r>
            <a:br>
              <a:rPr lang="en-US" sz="5400" b="1" kern="1200"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ea typeface="+mn-ea"/>
                <a:cs typeface="+mn-cs"/>
              </a:rPr>
            </a:br>
            <a:r>
              <a:rPr lang="en-US" sz="5400" b="1" kern="1200"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ea typeface="+mn-ea"/>
                <a:cs typeface="+mn-cs"/>
              </a:rPr>
              <a:t>speaking and listening?</a:t>
            </a:r>
            <a:endParaRPr lang="en-US" sz="54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Listening is Critical</a:t>
            </a:r>
          </a:p>
        </p:txBody>
      </p:sp>
      <p:pic>
        <p:nvPicPr>
          <p:cNvPr id="7" name="Content Placeholder 6"/>
          <p:cNvPicPr>
            <a:picLocks noGrp="1" noChangeAspect="1"/>
          </p:cNvPicPr>
          <p:nvPr>
            <p:ph sz="quarter" idx="1"/>
          </p:nvPr>
        </p:nvPicPr>
        <p:blipFill>
          <a:blip r:embed="rId3">
            <a:biLevel thresh="75000"/>
            <a:extLst>
              <a:ext uri="{28A0092B-C50C-407E-A947-70E740481C1C}">
                <a14:useLocalDpi xmlns:a14="http://schemas.microsoft.com/office/drawing/2010/main" val="0"/>
              </a:ext>
            </a:extLst>
          </a:blip>
          <a:stretch>
            <a:fillRect/>
          </a:stretch>
        </p:blipFill>
        <p:spPr>
          <a:xfrm>
            <a:off x="1674812" y="1371600"/>
            <a:ext cx="5135562" cy="5135562"/>
          </a:xfrm>
        </p:spPr>
      </p:pic>
      <p:sp>
        <p:nvSpPr>
          <p:cNvPr id="3" name="Slide Number Placeholder 2"/>
          <p:cNvSpPr>
            <a:spLocks noGrp="1"/>
          </p:cNvSpPr>
          <p:nvPr>
            <p:ph type="sldNum" sz="quarter" idx="15"/>
          </p:nvPr>
        </p:nvSpPr>
        <p:spPr/>
        <p:txBody>
          <a:bodyPr/>
          <a:lstStyle/>
          <a:p>
            <a:fld id="{427810CB-ED63-4923-A81C-9B8F26CD77E5}" type="slidenum">
              <a:rPr lang="en-US" smtClean="0"/>
              <a:pPr/>
              <a:t>29</a:t>
            </a:fld>
            <a:endParaRPr lang="en-US" dirty="0"/>
          </a:p>
        </p:txBody>
      </p:sp>
      <p:sp>
        <p:nvSpPr>
          <p:cNvPr id="8" name="Rectangle 7"/>
          <p:cNvSpPr/>
          <p:nvPr/>
        </p:nvSpPr>
        <p:spPr>
          <a:xfrm>
            <a:off x="6239739" y="5533995"/>
            <a:ext cx="769747" cy="400110"/>
          </a:xfrm>
          <a:prstGeom prst="rect">
            <a:avLst/>
          </a:prstGeom>
          <a:solidFill>
            <a:schemeClr val="bg1"/>
          </a:solidFill>
        </p:spPr>
        <p:txBody>
          <a:bodyPr wrap="square" lIns="91440" tIns="45720" rIns="91440" bIns="45720" anchor="b" anchorCtr="1">
            <a:spAutoFit/>
          </a:bodyPr>
          <a:lstStyle/>
          <a:p>
            <a:pPr algn="ctr"/>
            <a:r>
              <a:rPr lang="en-US" sz="2000" b="0" cap="none" spc="0" dirty="0">
                <a:ln w="0"/>
                <a:solidFill>
                  <a:srgbClr val="C00000"/>
                </a:solidFill>
                <a:effectLst>
                  <a:outerShdw blurRad="38100" dist="19050" dir="2700000" algn="tl" rotWithShape="0">
                    <a:schemeClr val="dk1">
                      <a:alpha val="40000"/>
                    </a:schemeClr>
                  </a:outerShdw>
                </a:effectLst>
              </a:rPr>
              <a:t>other</a:t>
            </a:r>
          </a:p>
        </p:txBody>
      </p:sp>
      <p:sp>
        <p:nvSpPr>
          <p:cNvPr id="6" name="Rectangle 5"/>
          <p:cNvSpPr/>
          <p:nvPr/>
        </p:nvSpPr>
        <p:spPr>
          <a:xfrm>
            <a:off x="2667000" y="1962090"/>
            <a:ext cx="769747" cy="400110"/>
          </a:xfrm>
          <a:prstGeom prst="rect">
            <a:avLst/>
          </a:prstGeom>
          <a:solidFill>
            <a:schemeClr val="bg1"/>
          </a:solidFill>
        </p:spPr>
        <p:txBody>
          <a:bodyPr wrap="square" lIns="91440" tIns="45720" rIns="91440" bIns="45720" anchor="b" anchorCtr="1">
            <a:spAutoFit/>
          </a:bodyPr>
          <a:lstStyle/>
          <a:p>
            <a:pPr algn="ctr"/>
            <a:r>
              <a:rPr lang="en-US" sz="2000" b="0" cap="none" spc="0" dirty="0">
                <a:ln w="0"/>
                <a:solidFill>
                  <a:srgbClr val="7030A0"/>
                </a:solidFill>
                <a:effectLst>
                  <a:outerShdw blurRad="38100" dist="19050" dir="2700000" algn="tl" rotWithShape="0">
                    <a:schemeClr val="dk1">
                      <a:alpha val="40000"/>
                    </a:schemeClr>
                  </a:outerShdw>
                </a:effectLst>
              </a:rPr>
              <a:t>you</a:t>
            </a:r>
          </a:p>
        </p:txBody>
      </p:sp>
    </p:spTree>
    <p:extLst>
      <p:ext uri="{BB962C8B-B14F-4D97-AF65-F5344CB8AC3E}">
        <p14:creationId xmlns:p14="http://schemas.microsoft.com/office/powerpoint/2010/main" val="32772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t>
            </a:r>
            <a:r>
              <a:rPr lang="en-US" baseline="0" dirty="0"/>
              <a:t> Tools</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3</a:t>
            </a:fld>
            <a:endParaRPr lang="en-US" dirty="0"/>
          </a:p>
        </p:txBody>
      </p:sp>
      <p:sp>
        <p:nvSpPr>
          <p:cNvPr id="3" name="Content Placeholder 2"/>
          <p:cNvSpPr>
            <a:spLocks noGrp="1"/>
          </p:cNvSpPr>
          <p:nvPr>
            <p:ph sz="quarter" idx="1"/>
          </p:nvPr>
        </p:nvSpPr>
        <p:spPr/>
        <p:txBody>
          <a:bodyPr>
            <a:normAutofit lnSpcReduction="10000"/>
          </a:bodyPr>
          <a:lstStyle/>
          <a:p>
            <a:pPr marL="514350" lvl="0" indent="-514350">
              <a:buFont typeface="+mj-lt"/>
              <a:buAutoNum type="arabicPeriod"/>
            </a:pPr>
            <a:r>
              <a:rPr lang="en-US" sz="2800" b="1" dirty="0">
                <a:solidFill>
                  <a:srgbClr val="7030A0"/>
                </a:solidFill>
                <a:effectLst>
                  <a:outerShdw blurRad="38100" dist="38100" dir="2700000" algn="tl">
                    <a:srgbClr val="000000">
                      <a:alpha val="43137"/>
                    </a:srgbClr>
                  </a:outerShdw>
                </a:effectLst>
                <a:latin typeface="+mn-lt"/>
                <a:ea typeface="+mn-ea"/>
                <a:cs typeface="+mn-cs"/>
              </a:rPr>
              <a:t>Atom of Work</a:t>
            </a:r>
          </a:p>
          <a:p>
            <a:pPr marL="514350" lvl="0" indent="-514350">
              <a:buFont typeface="+mj-lt"/>
              <a:buAutoNum type="arabicPeriod"/>
            </a:pPr>
            <a:r>
              <a:rPr lang="en-US" sz="2800" dirty="0">
                <a:solidFill>
                  <a:schemeClr val="tx1"/>
                </a:solidFill>
                <a:latin typeface="+mn-lt"/>
                <a:ea typeface="+mn-ea"/>
                <a:cs typeface="+mn-cs"/>
              </a:rPr>
              <a:t>Gap Analysis</a:t>
            </a:r>
          </a:p>
          <a:p>
            <a:pPr marL="514350" lvl="0" indent="-514350">
              <a:buFont typeface="+mj-lt"/>
              <a:buAutoNum type="arabicPeriod"/>
            </a:pPr>
            <a:r>
              <a:rPr lang="en-US" sz="2800" dirty="0">
                <a:solidFill>
                  <a:schemeClr val="tx1"/>
                </a:solidFill>
                <a:latin typeface="+mn-lt"/>
                <a:ea typeface="+mn-ea"/>
                <a:cs typeface="+mn-cs"/>
              </a:rPr>
              <a:t>Difficult Conversations</a:t>
            </a:r>
          </a:p>
          <a:p>
            <a:pPr marL="514350" lvl="0" indent="-514350">
              <a:buFont typeface="+mj-lt"/>
              <a:buAutoNum type="arabicPeriod"/>
            </a:pPr>
            <a:r>
              <a:rPr lang="en-US" sz="2800" dirty="0"/>
              <a:t>Advocacy versus inquiry</a:t>
            </a:r>
          </a:p>
          <a:p>
            <a:pPr marL="514350" lvl="0" indent="-514350">
              <a:buFont typeface="+mj-lt"/>
              <a:buAutoNum type="arabicPeriod"/>
            </a:pPr>
            <a:r>
              <a:rPr lang="en-US" sz="2800" dirty="0">
                <a:solidFill>
                  <a:schemeClr val="tx1"/>
                </a:solidFill>
                <a:latin typeface="+mn-lt"/>
                <a:ea typeface="+mn-ea"/>
                <a:cs typeface="+mn-cs"/>
              </a:rPr>
              <a:t>Feed Forward &amp; Johari Window</a:t>
            </a:r>
          </a:p>
          <a:p>
            <a:pPr marL="514350" lvl="0" indent="-514350">
              <a:buFont typeface="+mj-lt"/>
              <a:buAutoNum type="arabicPeriod"/>
            </a:pPr>
            <a:r>
              <a:rPr lang="en-US" sz="2800" dirty="0">
                <a:solidFill>
                  <a:schemeClr val="tx1"/>
                </a:solidFill>
                <a:latin typeface="+mn-lt"/>
                <a:ea typeface="+mn-ea"/>
                <a:cs typeface="+mn-cs"/>
              </a:rPr>
              <a:t>Team Effectiveness</a:t>
            </a:r>
            <a:endParaRPr lang="en-US" sz="2800" dirty="0"/>
          </a:p>
          <a:p>
            <a:pPr marL="514350" lvl="0" indent="-514350">
              <a:buFont typeface="+mj-lt"/>
              <a:buAutoNum type="arabicPeriod"/>
            </a:pPr>
            <a:r>
              <a:rPr lang="en-US" sz="2800" dirty="0">
                <a:solidFill>
                  <a:schemeClr val="tx1"/>
                </a:solidFill>
                <a:latin typeface="+mn-lt"/>
                <a:ea typeface="+mn-ea"/>
                <a:cs typeface="+mn-cs"/>
              </a:rPr>
              <a:t>Problem-solving techniques</a:t>
            </a:r>
          </a:p>
          <a:p>
            <a:pPr marL="514350" lvl="0" indent="-514350">
              <a:buFont typeface="+mj-lt"/>
              <a:buAutoNum type="arabicPeriod"/>
            </a:pPr>
            <a:r>
              <a:rPr lang="en-US" sz="2800" dirty="0">
                <a:solidFill>
                  <a:schemeClr val="tx1"/>
                </a:solidFill>
                <a:latin typeface="+mn-lt"/>
                <a:ea typeface="+mn-ea"/>
                <a:cs typeface="+mn-cs"/>
              </a:rPr>
              <a:t>Mental Maps</a:t>
            </a:r>
          </a:p>
          <a:p>
            <a:pPr marL="514350" lvl="0" indent="-514350">
              <a:buFont typeface="+mj-lt"/>
              <a:buAutoNum type="arabicPeriod"/>
            </a:pPr>
            <a:r>
              <a:rPr lang="en-US" sz="2800" dirty="0">
                <a:solidFill>
                  <a:schemeClr val="tx1"/>
                </a:solidFill>
                <a:latin typeface="+mn-lt"/>
                <a:ea typeface="+mn-ea"/>
                <a:cs typeface="+mn-cs"/>
              </a:rPr>
              <a:t>Seven Influence Strategies</a:t>
            </a:r>
          </a:p>
          <a:p>
            <a:pPr marL="514350" indent="-514350">
              <a:buFont typeface="+mj-lt"/>
              <a:buAutoNum type="arabicPeriod"/>
            </a:pPr>
            <a:r>
              <a:rPr lang="en-US" sz="2800" dirty="0"/>
              <a:t>Events of Instruction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48CECE8-9853-4000-B76A-2BEFB487739F}" type="slidenum">
              <a:rPr lang="en-US"/>
              <a:pPr/>
              <a:t>30</a:t>
            </a:fld>
            <a:endParaRPr lang="en-US" dirty="0"/>
          </a:p>
        </p:txBody>
      </p:sp>
      <p:sp>
        <p:nvSpPr>
          <p:cNvPr id="132098" name="Rectangle 2"/>
          <p:cNvSpPr>
            <a:spLocks noGrp="1" noChangeArrowheads="1"/>
          </p:cNvSpPr>
          <p:nvPr>
            <p:ph type="title"/>
          </p:nvPr>
        </p:nvSpPr>
        <p:spPr>
          <a:xfrm>
            <a:off x="685800" y="228600"/>
            <a:ext cx="7772400" cy="1143000"/>
          </a:xfrm>
        </p:spPr>
        <p:txBody>
          <a:bodyPr/>
          <a:lstStyle/>
          <a:p>
            <a:r>
              <a:rPr lang="en-US" dirty="0"/>
              <a:t>What Are You Really Hearing?</a:t>
            </a:r>
            <a:br>
              <a:rPr lang="en-US" dirty="0"/>
            </a:br>
            <a:r>
              <a:rPr lang="en-US" dirty="0"/>
              <a:t>Requests? Promises? Offers?</a:t>
            </a:r>
          </a:p>
        </p:txBody>
      </p:sp>
      <p:sp>
        <p:nvSpPr>
          <p:cNvPr id="132099" name="Rectangle 3"/>
          <p:cNvSpPr>
            <a:spLocks noGrp="1" noChangeArrowheads="1"/>
          </p:cNvSpPr>
          <p:nvPr>
            <p:ph type="body" sz="half" idx="1"/>
          </p:nvPr>
        </p:nvSpPr>
        <p:spPr>
          <a:xfrm>
            <a:off x="304800" y="1524000"/>
            <a:ext cx="4495800" cy="4114800"/>
          </a:xfrm>
        </p:spPr>
        <p:txBody>
          <a:bodyPr>
            <a:normAutofit fontScale="92500"/>
          </a:bodyPr>
          <a:lstStyle/>
          <a:p>
            <a:pPr>
              <a:lnSpc>
                <a:spcPct val="90000"/>
              </a:lnSpc>
            </a:pPr>
            <a:r>
              <a:rPr lang="en-US" sz="2400" b="1" dirty="0"/>
              <a:t>Promises</a:t>
            </a:r>
            <a:r>
              <a:rPr lang="en-US" sz="2400" dirty="0"/>
              <a:t>: linguistic statements we use to commit to future action</a:t>
            </a:r>
          </a:p>
          <a:p>
            <a:pPr>
              <a:lnSpc>
                <a:spcPct val="90000"/>
              </a:lnSpc>
            </a:pPr>
            <a:r>
              <a:rPr lang="en-US" sz="2400" dirty="0"/>
              <a:t>The believability of a promise, and thus the stock that should be placed in the commitment that is made, depends on the ‘promiser’s’ assessed </a:t>
            </a:r>
          </a:p>
          <a:p>
            <a:pPr lvl="1">
              <a:lnSpc>
                <a:spcPct val="90000"/>
              </a:lnSpc>
            </a:pPr>
            <a:r>
              <a:rPr lang="en-US" dirty="0"/>
              <a:t>Sincerity</a:t>
            </a:r>
          </a:p>
          <a:p>
            <a:pPr lvl="2">
              <a:lnSpc>
                <a:spcPct val="90000"/>
              </a:lnSpc>
            </a:pPr>
            <a:r>
              <a:rPr lang="en-US" dirty="0"/>
              <a:t>wants to keep the promise</a:t>
            </a:r>
          </a:p>
          <a:p>
            <a:pPr lvl="1">
              <a:lnSpc>
                <a:spcPct val="90000"/>
              </a:lnSpc>
            </a:pPr>
            <a:r>
              <a:rPr lang="en-US" dirty="0"/>
              <a:t>Competence</a:t>
            </a:r>
          </a:p>
          <a:p>
            <a:pPr lvl="2">
              <a:lnSpc>
                <a:spcPct val="90000"/>
              </a:lnSpc>
            </a:pPr>
            <a:r>
              <a:rPr lang="en-US" dirty="0"/>
              <a:t>has the skill to keep the promise</a:t>
            </a:r>
          </a:p>
          <a:p>
            <a:pPr lvl="1">
              <a:lnSpc>
                <a:spcPct val="90000"/>
              </a:lnSpc>
            </a:pPr>
            <a:r>
              <a:rPr lang="en-US" dirty="0"/>
              <a:t>and Reliability </a:t>
            </a:r>
          </a:p>
          <a:p>
            <a:pPr lvl="2">
              <a:lnSpc>
                <a:spcPct val="90000"/>
              </a:lnSpc>
            </a:pPr>
            <a:r>
              <a:rPr lang="en-US" dirty="0"/>
              <a:t>has a history of successfully accomplishing similar tasks or keeping similar promises</a:t>
            </a:r>
          </a:p>
        </p:txBody>
      </p:sp>
      <p:sp>
        <p:nvSpPr>
          <p:cNvPr id="132100" name="Rectangle 4"/>
          <p:cNvSpPr>
            <a:spLocks noGrp="1" noChangeArrowheads="1"/>
          </p:cNvSpPr>
          <p:nvPr>
            <p:ph type="body" sz="half" idx="2"/>
          </p:nvPr>
        </p:nvSpPr>
        <p:spPr>
          <a:xfrm>
            <a:off x="4724400" y="1600200"/>
            <a:ext cx="3657600" cy="4572000"/>
          </a:xfrm>
        </p:spPr>
        <p:txBody>
          <a:bodyPr/>
          <a:lstStyle/>
          <a:p>
            <a:r>
              <a:rPr lang="en-US" b="1" dirty="0"/>
              <a:t>Requests</a:t>
            </a:r>
            <a:r>
              <a:rPr lang="en-US" dirty="0"/>
              <a:t>: linguistic statements we use to elicit a specific promise from someone.</a:t>
            </a:r>
          </a:p>
          <a:p>
            <a:r>
              <a:rPr lang="en-US" b="1" dirty="0"/>
              <a:t>Offers:</a:t>
            </a:r>
            <a:r>
              <a:rPr lang="en-US" dirty="0"/>
              <a:t> linguistic statements used to suggest that we are open to making a specific promise.</a:t>
            </a:r>
          </a:p>
          <a:p>
            <a:endParaRPr lang="en-US" sz="2400" dirty="0"/>
          </a:p>
        </p:txBody>
      </p:sp>
      <p:sp>
        <p:nvSpPr>
          <p:cNvPr id="6" name="Rectangular Callout 5"/>
          <p:cNvSpPr/>
          <p:nvPr/>
        </p:nvSpPr>
        <p:spPr>
          <a:xfrm>
            <a:off x="6019800" y="4724400"/>
            <a:ext cx="1981200" cy="2133600"/>
          </a:xfrm>
          <a:prstGeom prst="wedgeRectCallout">
            <a:avLst>
              <a:gd name="adj1" fmla="val -110995"/>
              <a:gd name="adj2" fmla="val -45073"/>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t>This is why relationship conversation comes 1st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Offers and negotiations follow</a:t>
            </a:r>
          </a:p>
        </p:txBody>
      </p:sp>
      <p:sp>
        <p:nvSpPr>
          <p:cNvPr id="3" name="Slide Number Placeholder 2"/>
          <p:cNvSpPr>
            <a:spLocks noGrp="1"/>
          </p:cNvSpPr>
          <p:nvPr>
            <p:ph type="sldNum" sz="quarter" idx="11"/>
          </p:nvPr>
        </p:nvSpPr>
        <p:spPr>
          <a:xfrm>
            <a:off x="8129016" y="5962650"/>
            <a:ext cx="609600" cy="521208"/>
          </a:xfrm>
        </p:spPr>
        <p:txBody>
          <a:bodyPr/>
          <a:lstStyle/>
          <a:p>
            <a:fld id="{427810CB-ED63-4923-A81C-9B8F26CD77E5}" type="slidenum">
              <a:rPr lang="en-US" smtClean="0"/>
              <a:pPr/>
              <a:t>31</a:t>
            </a:fld>
            <a:endParaRPr lang="en-US" dirty="0"/>
          </a:p>
        </p:txBody>
      </p:sp>
      <p:sp>
        <p:nvSpPr>
          <p:cNvPr id="4" name="Slide Number Placeholder 4"/>
          <p:cNvSpPr>
            <a:spLocks noGrp="1"/>
          </p:cNvSpPr>
          <p:nvPr/>
        </p:nvSpPr>
        <p:spPr>
          <a:xfrm rot="5400000">
            <a:off x="6952086" y="3889640"/>
            <a:ext cx="3200400" cy="365760"/>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6960ED4B-3525-4D85-B66F-45B682C8D6F8}" type="slidenum">
              <a:rPr lang="en-US"/>
              <a:pPr/>
              <a:t>31</a:t>
            </a:fld>
            <a:endParaRPr lang="en-US" dirty="0"/>
          </a:p>
        </p:txBody>
      </p:sp>
      <p:grpSp>
        <p:nvGrpSpPr>
          <p:cNvPr id="5" name="Group 4"/>
          <p:cNvGrpSpPr>
            <a:grpSpLocks noChangeAspect="1"/>
          </p:cNvGrpSpPr>
          <p:nvPr/>
        </p:nvGrpSpPr>
        <p:grpSpPr bwMode="auto">
          <a:xfrm flipH="1">
            <a:off x="1612900" y="4386263"/>
            <a:ext cx="2662238" cy="1651000"/>
            <a:chOff x="2103" y="2262"/>
            <a:chExt cx="2096" cy="1300"/>
          </a:xfrm>
        </p:grpSpPr>
        <p:sp>
          <p:nvSpPr>
            <p:cNvPr id="32" name="Freeform 31"/>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33" name="Freeform 32"/>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34" name="Freeform 33"/>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grpSp>
        <p:nvGrpSpPr>
          <p:cNvPr id="6" name="Group 5"/>
          <p:cNvGrpSpPr>
            <a:grpSpLocks noChangeAspect="1"/>
          </p:cNvGrpSpPr>
          <p:nvPr/>
        </p:nvGrpSpPr>
        <p:grpSpPr bwMode="auto">
          <a:xfrm rot="18701008" flipH="1">
            <a:off x="5396706" y="1373981"/>
            <a:ext cx="1481139" cy="2682875"/>
            <a:chOff x="576" y="1095"/>
            <a:chExt cx="1166" cy="2112"/>
          </a:xfrm>
        </p:grpSpPr>
        <p:sp>
          <p:nvSpPr>
            <p:cNvPr id="28" name="Freeform 27"/>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9" name="Freeform 28"/>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30" name="Freeform 29"/>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31" name="Freeform 30"/>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grpSp>
        <p:nvGrpSpPr>
          <p:cNvPr id="7" name="Group 6"/>
          <p:cNvGrpSpPr>
            <a:grpSpLocks noChangeAspect="1"/>
          </p:cNvGrpSpPr>
          <p:nvPr/>
        </p:nvGrpSpPr>
        <p:grpSpPr bwMode="auto">
          <a:xfrm flipH="1">
            <a:off x="1460500" y="1887539"/>
            <a:ext cx="2844800" cy="1770063"/>
            <a:chOff x="2199" y="747"/>
            <a:chExt cx="2240" cy="1394"/>
          </a:xfrm>
        </p:grpSpPr>
        <p:sp>
          <p:nvSpPr>
            <p:cNvPr id="24" name="Freeform 2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5" name="Freeform 2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6" name="Freeform 2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7" name="Freeform 2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grpSp>
        <p:nvGrpSpPr>
          <p:cNvPr id="8" name="Group 7"/>
          <p:cNvGrpSpPr>
            <a:grpSpLocks noChangeAspect="1"/>
          </p:cNvGrpSpPr>
          <p:nvPr/>
        </p:nvGrpSpPr>
        <p:grpSpPr bwMode="auto">
          <a:xfrm>
            <a:off x="4305300" y="4267202"/>
            <a:ext cx="2838450" cy="1770064"/>
            <a:chOff x="3088" y="2734"/>
            <a:chExt cx="2235" cy="1394"/>
          </a:xfrm>
        </p:grpSpPr>
        <p:sp>
          <p:nvSpPr>
            <p:cNvPr id="20" name="Freeform 19"/>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1" name="Freeform 20"/>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2" name="Freeform 21"/>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3" name="Freeform 22"/>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sp>
        <p:nvSpPr>
          <p:cNvPr id="9" name="Text Box 1046"/>
          <p:cNvSpPr txBox="1">
            <a:spLocks noChangeArrowheads="1"/>
          </p:cNvSpPr>
          <p:nvPr/>
        </p:nvSpPr>
        <p:spPr bwMode="auto">
          <a:xfrm>
            <a:off x="342900" y="3886200"/>
            <a:ext cx="1905000" cy="369332"/>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b="1" dirty="0"/>
              <a:t>Requester</a:t>
            </a:r>
          </a:p>
        </p:txBody>
      </p:sp>
      <p:sp>
        <p:nvSpPr>
          <p:cNvPr id="10" name="Text Box 1047"/>
          <p:cNvSpPr txBox="1">
            <a:spLocks noChangeArrowheads="1"/>
          </p:cNvSpPr>
          <p:nvPr/>
        </p:nvSpPr>
        <p:spPr bwMode="auto">
          <a:xfrm>
            <a:off x="6819900" y="3886200"/>
            <a:ext cx="19050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Bef>
                <a:spcPct val="50000"/>
              </a:spcBef>
            </a:pPr>
            <a:r>
              <a:rPr lang="en-US" b="1" dirty="0"/>
              <a:t>Performer</a:t>
            </a:r>
          </a:p>
        </p:txBody>
      </p:sp>
      <p:sp>
        <p:nvSpPr>
          <p:cNvPr id="11" name="Rectangle 10"/>
          <p:cNvSpPr>
            <a:spLocks noChangeArrowheads="1"/>
          </p:cNvSpPr>
          <p:nvPr/>
        </p:nvSpPr>
        <p:spPr bwMode="auto">
          <a:xfrm>
            <a:off x="190500" y="6096000"/>
            <a:ext cx="3048000" cy="762000"/>
          </a:xfrm>
          <a:prstGeom prst="rect">
            <a:avLst/>
          </a:prstGeom>
          <a:no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a:t>Declaration of Satisfaction</a:t>
            </a:r>
          </a:p>
          <a:p>
            <a:pPr algn="ctr"/>
            <a:endParaRPr lang="en-US" dirty="0"/>
          </a:p>
        </p:txBody>
      </p:sp>
      <p:sp>
        <p:nvSpPr>
          <p:cNvPr id="12" name="Line 1049"/>
          <p:cNvSpPr>
            <a:spLocks noChangeShapeType="1"/>
          </p:cNvSpPr>
          <p:nvPr/>
        </p:nvSpPr>
        <p:spPr bwMode="auto">
          <a:xfrm flipV="1">
            <a:off x="647700" y="4572000"/>
            <a:ext cx="914400" cy="1143000"/>
          </a:xfrm>
          <a:prstGeom prst="line">
            <a:avLst/>
          </a:prstGeom>
          <a:noFill/>
          <a:ln w="38100">
            <a:solidFill>
              <a:schemeClr val="tx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3" name="Text Box 1050"/>
          <p:cNvSpPr txBox="1">
            <a:spLocks noChangeArrowheads="1"/>
          </p:cNvSpPr>
          <p:nvPr/>
        </p:nvSpPr>
        <p:spPr bwMode="auto">
          <a:xfrm>
            <a:off x="190500" y="990600"/>
            <a:ext cx="22098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b="1" i="1" dirty="0"/>
              <a:t>Request or Offer</a:t>
            </a:r>
            <a:endParaRPr lang="en-US" dirty="0"/>
          </a:p>
        </p:txBody>
      </p:sp>
      <p:sp>
        <p:nvSpPr>
          <p:cNvPr id="14" name="Line 1051"/>
          <p:cNvSpPr>
            <a:spLocks noChangeShapeType="1"/>
          </p:cNvSpPr>
          <p:nvPr/>
        </p:nvSpPr>
        <p:spPr bwMode="auto">
          <a:xfrm>
            <a:off x="2400300" y="1295400"/>
            <a:ext cx="1828800" cy="762000"/>
          </a:xfrm>
          <a:prstGeom prst="line">
            <a:avLst/>
          </a:prstGeom>
          <a:noFill/>
          <a:ln w="38100">
            <a:solidFill>
              <a:schemeClr val="tx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5" name="Rectangle 14"/>
          <p:cNvSpPr>
            <a:spLocks noChangeArrowheads="1"/>
          </p:cNvSpPr>
          <p:nvPr/>
        </p:nvSpPr>
        <p:spPr bwMode="auto">
          <a:xfrm>
            <a:off x="5905500" y="5791200"/>
            <a:ext cx="3048000" cy="762000"/>
          </a:xfrm>
          <a:prstGeom prst="rect">
            <a:avLst/>
          </a:prstGeom>
          <a:noFill/>
          <a:ln w="9525">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a:t>Declaration of Completion</a:t>
            </a:r>
          </a:p>
        </p:txBody>
      </p:sp>
      <p:sp>
        <p:nvSpPr>
          <p:cNvPr id="16" name="Line 1053"/>
          <p:cNvSpPr>
            <a:spLocks noChangeShapeType="1"/>
          </p:cNvSpPr>
          <p:nvPr/>
        </p:nvSpPr>
        <p:spPr bwMode="auto">
          <a:xfrm flipH="1" flipV="1">
            <a:off x="4381500" y="5867400"/>
            <a:ext cx="1371600" cy="685800"/>
          </a:xfrm>
          <a:prstGeom prst="line">
            <a:avLst/>
          </a:prstGeom>
          <a:noFill/>
          <a:ln w="38100">
            <a:solidFill>
              <a:schemeClr val="tx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7" name="Text Box 1054"/>
          <p:cNvSpPr txBox="1">
            <a:spLocks noChangeArrowheads="1"/>
          </p:cNvSpPr>
          <p:nvPr/>
        </p:nvSpPr>
        <p:spPr bwMode="auto">
          <a:xfrm>
            <a:off x="6743700" y="457200"/>
            <a:ext cx="1981200" cy="1552575"/>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a:t>Promise of Agreement</a:t>
            </a:r>
            <a:br>
              <a:rPr lang="en-US" dirty="0"/>
            </a:br>
            <a:r>
              <a:rPr lang="en-US" dirty="0"/>
              <a:t>(conditions of satisfaction)</a:t>
            </a:r>
          </a:p>
        </p:txBody>
      </p:sp>
      <p:sp>
        <p:nvSpPr>
          <p:cNvPr id="18" name="Line 1055"/>
          <p:cNvSpPr>
            <a:spLocks noChangeShapeType="1"/>
          </p:cNvSpPr>
          <p:nvPr/>
        </p:nvSpPr>
        <p:spPr bwMode="auto">
          <a:xfrm flipH="1">
            <a:off x="7200900" y="2209800"/>
            <a:ext cx="914400" cy="1371600"/>
          </a:xfrm>
          <a:prstGeom prst="line">
            <a:avLst/>
          </a:prstGeom>
          <a:noFill/>
          <a:ln w="38100">
            <a:solidFill>
              <a:schemeClr val="tx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35" name="TextBox 34"/>
          <p:cNvSpPr txBox="1"/>
          <p:nvPr/>
        </p:nvSpPr>
        <p:spPr>
          <a:xfrm>
            <a:off x="3238500" y="3581400"/>
            <a:ext cx="2095500" cy="646331"/>
          </a:xfrm>
          <a:prstGeom prst="rect">
            <a:avLst/>
          </a:prstGeom>
          <a:noFill/>
        </p:spPr>
        <p:txBody>
          <a:bodyPr wrap="square" rtlCol="0">
            <a:spAutoFit/>
          </a:bodyPr>
          <a:lstStyle/>
          <a:p>
            <a:r>
              <a:rPr lang="en-US" dirty="0">
                <a:solidFill>
                  <a:schemeClr val="accent5">
                    <a:lumMod val="50000"/>
                  </a:schemeClr>
                </a:solidFill>
                <a:latin typeface="Bauhaus 93" panose="04030905020B02020C02" pitchFamily="82" charset="0"/>
              </a:rPr>
              <a:t>Know who you are and where you are</a:t>
            </a:r>
          </a:p>
        </p:txBody>
      </p:sp>
    </p:spTree>
    <p:extLst>
      <p:ext uri="{BB962C8B-B14F-4D97-AF65-F5344CB8AC3E}">
        <p14:creationId xmlns:p14="http://schemas.microsoft.com/office/powerpoint/2010/main" val="13630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path" presetSubtype="0" accel="50000" decel="50000" fill="hold" grpId="1"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3" dur="5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Can Lead to Offers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32</a:t>
            </a:fld>
            <a:endParaRPr lang="en-US" dirty="0"/>
          </a:p>
        </p:txBody>
      </p:sp>
      <p:grpSp>
        <p:nvGrpSpPr>
          <p:cNvPr id="5" name="Group 7"/>
          <p:cNvGrpSpPr>
            <a:grpSpLocks noChangeAspect="1"/>
          </p:cNvGrpSpPr>
          <p:nvPr/>
        </p:nvGrpSpPr>
        <p:grpSpPr bwMode="auto">
          <a:xfrm rot="18701008" flipH="1">
            <a:off x="5434807" y="1221581"/>
            <a:ext cx="1481138" cy="2682875"/>
            <a:chOff x="576" y="1095"/>
            <a:chExt cx="1166" cy="2112"/>
          </a:xfrm>
        </p:grpSpPr>
        <p:sp>
          <p:nvSpPr>
            <p:cNvPr id="10"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1"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2"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3"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9" name="Group 12"/>
          <p:cNvGrpSpPr>
            <a:grpSpLocks noChangeAspect="1"/>
          </p:cNvGrpSpPr>
          <p:nvPr/>
        </p:nvGrpSpPr>
        <p:grpSpPr bwMode="auto">
          <a:xfrm flipH="1">
            <a:off x="1498600" y="1735138"/>
            <a:ext cx="2844800" cy="1770062"/>
            <a:chOff x="2199" y="747"/>
            <a:chExt cx="2240" cy="1394"/>
          </a:xfrm>
        </p:grpSpPr>
        <p:sp>
          <p:nvSpPr>
            <p:cNvPr id="15"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6"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7"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8"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24"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25"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28" name="Line 27"/>
          <p:cNvSpPr>
            <a:spLocks noChangeShapeType="1"/>
          </p:cNvSpPr>
          <p:nvPr/>
        </p:nvSpPr>
        <p:spPr bwMode="auto">
          <a:xfrm>
            <a:off x="685800" y="19812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31" name="Text Box 30"/>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2"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4" name="Text Box 26"/>
          <p:cNvSpPr txBox="1">
            <a:spLocks noChangeArrowheads="1"/>
          </p:cNvSpPr>
          <p:nvPr/>
        </p:nvSpPr>
        <p:spPr bwMode="auto">
          <a:xfrm>
            <a:off x="152400" y="15240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
        <p:nvSpPr>
          <p:cNvPr id="35" name="TextBox 34"/>
          <p:cNvSpPr txBox="1"/>
          <p:nvPr/>
        </p:nvSpPr>
        <p:spPr>
          <a:xfrm>
            <a:off x="2743200" y="3429000"/>
            <a:ext cx="3886200" cy="1200329"/>
          </a:xfrm>
          <a:prstGeom prst="rect">
            <a:avLst/>
          </a:prstGeom>
          <a:noFill/>
        </p:spPr>
        <p:txBody>
          <a:bodyPr wrap="square" rtlCol="0">
            <a:spAutoFit/>
          </a:bodyPr>
          <a:lstStyle/>
          <a:p>
            <a:pPr algn="ctr"/>
            <a:r>
              <a:rPr lang="en-US" dirty="0">
                <a:solidFill>
                  <a:srgbClr val="002060"/>
                </a:solidFill>
              </a:rPr>
              <a:t>What happens if a performer cannot say 'yes' to a request? He/she --after listening carefully and asking questions -- makes </a:t>
            </a:r>
            <a:r>
              <a:rPr lang="en-US" b="1" dirty="0">
                <a:solidFill>
                  <a:srgbClr val="002060"/>
                </a:solidFill>
              </a:rPr>
              <a:t>an offer</a:t>
            </a:r>
          </a:p>
        </p:txBody>
      </p:sp>
      <p:sp>
        <p:nvSpPr>
          <p:cNvPr id="36" name="TextBox 35"/>
          <p:cNvSpPr txBox="1"/>
          <p:nvPr/>
        </p:nvSpPr>
        <p:spPr>
          <a:xfrm>
            <a:off x="2743200" y="4800600"/>
            <a:ext cx="3886200" cy="1754326"/>
          </a:xfrm>
          <a:prstGeom prst="rect">
            <a:avLst/>
          </a:prstGeom>
          <a:noFill/>
        </p:spPr>
        <p:txBody>
          <a:bodyPr wrap="square" rtlCol="0">
            <a:spAutoFit/>
          </a:bodyPr>
          <a:lstStyle>
            <a:defPPr>
              <a:defRPr lang="en-US"/>
            </a:defPPr>
            <a:lvl1pPr algn="ctr">
              <a:defRPr>
                <a:solidFill>
                  <a:srgbClr val="002060"/>
                </a:solidFill>
              </a:defRPr>
            </a:lvl1pPr>
          </a:lstStyle>
          <a:p>
            <a:r>
              <a:rPr lang="en-US" dirty="0"/>
              <a:t>That offer may become through more negotiation, listening, and questioning the basis for the </a:t>
            </a:r>
            <a:r>
              <a:rPr lang="en-US" b="1" dirty="0"/>
              <a:t>conditions of satisfaction</a:t>
            </a:r>
            <a:r>
              <a:rPr lang="en-US" dirty="0"/>
              <a:t>,</a:t>
            </a:r>
            <a:br>
              <a:rPr lang="en-US" dirty="0"/>
            </a:br>
            <a:r>
              <a:rPr lang="en-US" dirty="0"/>
              <a:t>which in turn are the frame of </a:t>
            </a:r>
            <a:br>
              <a:rPr lang="en-US" dirty="0"/>
            </a:br>
            <a:r>
              <a:rPr lang="en-US" b="1" dirty="0"/>
              <a:t>'the promise'</a:t>
            </a:r>
          </a:p>
        </p:txBody>
      </p:sp>
    </p:spTree>
    <p:extLst>
      <p:ext uri="{BB962C8B-B14F-4D97-AF65-F5344CB8AC3E}">
        <p14:creationId xmlns:p14="http://schemas.microsoft.com/office/powerpoint/2010/main" val="19237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20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2000"/>
                                        <p:tgtEl>
                                          <p:spTgt spid="35"/>
                                        </p:tgtEl>
                                      </p:cBhvr>
                                    </p:animEffect>
                                    <p:anim calcmode="lin" valueType="num">
                                      <p:cBhvr>
                                        <p:cTn id="30" dur="2000" fill="hold"/>
                                        <p:tgtEl>
                                          <p:spTgt spid="35"/>
                                        </p:tgtEl>
                                        <p:attrNameLst>
                                          <p:attrName>ppt_x</p:attrName>
                                        </p:attrNameLst>
                                      </p:cBhvr>
                                      <p:tavLst>
                                        <p:tav tm="0">
                                          <p:val>
                                            <p:strVal val="#ppt_x"/>
                                          </p:val>
                                        </p:tav>
                                        <p:tav tm="100000">
                                          <p:val>
                                            <p:strVal val="#ppt_x"/>
                                          </p:val>
                                        </p:tav>
                                      </p:tavLst>
                                    </p:anim>
                                    <p:anim calcmode="lin" valueType="num">
                                      <p:cBhvr>
                                        <p:cTn id="31" dur="1800" decel="100000" fill="hold"/>
                                        <p:tgtEl>
                                          <p:spTgt spid="35"/>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mph" presetSubtype="0" fill="hold" grpId="1" nodeType="clickEffect">
                                  <p:stCondLst>
                                    <p:cond delay="0"/>
                                  </p:stCondLst>
                                  <p:childTnLst>
                                    <p:animClr clrSpc="hsl" dir="cw">
                                      <p:cBhvr override="childStyle">
                                        <p:cTn id="36" dur="500" fill="hold"/>
                                        <p:tgtEl>
                                          <p:spTgt spid="35"/>
                                        </p:tgtEl>
                                        <p:attrNameLst>
                                          <p:attrName>style.color</p:attrName>
                                        </p:attrNameLst>
                                      </p:cBhvr>
                                      <p:by>
                                        <p:hsl h="0" s="-70588" l="0"/>
                                      </p:by>
                                    </p:animClr>
                                    <p:animClr clrSpc="hsl" dir="cw">
                                      <p:cBhvr>
                                        <p:cTn id="37" dur="500" fill="hold"/>
                                        <p:tgtEl>
                                          <p:spTgt spid="35"/>
                                        </p:tgtEl>
                                        <p:attrNameLst>
                                          <p:attrName>fillcolor</p:attrName>
                                        </p:attrNameLst>
                                      </p:cBhvr>
                                      <p:by>
                                        <p:hsl h="0" s="-70588" l="0"/>
                                      </p:by>
                                    </p:animClr>
                                    <p:animClr clrSpc="hsl" dir="cw">
                                      <p:cBhvr>
                                        <p:cTn id="38" dur="500" fill="hold"/>
                                        <p:tgtEl>
                                          <p:spTgt spid="35"/>
                                        </p:tgtEl>
                                        <p:attrNameLst>
                                          <p:attrName>stroke.color</p:attrName>
                                        </p:attrNameLst>
                                      </p:cBhvr>
                                      <p:by>
                                        <p:hsl h="0" s="-70588" l="0"/>
                                      </p:by>
                                    </p:animClr>
                                    <p:set>
                                      <p:cBhvr>
                                        <p:cTn id="39" dur="500" fill="hold"/>
                                        <p:tgtEl>
                                          <p:spTgt spid="3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000"/>
                                        <p:tgtEl>
                                          <p:spTgt spid="36"/>
                                        </p:tgtEl>
                                      </p:cBhvr>
                                    </p:animEffect>
                                    <p:anim calcmode="lin" valueType="num">
                                      <p:cBhvr>
                                        <p:cTn id="45" dur="2000" fill="hold"/>
                                        <p:tgtEl>
                                          <p:spTgt spid="36"/>
                                        </p:tgtEl>
                                        <p:attrNameLst>
                                          <p:attrName>ppt_x</p:attrName>
                                        </p:attrNameLst>
                                      </p:cBhvr>
                                      <p:tavLst>
                                        <p:tav tm="0">
                                          <p:val>
                                            <p:strVal val="#ppt_x"/>
                                          </p:val>
                                        </p:tav>
                                        <p:tav tm="100000">
                                          <p:val>
                                            <p:strVal val="#ppt_x"/>
                                          </p:val>
                                        </p:tav>
                                      </p:tavLst>
                                    </p:anim>
                                    <p:anim calcmode="lin" valueType="num">
                                      <p:cBhvr>
                                        <p:cTn id="46" dur="1800" decel="100000" fill="hold"/>
                                        <p:tgtEl>
                                          <p:spTgt spid="36"/>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P spid="32" grpId="0" animBg="1"/>
      <p:bldP spid="34" grpId="0"/>
      <p:bldP spid="35" grpId="0"/>
      <p:bldP spid="35" grpId="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Promise Is Made: </a:t>
            </a:r>
            <a:br>
              <a:rPr lang="en-US" dirty="0"/>
            </a:br>
            <a:r>
              <a:rPr lang="en-US" dirty="0"/>
              <a:t>What Comes Next?</a:t>
            </a:r>
          </a:p>
        </p:txBody>
      </p:sp>
      <p:sp>
        <p:nvSpPr>
          <p:cNvPr id="2" name="Slide Number Placeholder 1"/>
          <p:cNvSpPr>
            <a:spLocks noGrp="1"/>
          </p:cNvSpPr>
          <p:nvPr>
            <p:ph type="sldNum" sz="quarter" idx="15"/>
          </p:nvPr>
        </p:nvSpPr>
        <p:spPr/>
        <p:txBody>
          <a:bodyPr/>
          <a:lstStyle/>
          <a:p>
            <a:fld id="{CEC2F0D8-27D6-48D5-A8DC-04CA49C7E609}" type="slidenum">
              <a:rPr lang="en-US" smtClean="0"/>
              <a:pPr/>
              <a:t>33</a:t>
            </a:fld>
            <a:endParaRPr lang="en-US" dirty="0"/>
          </a:p>
        </p:txBody>
      </p:sp>
      <p:pic>
        <p:nvPicPr>
          <p:cNvPr id="16" name="Content Placeholder 1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09650" y="2176462"/>
            <a:ext cx="6362700" cy="3721100"/>
          </a:xfrm>
        </p:spPr>
      </p:pic>
      <p:sp>
        <p:nvSpPr>
          <p:cNvPr id="17" name="Oval 16"/>
          <p:cNvSpPr/>
          <p:nvPr/>
        </p:nvSpPr>
        <p:spPr>
          <a:xfrm>
            <a:off x="5486400" y="5029200"/>
            <a:ext cx="2209800" cy="1066800"/>
          </a:xfrm>
          <a:prstGeom prst="ellipse">
            <a:avLst/>
          </a:prstGeom>
          <a:noFill/>
          <a:ln w="38100"/>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4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EEF179-8BEC-470B-9C7B-563D386012FB}" type="slidenum">
              <a:rPr lang="en-US" smtClean="0"/>
              <a:pPr/>
              <a:t>34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923" y="838200"/>
            <a:ext cx="6232477" cy="5224463"/>
          </a:xfrm>
          <a:prstGeom prst="rect">
            <a:avLst/>
          </a:prstGeom>
        </p:spPr>
      </p:pic>
      <p:sp>
        <p:nvSpPr>
          <p:cNvPr id="2" name="Rectangle 1"/>
          <p:cNvSpPr/>
          <p:nvPr/>
        </p:nvSpPr>
        <p:spPr>
          <a:xfrm>
            <a:off x="2517606" y="2286000"/>
            <a:ext cx="4416594" cy="6740307"/>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Performance</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Completion</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Satisfaction</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Trust</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Mutuality</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Success</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Value</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Mission</a:t>
            </a:r>
          </a:p>
        </p:txBody>
      </p:sp>
    </p:spTree>
    <p:extLst>
      <p:ext uri="{BB962C8B-B14F-4D97-AF65-F5344CB8AC3E}">
        <p14:creationId xmlns:p14="http://schemas.microsoft.com/office/powerpoint/2010/main" val="37223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13D0E7AE-5591-4387-AF64-6713CC6E0ECB}" type="slidenum">
              <a:rPr lang="en-US"/>
              <a:pPr/>
              <a:t>35</a:t>
            </a:fld>
            <a:endParaRPr lang="en-US" dirty="0"/>
          </a:p>
        </p:txBody>
      </p:sp>
      <p:sp>
        <p:nvSpPr>
          <p:cNvPr id="140290" name="Rectangle 1026"/>
          <p:cNvSpPr>
            <a:spLocks noGrp="1" noChangeArrowheads="1"/>
          </p:cNvSpPr>
          <p:nvPr>
            <p:ph type="title"/>
          </p:nvPr>
        </p:nvSpPr>
        <p:spPr>
          <a:xfrm>
            <a:off x="685800" y="76200"/>
            <a:ext cx="7772400" cy="838200"/>
          </a:xfrm>
        </p:spPr>
        <p:txBody>
          <a:bodyPr>
            <a:normAutofit/>
          </a:bodyPr>
          <a:lstStyle/>
          <a:p>
            <a:r>
              <a:rPr lang="en-US" sz="3600" dirty="0"/>
              <a:t>What happens if it doesn’t work?</a:t>
            </a:r>
          </a:p>
        </p:txBody>
      </p:sp>
      <p:grpSp>
        <p:nvGrpSpPr>
          <p:cNvPr id="2" name="Group 1041"/>
          <p:cNvGrpSpPr>
            <a:grpSpLocks noChangeAspect="1"/>
          </p:cNvGrpSpPr>
          <p:nvPr/>
        </p:nvGrpSpPr>
        <p:grpSpPr bwMode="auto">
          <a:xfrm flipH="1">
            <a:off x="1651000" y="4233863"/>
            <a:ext cx="2662238" cy="1651000"/>
            <a:chOff x="2103" y="2262"/>
            <a:chExt cx="2096" cy="1300"/>
          </a:xfrm>
        </p:grpSpPr>
        <p:sp>
          <p:nvSpPr>
            <p:cNvPr id="140293" name="Freeform 1029"/>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140294" name="Freeform 1030"/>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140299" name="Freeform 1035"/>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3" name="Group 1040"/>
          <p:cNvGrpSpPr>
            <a:grpSpLocks noChangeAspect="1"/>
          </p:cNvGrpSpPr>
          <p:nvPr/>
        </p:nvGrpSpPr>
        <p:grpSpPr bwMode="auto">
          <a:xfrm rot="18701008" flipH="1">
            <a:off x="5434807" y="1221581"/>
            <a:ext cx="1481138" cy="2682875"/>
            <a:chOff x="576" y="1095"/>
            <a:chExt cx="1166" cy="2112"/>
          </a:xfrm>
        </p:grpSpPr>
        <p:sp>
          <p:nvSpPr>
            <p:cNvPr id="140297" name="Freeform 1033"/>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40298" name="Freeform 1034"/>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40300" name="Freeform 1036"/>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40301" name="Freeform 1037"/>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4" name="Group 1042"/>
          <p:cNvGrpSpPr>
            <a:grpSpLocks noChangeAspect="1"/>
          </p:cNvGrpSpPr>
          <p:nvPr/>
        </p:nvGrpSpPr>
        <p:grpSpPr bwMode="auto">
          <a:xfrm flipH="1">
            <a:off x="1498600" y="1735138"/>
            <a:ext cx="2844800" cy="1770062"/>
            <a:chOff x="2199" y="747"/>
            <a:chExt cx="2240" cy="1394"/>
          </a:xfrm>
        </p:grpSpPr>
        <p:sp>
          <p:nvSpPr>
            <p:cNvPr id="140295" name="Freeform 1031"/>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40296" name="Freeform 1032"/>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40302" name="Freeform 1038"/>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40303" name="Freeform 1039"/>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5" name="Group 1048"/>
          <p:cNvGrpSpPr>
            <a:grpSpLocks noChangeAspect="1"/>
          </p:cNvGrpSpPr>
          <p:nvPr/>
        </p:nvGrpSpPr>
        <p:grpSpPr bwMode="auto">
          <a:xfrm>
            <a:off x="4343400" y="4114800"/>
            <a:ext cx="2838450" cy="1770063"/>
            <a:chOff x="3088" y="2734"/>
            <a:chExt cx="2235" cy="1394"/>
          </a:xfrm>
        </p:grpSpPr>
        <p:sp>
          <p:nvSpPr>
            <p:cNvPr id="140308" name="Freeform 1044"/>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40309" name="Freeform 1045"/>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140310" name="Freeform 1046"/>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40311" name="Freeform 1047"/>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140313" name="Text Box 1049"/>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a:spcBef>
                <a:spcPct val="50000"/>
              </a:spcBef>
            </a:pPr>
            <a:r>
              <a:rPr lang="en-US" b="1" dirty="0"/>
              <a:t>Requester</a:t>
            </a:r>
          </a:p>
        </p:txBody>
      </p:sp>
      <p:sp>
        <p:nvSpPr>
          <p:cNvPr id="140314" name="Text Box 1050"/>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a:spcBef>
                <a:spcPct val="50000"/>
              </a:spcBef>
            </a:pPr>
            <a:r>
              <a:rPr lang="en-US" b="1" dirty="0"/>
              <a:t>Performer</a:t>
            </a:r>
          </a:p>
        </p:txBody>
      </p:sp>
      <p:sp>
        <p:nvSpPr>
          <p:cNvPr id="140319" name="Rectangle 1055"/>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a:r>
              <a:rPr lang="en-US" dirty="0"/>
              <a:t>Declaration of Satisfaction</a:t>
            </a:r>
          </a:p>
          <a:p>
            <a:pPr algn="ctr"/>
            <a:endParaRPr lang="en-US" dirty="0"/>
          </a:p>
        </p:txBody>
      </p:sp>
      <p:sp>
        <p:nvSpPr>
          <p:cNvPr id="140320" name="Line 1056"/>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140321" name="Text Box 1057"/>
          <p:cNvSpPr txBox="1">
            <a:spLocks noChangeArrowheads="1"/>
          </p:cNvSpPr>
          <p:nvPr/>
        </p:nvSpPr>
        <p:spPr bwMode="auto">
          <a:xfrm>
            <a:off x="228600" y="838200"/>
            <a:ext cx="2209800" cy="457200"/>
          </a:xfrm>
          <a:prstGeom prst="rect">
            <a:avLst/>
          </a:prstGeom>
          <a:noFill/>
          <a:ln w="9525">
            <a:noFill/>
            <a:miter lim="800000"/>
            <a:headEnd/>
            <a:tailEnd/>
          </a:ln>
          <a:effectLst/>
        </p:spPr>
        <p:txBody>
          <a:bodyPr>
            <a:spAutoFit/>
          </a:bodyPr>
          <a:lstStyle/>
          <a:p>
            <a:pPr algn="ctr"/>
            <a:r>
              <a:rPr lang="en-US" b="1" i="1" dirty="0"/>
              <a:t>Request or Offer</a:t>
            </a:r>
            <a:endParaRPr lang="en-US" dirty="0"/>
          </a:p>
        </p:txBody>
      </p:sp>
      <p:sp>
        <p:nvSpPr>
          <p:cNvPr id="140322" name="Line 1058"/>
          <p:cNvSpPr>
            <a:spLocks noChangeShapeType="1"/>
          </p:cNvSpPr>
          <p:nvPr/>
        </p:nvSpPr>
        <p:spPr bwMode="auto">
          <a:xfrm>
            <a:off x="2438400" y="11430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140323" name="Rectangle 1059"/>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a:r>
              <a:rPr lang="en-US" dirty="0"/>
              <a:t>Declaration of Completion</a:t>
            </a:r>
          </a:p>
        </p:txBody>
      </p:sp>
      <p:sp>
        <p:nvSpPr>
          <p:cNvPr id="140324" name="Line 1060"/>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140325" name="Text Box 1061"/>
          <p:cNvSpPr txBox="1">
            <a:spLocks noChangeArrowheads="1"/>
          </p:cNvSpPr>
          <p:nvPr/>
        </p:nvSpPr>
        <p:spPr bwMode="auto">
          <a:xfrm>
            <a:off x="6299253" y="1034580"/>
            <a:ext cx="1981200" cy="1552575"/>
          </a:xfrm>
          <a:prstGeom prst="rect">
            <a:avLst/>
          </a:prstGeom>
          <a:noFill/>
          <a:ln w="9525">
            <a:noFill/>
            <a:miter lim="800000"/>
            <a:headEnd/>
            <a:tailEnd/>
          </a:ln>
          <a:effectLst/>
        </p:spPr>
        <p:txBody>
          <a:bodyPr>
            <a:spAutoFit/>
          </a:bodyPr>
          <a:lstStyle/>
          <a:p>
            <a:pPr algn="ctr"/>
            <a:r>
              <a:rPr lang="en-US" dirty="0"/>
              <a:t>Promise of Agreement</a:t>
            </a:r>
            <a:br>
              <a:rPr lang="en-US" dirty="0"/>
            </a:br>
            <a:r>
              <a:rPr lang="en-US" dirty="0"/>
              <a:t>(conditions of satisfaction)</a:t>
            </a:r>
          </a:p>
        </p:txBody>
      </p:sp>
      <p:sp>
        <p:nvSpPr>
          <p:cNvPr id="140326" name="Line 1062"/>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3" name="Rectangular Callout 32"/>
          <p:cNvSpPr/>
          <p:nvPr/>
        </p:nvSpPr>
        <p:spPr>
          <a:xfrm>
            <a:off x="3429000" y="2819400"/>
            <a:ext cx="1981200" cy="2133600"/>
          </a:xfrm>
          <a:prstGeom prst="wedgeRectCallout">
            <a:avLst>
              <a:gd name="adj1" fmla="val -93746"/>
              <a:gd name="adj2" fmla="val -9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Where do you see people having the most problems effecting the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3">
                                            <p:bg/>
                                          </p:spTgt>
                                        </p:tgtEl>
                                        <p:attrNameLst>
                                          <p:attrName>style.visibility</p:attrName>
                                        </p:attrNameLst>
                                      </p:cBhvr>
                                      <p:to>
                                        <p:strVal val="visible"/>
                                      </p:to>
                                    </p:set>
                                    <p:anim calcmode="lin" valueType="num">
                                      <p:cBhvr additive="base">
                                        <p:cTn id="7" dur="2000" fill="hold"/>
                                        <p:tgtEl>
                                          <p:spTgt spid="33">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33">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2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fld id="{6960ED4B-3525-4D85-B66F-45B682C8D6F8}" type="slidenum">
              <a:rPr lang="en-US"/>
              <a:pPr/>
              <a:t>36</a:t>
            </a:fld>
            <a:endParaRPr lang="en-US" dirty="0"/>
          </a:p>
        </p:txBody>
      </p:sp>
      <p:sp>
        <p:nvSpPr>
          <p:cNvPr id="142338" name="Rectangle 1026"/>
          <p:cNvSpPr>
            <a:spLocks noGrp="1" noChangeArrowheads="1"/>
          </p:cNvSpPr>
          <p:nvPr>
            <p:ph type="title"/>
          </p:nvPr>
        </p:nvSpPr>
        <p:spPr>
          <a:xfrm>
            <a:off x="685800" y="76200"/>
            <a:ext cx="7772400" cy="838200"/>
          </a:xfrm>
        </p:spPr>
        <p:txBody>
          <a:bodyPr>
            <a:normAutofit fontScale="90000"/>
          </a:bodyPr>
          <a:lstStyle/>
          <a:p>
            <a:r>
              <a:rPr lang="en-US" sz="3600" dirty="0"/>
              <a:t>Atom of Work</a:t>
            </a:r>
            <a:br>
              <a:rPr lang="en-US" sz="3600" dirty="0"/>
            </a:br>
            <a:r>
              <a:rPr lang="en-US" sz="3600" dirty="0"/>
              <a:t>Fernando Flores</a:t>
            </a:r>
          </a:p>
        </p:txBody>
      </p:sp>
      <p:grpSp>
        <p:nvGrpSpPr>
          <p:cNvPr id="2" name="Group 1027"/>
          <p:cNvGrpSpPr>
            <a:grpSpLocks noChangeAspect="1"/>
          </p:cNvGrpSpPr>
          <p:nvPr/>
        </p:nvGrpSpPr>
        <p:grpSpPr bwMode="auto">
          <a:xfrm flipH="1">
            <a:off x="1651000" y="4233863"/>
            <a:ext cx="2662238" cy="1651000"/>
            <a:chOff x="2103" y="2262"/>
            <a:chExt cx="2096" cy="1300"/>
          </a:xfrm>
        </p:grpSpPr>
        <p:sp>
          <p:nvSpPr>
            <p:cNvPr id="142340" name="Freeform 1028"/>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142341" name="Freeform 1029"/>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142342" name="Freeform 1030"/>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3" name="Group 1031"/>
          <p:cNvGrpSpPr>
            <a:grpSpLocks noChangeAspect="1"/>
          </p:cNvGrpSpPr>
          <p:nvPr/>
        </p:nvGrpSpPr>
        <p:grpSpPr bwMode="auto">
          <a:xfrm rot="18701008" flipH="1">
            <a:off x="5434807" y="1221581"/>
            <a:ext cx="1481138" cy="2682875"/>
            <a:chOff x="576" y="1095"/>
            <a:chExt cx="1166" cy="2112"/>
          </a:xfrm>
        </p:grpSpPr>
        <p:sp>
          <p:nvSpPr>
            <p:cNvPr id="142344" name="Freeform 1032"/>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42345" name="Freeform 1033"/>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42346" name="Freeform 1034"/>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42347" name="Freeform 1035"/>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4" name="Group 1036"/>
          <p:cNvGrpSpPr>
            <a:grpSpLocks noChangeAspect="1"/>
          </p:cNvGrpSpPr>
          <p:nvPr/>
        </p:nvGrpSpPr>
        <p:grpSpPr bwMode="auto">
          <a:xfrm flipH="1">
            <a:off x="1498600" y="1735138"/>
            <a:ext cx="2844800" cy="1770062"/>
            <a:chOff x="2199" y="747"/>
            <a:chExt cx="2240" cy="1394"/>
          </a:xfrm>
        </p:grpSpPr>
        <p:sp>
          <p:nvSpPr>
            <p:cNvPr id="142349" name="Freeform 1037"/>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42350" name="Freeform 1038"/>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42351" name="Freeform 1039"/>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42352" name="Freeform 1040"/>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5" name="Group 1041"/>
          <p:cNvGrpSpPr>
            <a:grpSpLocks noChangeAspect="1"/>
          </p:cNvGrpSpPr>
          <p:nvPr/>
        </p:nvGrpSpPr>
        <p:grpSpPr bwMode="auto">
          <a:xfrm>
            <a:off x="4343400" y="4114800"/>
            <a:ext cx="2838450" cy="1770063"/>
            <a:chOff x="3088" y="2734"/>
            <a:chExt cx="2235" cy="1394"/>
          </a:xfrm>
        </p:grpSpPr>
        <p:sp>
          <p:nvSpPr>
            <p:cNvPr id="142354" name="Freeform 1042"/>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42355" name="Freeform 1043"/>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142356" name="Freeform 1044"/>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42357" name="Freeform 1045"/>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142358" name="Text Box 1046"/>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a:spcBef>
                <a:spcPct val="50000"/>
              </a:spcBef>
            </a:pPr>
            <a:r>
              <a:rPr lang="en-US" b="1" dirty="0"/>
              <a:t>Requester</a:t>
            </a:r>
          </a:p>
        </p:txBody>
      </p:sp>
      <p:sp>
        <p:nvSpPr>
          <p:cNvPr id="142359" name="Text Box 1047"/>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a:spcBef>
                <a:spcPct val="50000"/>
              </a:spcBef>
            </a:pPr>
            <a:r>
              <a:rPr lang="en-US" b="1" dirty="0"/>
              <a:t>Performer</a:t>
            </a:r>
          </a:p>
        </p:txBody>
      </p:sp>
      <p:sp>
        <p:nvSpPr>
          <p:cNvPr id="142360" name="Rectangle 1048"/>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a:r>
              <a:rPr lang="en-US" dirty="0"/>
              <a:t>Declaration of Satisfaction</a:t>
            </a:r>
          </a:p>
          <a:p>
            <a:pPr algn="ctr"/>
            <a:endParaRPr lang="en-US" dirty="0"/>
          </a:p>
        </p:txBody>
      </p:sp>
      <p:sp>
        <p:nvSpPr>
          <p:cNvPr id="142361" name="Line 1049"/>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142362" name="Text Box 1050"/>
          <p:cNvSpPr txBox="1">
            <a:spLocks noChangeArrowheads="1"/>
          </p:cNvSpPr>
          <p:nvPr/>
        </p:nvSpPr>
        <p:spPr bwMode="auto">
          <a:xfrm>
            <a:off x="228600" y="838200"/>
            <a:ext cx="2209800" cy="457200"/>
          </a:xfrm>
          <a:prstGeom prst="rect">
            <a:avLst/>
          </a:prstGeom>
          <a:noFill/>
          <a:ln w="9525">
            <a:noFill/>
            <a:miter lim="800000"/>
            <a:headEnd/>
            <a:tailEnd/>
          </a:ln>
          <a:effectLst/>
        </p:spPr>
        <p:txBody>
          <a:bodyPr>
            <a:spAutoFit/>
          </a:bodyPr>
          <a:lstStyle/>
          <a:p>
            <a:pPr algn="ctr"/>
            <a:r>
              <a:rPr lang="en-US" b="1" i="1" dirty="0"/>
              <a:t>Request or Offer</a:t>
            </a:r>
            <a:endParaRPr lang="en-US" dirty="0"/>
          </a:p>
        </p:txBody>
      </p:sp>
      <p:sp>
        <p:nvSpPr>
          <p:cNvPr id="142363" name="Line 1051"/>
          <p:cNvSpPr>
            <a:spLocks noChangeShapeType="1"/>
          </p:cNvSpPr>
          <p:nvPr/>
        </p:nvSpPr>
        <p:spPr bwMode="auto">
          <a:xfrm>
            <a:off x="2438400" y="11430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142364" name="Rectangle 1052"/>
          <p:cNvSpPr>
            <a:spLocks noChangeArrowheads="1"/>
          </p:cNvSpPr>
          <p:nvPr/>
        </p:nvSpPr>
        <p:spPr bwMode="auto">
          <a:xfrm>
            <a:off x="5943600" y="5638800"/>
            <a:ext cx="3048000" cy="762000"/>
          </a:xfrm>
          <a:prstGeom prst="rect">
            <a:avLst/>
          </a:prstGeom>
          <a:noFill/>
          <a:ln w="9525">
            <a:noFill/>
            <a:miter lim="800000"/>
            <a:headEnd/>
            <a:tailEnd/>
          </a:ln>
          <a:effectLst/>
        </p:spPr>
        <p:txBody>
          <a:bodyPr wrap="none" anchor="ctr"/>
          <a:lstStyle/>
          <a:p>
            <a:pPr algn="ctr"/>
            <a:r>
              <a:rPr lang="en-US" dirty="0"/>
              <a:t>Declaration of Completion</a:t>
            </a:r>
          </a:p>
        </p:txBody>
      </p:sp>
      <p:sp>
        <p:nvSpPr>
          <p:cNvPr id="142365" name="Line 1053"/>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142366" name="Text Box 1054"/>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a:r>
              <a:rPr lang="en-US" dirty="0"/>
              <a:t>Promise of Agreement</a:t>
            </a:r>
            <a:br>
              <a:rPr lang="en-US" dirty="0"/>
            </a:br>
            <a:r>
              <a:rPr lang="en-US" dirty="0"/>
              <a:t>(conditions of satisfaction)</a:t>
            </a:r>
          </a:p>
        </p:txBody>
      </p:sp>
      <p:sp>
        <p:nvSpPr>
          <p:cNvPr id="142367" name="Line 1055"/>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142368" name="AutoShape 1056"/>
          <p:cNvSpPr>
            <a:spLocks noChangeArrowheads="1"/>
          </p:cNvSpPr>
          <p:nvPr/>
        </p:nvSpPr>
        <p:spPr bwMode="auto">
          <a:xfrm>
            <a:off x="2248669" y="2209800"/>
            <a:ext cx="4343400" cy="2971800"/>
          </a:xfrm>
          <a:prstGeom prst="cloudCallout">
            <a:avLst>
              <a:gd name="adj1" fmla="val -62134"/>
              <a:gd name="adj2" fmla="val 29060"/>
            </a:avLst>
          </a:prstGeom>
          <a:solidFill>
            <a:schemeClr val="tx1"/>
          </a:solidFill>
          <a:ln w="9525">
            <a:solidFill>
              <a:schemeClr val="tx1"/>
            </a:solidFill>
            <a:round/>
            <a:headEnd/>
            <a:tailEnd/>
          </a:ln>
          <a:effectLst/>
        </p:spPr>
        <p:txBody>
          <a:bodyPr/>
          <a:lstStyle/>
          <a:p>
            <a:pPr algn="ctr"/>
            <a:r>
              <a:rPr lang="en-US" sz="2000" b="1" i="1" dirty="0">
                <a:solidFill>
                  <a:schemeClr val="bg1"/>
                </a:solidFill>
              </a:rPr>
              <a:t>What do you do when the performer declares completion but the requester is dissatisfied?</a:t>
            </a:r>
          </a:p>
        </p:txBody>
      </p:sp>
      <p:sp>
        <p:nvSpPr>
          <p:cNvPr id="6" name="Rectangle 5"/>
          <p:cNvSpPr/>
          <p:nvPr/>
        </p:nvSpPr>
        <p:spPr>
          <a:xfrm>
            <a:off x="2152108" y="2967335"/>
            <a:ext cx="4839787" cy="923330"/>
          </a:xfrm>
          <a:prstGeom prst="rect">
            <a:avLst/>
          </a:prstGeom>
          <a:solidFill>
            <a:srgbClr val="FFFF00"/>
          </a:solidFill>
        </p:spPr>
        <p:txBody>
          <a:bodyPr wrap="none" lIns="91440" tIns="45720" rIns="91440" bIns="45720">
            <a:spAutoFit/>
          </a:bodyPr>
          <a:lstStyle/>
          <a:p>
            <a:pPr algn="ctr"/>
            <a:r>
              <a:rPr lang="en-US" sz="5400" b="1" cap="none" spc="0" dirty="0">
                <a:ln w="22225">
                  <a:solidFill>
                    <a:srgbClr val="FF0000"/>
                  </a:solidFill>
                  <a:prstDash val="solid"/>
                </a:ln>
                <a:solidFill>
                  <a:srgbClr val="FF0000"/>
                </a:solidFill>
                <a:effectLst/>
              </a:rPr>
              <a:t>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68"/>
                                        </p:tgtEl>
                                        <p:attrNameLst>
                                          <p:attrName>style.visibility</p:attrName>
                                        </p:attrNameLst>
                                      </p:cBhvr>
                                      <p:to>
                                        <p:strVal val="visible"/>
                                      </p:to>
                                    </p:set>
                                    <p:animEffect transition="in" filter="fade">
                                      <p:cBhvr>
                                        <p:cTn id="7" dur="500"/>
                                        <p:tgtEl>
                                          <p:spTgt spid="1423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42368"/>
                                        </p:tgtEl>
                                      </p:cBhvr>
                                    </p:animEffect>
                                    <p:set>
                                      <p:cBhvr>
                                        <p:cTn id="12" dur="1" fill="hold">
                                          <p:stCondLst>
                                            <p:cond delay="499"/>
                                          </p:stCondLst>
                                        </p:cTn>
                                        <p:tgtEl>
                                          <p:spTgt spid="1423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8" presetClass="emph" presetSubtype="0" fill="hold" grpId="1" nodeType="clickEffect">
                                  <p:stCondLst>
                                    <p:cond delay="0"/>
                                  </p:stCondLst>
                                  <p:iterate type="lt">
                                    <p:tmPct val="10000"/>
                                  </p:iterate>
                                  <p:childTnLst>
                                    <p:animClr clrSpc="rgb" dir="cw">
                                      <p:cBhvr override="childStyle">
                                        <p:cTn id="28" dur="500" fill="hold"/>
                                        <p:tgtEl>
                                          <p:spTgt spid="6"/>
                                        </p:tgtEl>
                                        <p:attrNameLst>
                                          <p:attrName>style.color</p:attrName>
                                        </p:attrNameLst>
                                      </p:cBhvr>
                                      <p:to>
                                        <a:schemeClr val="accent2"/>
                                      </p:to>
                                    </p:animClr>
                                    <p:animClr clrSpc="rgb" dir="cw">
                                      <p:cBhvr>
                                        <p:cTn id="29" dur="500" fill="hold"/>
                                        <p:tgtEl>
                                          <p:spTgt spid="6"/>
                                        </p:tgtEl>
                                        <p:attrNameLst>
                                          <p:attrName>fillcolor</p:attrName>
                                        </p:attrNameLst>
                                      </p:cBhvr>
                                      <p:to>
                                        <a:schemeClr val="accent2"/>
                                      </p:to>
                                    </p:animClr>
                                    <p:set>
                                      <p:cBhvr>
                                        <p:cTn id="30" dur="500" fill="hold"/>
                                        <p:tgtEl>
                                          <p:spTgt spid="6"/>
                                        </p:tgtEl>
                                        <p:attrNameLst>
                                          <p:attrName>fill.type</p:attrName>
                                        </p:attrNameLst>
                                      </p:cBhvr>
                                      <p:to>
                                        <p:strVal val="solid"/>
                                      </p:to>
                                    </p:set>
                                    <p:anim to="1.5" calcmode="lin" valueType="num">
                                      <p:cBhvr override="childStyle">
                                        <p:cTn id="31"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68" grpId="0" animBg="1"/>
      <p:bldP spid="142368" grpId="1"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C56DDC8-1D16-462D-8824-6454B33AD46C}" type="slidenum">
              <a:rPr lang="en-US"/>
              <a:pPr/>
              <a:t>37</a:t>
            </a:fld>
            <a:endParaRPr lang="en-US" dirty="0"/>
          </a:p>
        </p:txBody>
      </p:sp>
      <p:sp>
        <p:nvSpPr>
          <p:cNvPr id="206850" name="Rectangle 2"/>
          <p:cNvSpPr>
            <a:spLocks noGrp="1" noChangeArrowheads="1"/>
          </p:cNvSpPr>
          <p:nvPr>
            <p:ph type="title"/>
          </p:nvPr>
        </p:nvSpPr>
        <p:spPr/>
        <p:txBody>
          <a:bodyPr/>
          <a:lstStyle/>
          <a:p>
            <a:r>
              <a:rPr lang="en-US" dirty="0"/>
              <a:t>Have You Ever Suffered a Broken Promise?</a:t>
            </a:r>
          </a:p>
        </p:txBody>
      </p:sp>
      <p:sp>
        <p:nvSpPr>
          <p:cNvPr id="206852" name="Rectangle 4"/>
          <p:cNvSpPr>
            <a:spLocks noGrp="1" noChangeArrowheads="1"/>
          </p:cNvSpPr>
          <p:nvPr>
            <p:ph type="body" sz="half" idx="2"/>
          </p:nvPr>
        </p:nvSpPr>
        <p:spPr>
          <a:xfrm>
            <a:off x="4648200" y="1295400"/>
            <a:ext cx="3810000" cy="4114800"/>
          </a:xfrm>
        </p:spPr>
        <p:txBody>
          <a:bodyPr>
            <a:noAutofit/>
          </a:bodyPr>
          <a:lstStyle/>
          <a:p>
            <a:r>
              <a:rPr lang="en-US" sz="2800" dirty="0"/>
              <a:t>What did you do? </a:t>
            </a:r>
          </a:p>
          <a:p>
            <a:r>
              <a:rPr lang="en-US" sz="2800" dirty="0"/>
              <a:t>Was it effective?</a:t>
            </a:r>
          </a:p>
          <a:p>
            <a:r>
              <a:rPr lang="en-US" sz="2800" dirty="0"/>
              <a:t>How did it happen? Use the Atom to pinpoint the sequence.</a:t>
            </a:r>
          </a:p>
          <a:p>
            <a:r>
              <a:rPr lang="en-US" sz="2800" dirty="0"/>
              <a:t>Share your tips and stories with your partners</a:t>
            </a:r>
          </a:p>
          <a:p>
            <a:r>
              <a:rPr lang="en-US" sz="2800" dirty="0"/>
              <a:t>Are you likely to blame the other person?</a:t>
            </a:r>
          </a:p>
          <a:p>
            <a:r>
              <a:rPr lang="en-US" sz="2800" dirty="0"/>
              <a:t>How does that turn out?</a:t>
            </a:r>
          </a:p>
        </p:txBody>
      </p:sp>
      <p:pic>
        <p:nvPicPr>
          <p:cNvPr id="206853" name="Picture 5" descr="C:\WINNT40\Profiles\TJElliott\Application Data\Microsoft\Media Catalog\Downloaded Clips\cl1f\j0078739.wmf"/>
          <p:cNvPicPr>
            <a:picLocks noGrp="1" noChangeAspect="1" noChangeArrowheads="1"/>
          </p:cNvPicPr>
          <p:nvPr>
            <p:ph type="clipArt" sz="half" idx="1"/>
          </p:nvPr>
        </p:nvPicPr>
        <p:blipFill>
          <a:blip r:embed="rId3" cstate="print"/>
          <a:srcRect/>
          <a:stretch>
            <a:fillRect/>
          </a:stretch>
        </p:blipFill>
        <p:spPr>
          <a:xfrm>
            <a:off x="1143000" y="2133600"/>
            <a:ext cx="1966913" cy="4114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078327DF-CD70-4A63-ADF8-B2D54D41FC3D}" type="slidenum">
              <a:rPr lang="en-US"/>
              <a:pPr/>
              <a:t>38</a:t>
            </a:fld>
            <a:endParaRPr lang="en-US" dirty="0"/>
          </a:p>
        </p:txBody>
      </p:sp>
      <p:sp>
        <p:nvSpPr>
          <p:cNvPr id="198658" name="Rectangle 2"/>
          <p:cNvSpPr>
            <a:spLocks noGrp="1" noChangeArrowheads="1"/>
          </p:cNvSpPr>
          <p:nvPr>
            <p:ph type="title"/>
          </p:nvPr>
        </p:nvSpPr>
        <p:spPr/>
        <p:txBody>
          <a:bodyPr/>
          <a:lstStyle/>
          <a:p>
            <a:r>
              <a:rPr lang="en-US" dirty="0"/>
              <a:t>Breakdowns: problems as seeds of transformation</a:t>
            </a:r>
          </a:p>
        </p:txBody>
      </p:sp>
      <p:sp>
        <p:nvSpPr>
          <p:cNvPr id="198659" name="Rectangle 3"/>
          <p:cNvSpPr>
            <a:spLocks noGrp="1" noChangeArrowheads="1"/>
          </p:cNvSpPr>
          <p:nvPr>
            <p:ph type="body" idx="1"/>
          </p:nvPr>
        </p:nvSpPr>
        <p:spPr/>
        <p:txBody>
          <a:bodyPr>
            <a:normAutofit/>
          </a:bodyPr>
          <a:lstStyle/>
          <a:p>
            <a:pPr>
              <a:spcAft>
                <a:spcPts val="1200"/>
              </a:spcAft>
            </a:pPr>
            <a:r>
              <a:rPr lang="en-US" sz="2800" dirty="0"/>
              <a:t>A breakdown is declared by </a:t>
            </a:r>
            <a:r>
              <a:rPr lang="en-US" sz="2800" b="1" u="sng" dirty="0"/>
              <a:t>either</a:t>
            </a:r>
            <a:r>
              <a:rPr lang="en-US" sz="2800" dirty="0"/>
              <a:t> party in this atom of work cycle when they conclude that for some reason the promise can’t be kept</a:t>
            </a:r>
          </a:p>
          <a:p>
            <a:pPr>
              <a:spcAft>
                <a:spcPts val="1200"/>
              </a:spcAft>
            </a:pPr>
            <a:r>
              <a:rPr lang="en-US" sz="2800" dirty="0"/>
              <a:t>Once a breakdown is declared, there also needs to be a declaration of what actions need to be taken and someone has to take responsibility for correcting the breakdown</a:t>
            </a:r>
          </a:p>
          <a:p>
            <a:pPr>
              <a:spcAft>
                <a:spcPts val="1200"/>
              </a:spcAft>
            </a:pPr>
            <a:r>
              <a:rPr lang="en-US" sz="2800" dirty="0"/>
              <a:t>Breakdowns are opportunities to improve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a:t>Effective Complaints</a:t>
            </a:r>
          </a:p>
        </p:txBody>
      </p:sp>
      <p:sp>
        <p:nvSpPr>
          <p:cNvPr id="6" name="Slide Number Placeholder 5"/>
          <p:cNvSpPr>
            <a:spLocks noGrp="1"/>
          </p:cNvSpPr>
          <p:nvPr>
            <p:ph type="sldNum" sz="quarter" idx="12"/>
          </p:nvPr>
        </p:nvSpPr>
        <p:spPr>
          <a:prstGeom prst="rect">
            <a:avLst/>
          </a:prstGeom>
        </p:spPr>
        <p:txBody>
          <a:bodyPr/>
          <a:lstStyle/>
          <a:p>
            <a:fld id="{C583E0BD-7B96-4342-AA71-3DC9A6B804DC}" type="slidenum">
              <a:rPr lang="en-US"/>
              <a:pPr/>
              <a:t>39</a:t>
            </a:fld>
            <a:endParaRPr lang="en-US" dirty="0"/>
          </a:p>
        </p:txBody>
      </p:sp>
      <p:sp>
        <p:nvSpPr>
          <p:cNvPr id="169987" name="Rectangle 3"/>
          <p:cNvSpPr>
            <a:spLocks noGrp="1" noChangeArrowheads="1"/>
          </p:cNvSpPr>
          <p:nvPr>
            <p:ph sz="quarter" idx="1"/>
          </p:nvPr>
        </p:nvSpPr>
        <p:spPr/>
        <p:txBody>
          <a:bodyPr/>
          <a:lstStyle/>
          <a:p>
            <a:pPr marL="461963" indent="-461963"/>
            <a:r>
              <a:rPr lang="en-US" sz="3200" dirty="0"/>
              <a:t>"Have they broken a promise or commitment to me?" </a:t>
            </a:r>
          </a:p>
          <a:p>
            <a:pPr lvl="1"/>
            <a:r>
              <a:rPr lang="en-US" sz="2800" dirty="0"/>
              <a:t>In order to legitimately complain, a promise should exist.</a:t>
            </a:r>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640330"/>
            <a:ext cx="3657600" cy="249174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Gain From This Session?</a:t>
            </a:r>
          </a:p>
        </p:txBody>
      </p:sp>
      <p:sp>
        <p:nvSpPr>
          <p:cNvPr id="5" name="Content Placeholder 4"/>
          <p:cNvSpPr>
            <a:spLocks noGrp="1"/>
          </p:cNvSpPr>
          <p:nvPr>
            <p:ph sz="quarter" idx="1"/>
          </p:nvPr>
        </p:nvSpPr>
        <p:spPr/>
        <p:txBody>
          <a:bodyPr>
            <a:normAutofit/>
          </a:bodyPr>
          <a:lstStyle/>
          <a:p>
            <a:r>
              <a:rPr lang="en-US" sz="4000" dirty="0"/>
              <a:t>Given a performance situation, you will </a:t>
            </a:r>
          </a:p>
          <a:p>
            <a:pPr lvl="1"/>
            <a:r>
              <a:rPr lang="en-US" sz="3600" dirty="0"/>
              <a:t>be more effective in making requests to obtain what </a:t>
            </a:r>
            <a:r>
              <a:rPr lang="en-US" sz="3600" b="1" dirty="0"/>
              <a:t>you need</a:t>
            </a:r>
          </a:p>
          <a:p>
            <a:pPr marL="365760" lvl="1" indent="0">
              <a:buNone/>
            </a:pPr>
            <a:r>
              <a:rPr lang="en-US" sz="3600" dirty="0"/>
              <a:t>			and/or</a:t>
            </a:r>
          </a:p>
          <a:p>
            <a:pPr lvl="1"/>
            <a:r>
              <a:rPr lang="en-US" sz="3600" dirty="0"/>
              <a:t>be more effective in </a:t>
            </a:r>
            <a:r>
              <a:rPr lang="en-US" sz="3600" b="1" dirty="0"/>
              <a:t>making promises </a:t>
            </a:r>
            <a:r>
              <a:rPr lang="en-US" sz="3600" dirty="0"/>
              <a:t>to obtain what someone else needs</a:t>
            </a:r>
          </a:p>
          <a:p>
            <a:pPr lvl="1"/>
            <a:endParaRPr lang="en-US" sz="3600"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4B7C6270-1D7C-4E13-982F-93C1EED22B54}" type="slidenum">
              <a:rPr lang="en-US"/>
              <a:pPr/>
              <a:t>40</a:t>
            </a:fld>
            <a:endParaRPr lang="en-US" dirty="0"/>
          </a:p>
        </p:txBody>
      </p:sp>
      <p:sp>
        <p:nvSpPr>
          <p:cNvPr id="192514" name="Rectangle 1026"/>
          <p:cNvSpPr>
            <a:spLocks noGrp="1" noChangeArrowheads="1"/>
          </p:cNvSpPr>
          <p:nvPr>
            <p:ph type="title"/>
          </p:nvPr>
        </p:nvSpPr>
        <p:spPr/>
        <p:txBody>
          <a:bodyPr/>
          <a:lstStyle/>
          <a:p>
            <a:r>
              <a:rPr lang="en-US" dirty="0"/>
              <a:t>Effective Complaints</a:t>
            </a:r>
          </a:p>
        </p:txBody>
      </p:sp>
      <p:sp>
        <p:nvSpPr>
          <p:cNvPr id="192515" name="Rectangle 1027"/>
          <p:cNvSpPr>
            <a:spLocks noGrp="1" noChangeArrowheads="1"/>
          </p:cNvSpPr>
          <p:nvPr>
            <p:ph type="body" idx="1"/>
          </p:nvPr>
        </p:nvSpPr>
        <p:spPr/>
        <p:txBody>
          <a:bodyPr>
            <a:normAutofit/>
          </a:bodyPr>
          <a:lstStyle/>
          <a:p>
            <a:r>
              <a:rPr lang="en-US" sz="3600" i="1" dirty="0"/>
              <a:t>"</a:t>
            </a:r>
            <a:r>
              <a:rPr lang="en-US" sz="3600" b="1" i="1" dirty="0"/>
              <a:t>I have a complaint to make to you.</a:t>
            </a:r>
            <a:r>
              <a:rPr lang="en-US" sz="3600" i="1" dirty="0"/>
              <a:t>"</a:t>
            </a:r>
            <a:endParaRPr lang="en-US" sz="3600" dirty="0"/>
          </a:p>
          <a:p>
            <a:r>
              <a:rPr lang="en-US" sz="3600" b="1" i="1" dirty="0"/>
              <a:t>"You promised to create these conditions in this amount of time."</a:t>
            </a:r>
            <a:r>
              <a:rPr lang="en-US" sz="3600" b="1" dirty="0"/>
              <a:t> </a:t>
            </a:r>
          </a:p>
          <a:p>
            <a:pPr lvl="1"/>
            <a:r>
              <a:rPr lang="en-US" sz="3200" dirty="0"/>
              <a:t>Remember, only when someone accepts your request do they make a promise to you.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p:txBody>
          <a:bodyPr/>
          <a:lstStyle/>
          <a:p>
            <a:r>
              <a:rPr lang="en-US" dirty="0"/>
              <a:t>Effective Complaints</a:t>
            </a:r>
          </a:p>
        </p:txBody>
      </p:sp>
      <p:sp>
        <p:nvSpPr>
          <p:cNvPr id="6" name="Slide Number Placeholder 5"/>
          <p:cNvSpPr>
            <a:spLocks noGrp="1"/>
          </p:cNvSpPr>
          <p:nvPr>
            <p:ph type="sldNum" sz="quarter" idx="12"/>
          </p:nvPr>
        </p:nvSpPr>
        <p:spPr>
          <a:prstGeom prst="rect">
            <a:avLst/>
          </a:prstGeom>
        </p:spPr>
        <p:txBody>
          <a:bodyPr/>
          <a:lstStyle/>
          <a:p>
            <a:fld id="{0C63BDEC-CB5D-4FEA-8690-E260A3E46D53}" type="slidenum">
              <a:rPr lang="en-US"/>
              <a:pPr/>
              <a:t>41</a:t>
            </a:fld>
            <a:endParaRPr lang="en-US" dirty="0"/>
          </a:p>
        </p:txBody>
      </p:sp>
      <p:sp>
        <p:nvSpPr>
          <p:cNvPr id="171011" name="Rectangle 1027"/>
          <p:cNvSpPr>
            <a:spLocks noGrp="1" noChangeArrowheads="1"/>
          </p:cNvSpPr>
          <p:nvPr>
            <p:ph sz="quarter" idx="1"/>
          </p:nvPr>
        </p:nvSpPr>
        <p:spPr/>
        <p:txBody>
          <a:bodyPr>
            <a:normAutofit fontScale="92500" lnSpcReduction="10000"/>
          </a:bodyPr>
          <a:lstStyle/>
          <a:p>
            <a:pPr>
              <a:lnSpc>
                <a:spcPct val="90000"/>
              </a:lnSpc>
            </a:pPr>
            <a:r>
              <a:rPr lang="en-US" sz="3200" b="1" i="1" dirty="0"/>
              <a:t>"You did not fulfill your promise“</a:t>
            </a:r>
            <a:br>
              <a:rPr lang="en-US" sz="3200" dirty="0"/>
            </a:br>
            <a:endParaRPr lang="en-US" sz="3200" dirty="0"/>
          </a:p>
          <a:p>
            <a:pPr>
              <a:lnSpc>
                <a:spcPct val="90000"/>
              </a:lnSpc>
            </a:pPr>
            <a:r>
              <a:rPr lang="en-US" sz="3200" i="1" dirty="0"/>
              <a:t>"</a:t>
            </a:r>
            <a:r>
              <a:rPr lang="en-US" sz="3200" b="1" i="1" dirty="0"/>
              <a:t>Your lack of fulfillment suggests to me that I can’t rely on you. As a result, the following has happened - consequence ‘X’, consequence ‘Y’, consequence ‘Z’ etc.</a:t>
            </a:r>
            <a:r>
              <a:rPr lang="en-US" sz="3200" i="1" dirty="0"/>
              <a:t>"</a:t>
            </a:r>
            <a:endParaRPr lang="en-US" sz="3200"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270375" y="2423160"/>
            <a:ext cx="3657600" cy="292608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E82EAD0-59C6-4CA1-82EB-3CD787DF51DE}" type="slidenum">
              <a:rPr lang="en-US"/>
              <a:pPr/>
              <a:t>42</a:t>
            </a:fld>
            <a:endParaRPr lang="en-US" dirty="0"/>
          </a:p>
        </p:txBody>
      </p:sp>
      <p:sp>
        <p:nvSpPr>
          <p:cNvPr id="190466" name="Rectangle 1026"/>
          <p:cNvSpPr>
            <a:spLocks noGrp="1" noChangeArrowheads="1"/>
          </p:cNvSpPr>
          <p:nvPr>
            <p:ph type="title"/>
          </p:nvPr>
        </p:nvSpPr>
        <p:spPr/>
        <p:txBody>
          <a:bodyPr/>
          <a:lstStyle/>
          <a:p>
            <a:r>
              <a:rPr lang="en-US" dirty="0"/>
              <a:t>Effective Complaints</a:t>
            </a:r>
          </a:p>
        </p:txBody>
      </p:sp>
      <p:sp>
        <p:nvSpPr>
          <p:cNvPr id="190467" name="Rectangle 1027"/>
          <p:cNvSpPr>
            <a:spLocks noGrp="1" noChangeArrowheads="1"/>
          </p:cNvSpPr>
          <p:nvPr>
            <p:ph type="body" idx="1"/>
          </p:nvPr>
        </p:nvSpPr>
        <p:spPr/>
        <p:txBody>
          <a:bodyPr>
            <a:normAutofit/>
          </a:bodyPr>
          <a:lstStyle/>
          <a:p>
            <a:r>
              <a:rPr lang="en-US" sz="3200" i="1" dirty="0"/>
              <a:t>"</a:t>
            </a:r>
            <a:r>
              <a:rPr lang="en-US" sz="3200" b="1" i="1" dirty="0"/>
              <a:t>I insist that you do the following - Action ‘A’, Action ‘B’ etc</a:t>
            </a:r>
            <a:r>
              <a:rPr lang="en-US" sz="3200" i="1" dirty="0"/>
              <a:t>". </a:t>
            </a:r>
          </a:p>
          <a:p>
            <a:pPr lvl="1"/>
            <a:r>
              <a:rPr lang="en-US" sz="2800" dirty="0"/>
              <a:t>Be sure to listen for acceptance of your request.</a:t>
            </a:r>
          </a:p>
          <a:p>
            <a:pPr lvl="1"/>
            <a:endParaRPr lang="en-US" sz="2800" dirty="0"/>
          </a:p>
          <a:p>
            <a:r>
              <a:rPr lang="en-US" sz="3200" dirty="0"/>
              <a:t>You may find in the course of making your complaint that </a:t>
            </a:r>
            <a:r>
              <a:rPr lang="en-US" sz="3200" b="1" i="1" dirty="0"/>
              <a:t>your chain of reasoning is missing a few links</a:t>
            </a:r>
            <a:r>
              <a:rPr lang="en-US" sz="3200" dirty="0"/>
              <a:t>, that the other person has come to a different conclusion about what was promised, the performance, etc.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43</a:t>
            </a:fld>
            <a:endParaRPr lang="en-US" dirty="0"/>
          </a:p>
        </p:txBody>
      </p:sp>
      <p:pic>
        <p:nvPicPr>
          <p:cNvPr id="3" name="Picture 2" descr="converstation-for-action2.bmp"/>
          <p:cNvPicPr>
            <a:picLocks noChangeAspect="1"/>
          </p:cNvPicPr>
          <p:nvPr/>
        </p:nvPicPr>
        <p:blipFill>
          <a:blip r:embed="rId3" cstate="print"/>
          <a:stretch>
            <a:fillRect/>
          </a:stretch>
        </p:blipFill>
        <p:spPr>
          <a:xfrm>
            <a:off x="415251" y="1752600"/>
            <a:ext cx="7661949" cy="3581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whom will YOU use this tool?</a:t>
            </a:r>
          </a:p>
        </p:txBody>
      </p:sp>
      <p:sp>
        <p:nvSpPr>
          <p:cNvPr id="4" name="Slide Number Placeholder 3"/>
          <p:cNvSpPr>
            <a:spLocks noGrp="1"/>
          </p:cNvSpPr>
          <p:nvPr>
            <p:ph type="sldNum" sz="quarter" idx="15"/>
          </p:nvPr>
        </p:nvSpPr>
        <p:spPr/>
        <p:txBody>
          <a:bodyPr/>
          <a:lstStyle/>
          <a:p>
            <a:fld id="{460A324F-72D5-4F19-8007-EB2E8A20872F}" type="slidenum">
              <a:rPr lang="en-US" smtClean="0"/>
              <a:pPr/>
              <a:t>44</a:t>
            </a:fld>
            <a:endParaRPr lang="en-US" dirty="0"/>
          </a:p>
        </p:txBody>
      </p:sp>
      <p:pic>
        <p:nvPicPr>
          <p:cNvPr id="2050" name="Picture 2" descr="C:\Users\tjelliott\AppData\Local\Microsoft\Windows\Temporary Internet Files\Content.IE5\J7KXSKY8\MC900439257[1].jpg"/>
          <p:cNvPicPr>
            <a:picLocks noGrp="1" noChangeAspect="1" noChangeArrowheads="1"/>
          </p:cNvPicPr>
          <p:nvPr>
            <p:ph sz="quarter" idx="1"/>
          </p:nvPr>
        </p:nvPicPr>
        <p:blipFill>
          <a:blip r:embed="rId3" cstate="print"/>
          <a:srcRect/>
          <a:stretch>
            <a:fillRect/>
          </a:stretch>
        </p:blipFill>
        <p:spPr bwMode="auto">
          <a:xfrm>
            <a:off x="2133600" y="1295400"/>
            <a:ext cx="4873625" cy="5105400"/>
          </a:xfrm>
          <a:prstGeom prst="rect">
            <a:avLst/>
          </a:prstGeom>
          <a:noFill/>
        </p:spPr>
      </p:pic>
      <p:grpSp>
        <p:nvGrpSpPr>
          <p:cNvPr id="3" name="Group 34"/>
          <p:cNvGrpSpPr/>
          <p:nvPr/>
        </p:nvGrpSpPr>
        <p:grpSpPr>
          <a:xfrm>
            <a:off x="2665413" y="3276600"/>
            <a:ext cx="3962400" cy="2819400"/>
            <a:chOff x="2286000" y="3581400"/>
            <a:chExt cx="3962400" cy="2819400"/>
          </a:xfrm>
        </p:grpSpPr>
        <p:sp>
          <p:nvSpPr>
            <p:cNvPr id="2053" name="AutoShape 5"/>
            <p:cNvSpPr>
              <a:spLocks noChangeAspect="1" noChangeArrowheads="1" noTextEdit="1"/>
            </p:cNvSpPr>
            <p:nvPr/>
          </p:nvSpPr>
          <p:spPr bwMode="auto">
            <a:xfrm>
              <a:off x="2514600" y="3581400"/>
              <a:ext cx="341788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5" name="Freeform 7"/>
            <p:cNvSpPr>
              <a:spLocks/>
            </p:cNvSpPr>
            <p:nvPr/>
          </p:nvSpPr>
          <p:spPr bwMode="auto">
            <a:xfrm>
              <a:off x="2514600" y="3581400"/>
              <a:ext cx="796925" cy="1004888"/>
            </a:xfrm>
            <a:custGeom>
              <a:avLst/>
              <a:gdLst/>
              <a:ahLst/>
              <a:cxnLst>
                <a:cxn ang="0">
                  <a:pos x="55" y="625"/>
                </a:cxn>
                <a:cxn ang="0">
                  <a:pos x="7" y="577"/>
                </a:cxn>
                <a:cxn ang="0">
                  <a:pos x="4" y="427"/>
                </a:cxn>
                <a:cxn ang="0">
                  <a:pos x="15" y="378"/>
                </a:cxn>
                <a:cxn ang="0">
                  <a:pos x="33" y="348"/>
                </a:cxn>
                <a:cxn ang="0">
                  <a:pos x="89" y="322"/>
                </a:cxn>
                <a:cxn ang="0">
                  <a:pos x="140" y="322"/>
                </a:cxn>
                <a:cxn ang="0">
                  <a:pos x="177" y="359"/>
                </a:cxn>
                <a:cxn ang="0">
                  <a:pos x="166" y="386"/>
                </a:cxn>
                <a:cxn ang="0">
                  <a:pos x="140" y="397"/>
                </a:cxn>
                <a:cxn ang="0">
                  <a:pos x="89" y="397"/>
                </a:cxn>
                <a:cxn ang="0">
                  <a:pos x="85" y="404"/>
                </a:cxn>
                <a:cxn ang="0">
                  <a:pos x="78" y="427"/>
                </a:cxn>
                <a:cxn ang="0">
                  <a:pos x="81" y="554"/>
                </a:cxn>
                <a:cxn ang="0">
                  <a:pos x="414" y="558"/>
                </a:cxn>
                <a:cxn ang="0">
                  <a:pos x="425" y="547"/>
                </a:cxn>
                <a:cxn ang="0">
                  <a:pos x="428" y="412"/>
                </a:cxn>
                <a:cxn ang="0">
                  <a:pos x="414" y="397"/>
                </a:cxn>
                <a:cxn ang="0">
                  <a:pos x="347" y="397"/>
                </a:cxn>
                <a:cxn ang="0">
                  <a:pos x="303" y="378"/>
                </a:cxn>
                <a:cxn ang="0">
                  <a:pos x="277" y="333"/>
                </a:cxn>
                <a:cxn ang="0">
                  <a:pos x="295" y="232"/>
                </a:cxn>
                <a:cxn ang="0">
                  <a:pos x="295" y="232"/>
                </a:cxn>
                <a:cxn ang="0">
                  <a:pos x="314" y="213"/>
                </a:cxn>
                <a:cxn ang="0">
                  <a:pos x="329" y="191"/>
                </a:cxn>
                <a:cxn ang="0">
                  <a:pos x="332" y="157"/>
                </a:cxn>
                <a:cxn ang="0">
                  <a:pos x="310" y="101"/>
                </a:cxn>
                <a:cxn ang="0">
                  <a:pos x="251" y="75"/>
                </a:cxn>
                <a:cxn ang="0">
                  <a:pos x="218" y="82"/>
                </a:cxn>
                <a:cxn ang="0">
                  <a:pos x="174" y="127"/>
                </a:cxn>
                <a:cxn ang="0">
                  <a:pos x="170" y="157"/>
                </a:cxn>
                <a:cxn ang="0">
                  <a:pos x="199" y="225"/>
                </a:cxn>
                <a:cxn ang="0">
                  <a:pos x="214" y="251"/>
                </a:cxn>
                <a:cxn ang="0">
                  <a:pos x="203" y="277"/>
                </a:cxn>
                <a:cxn ang="0">
                  <a:pos x="151" y="281"/>
                </a:cxn>
                <a:cxn ang="0">
                  <a:pos x="111" y="228"/>
                </a:cxn>
                <a:cxn ang="0">
                  <a:pos x="96" y="157"/>
                </a:cxn>
                <a:cxn ang="0">
                  <a:pos x="140" y="49"/>
                </a:cxn>
                <a:cxn ang="0">
                  <a:pos x="251" y="0"/>
                </a:cxn>
                <a:cxn ang="0">
                  <a:pos x="310" y="11"/>
                </a:cxn>
                <a:cxn ang="0">
                  <a:pos x="395" y="97"/>
                </a:cxn>
                <a:cxn ang="0">
                  <a:pos x="406" y="157"/>
                </a:cxn>
                <a:cxn ang="0">
                  <a:pos x="369" y="262"/>
                </a:cxn>
                <a:cxn ang="0">
                  <a:pos x="351" y="284"/>
                </a:cxn>
                <a:cxn ang="0">
                  <a:pos x="351" y="318"/>
                </a:cxn>
                <a:cxn ang="0">
                  <a:pos x="366" y="322"/>
                </a:cxn>
                <a:cxn ang="0">
                  <a:pos x="447" y="329"/>
                </a:cxn>
                <a:cxn ang="0">
                  <a:pos x="495" y="378"/>
                </a:cxn>
                <a:cxn ang="0">
                  <a:pos x="502" y="543"/>
                </a:cxn>
                <a:cxn ang="0">
                  <a:pos x="487" y="591"/>
                </a:cxn>
                <a:cxn ang="0">
                  <a:pos x="432" y="629"/>
                </a:cxn>
                <a:cxn ang="0">
                  <a:pos x="92" y="633"/>
                </a:cxn>
              </a:cxnLst>
              <a:rect l="0" t="0" r="r" b="b"/>
              <a:pathLst>
                <a:path w="502" h="633">
                  <a:moveTo>
                    <a:pt x="92" y="633"/>
                  </a:moveTo>
                  <a:lnTo>
                    <a:pt x="92" y="633"/>
                  </a:lnTo>
                  <a:lnTo>
                    <a:pt x="74" y="629"/>
                  </a:lnTo>
                  <a:lnTo>
                    <a:pt x="55" y="625"/>
                  </a:lnTo>
                  <a:lnTo>
                    <a:pt x="41" y="618"/>
                  </a:lnTo>
                  <a:lnTo>
                    <a:pt x="30" y="606"/>
                  </a:lnTo>
                  <a:lnTo>
                    <a:pt x="18" y="591"/>
                  </a:lnTo>
                  <a:lnTo>
                    <a:pt x="7" y="577"/>
                  </a:lnTo>
                  <a:lnTo>
                    <a:pt x="4" y="562"/>
                  </a:lnTo>
                  <a:lnTo>
                    <a:pt x="0" y="543"/>
                  </a:lnTo>
                  <a:lnTo>
                    <a:pt x="0" y="543"/>
                  </a:lnTo>
                  <a:lnTo>
                    <a:pt x="4" y="427"/>
                  </a:lnTo>
                  <a:lnTo>
                    <a:pt x="4" y="427"/>
                  </a:lnTo>
                  <a:lnTo>
                    <a:pt x="4" y="412"/>
                  </a:lnTo>
                  <a:lnTo>
                    <a:pt x="7" y="393"/>
                  </a:lnTo>
                  <a:lnTo>
                    <a:pt x="15" y="378"/>
                  </a:lnTo>
                  <a:lnTo>
                    <a:pt x="22" y="363"/>
                  </a:lnTo>
                  <a:lnTo>
                    <a:pt x="22" y="363"/>
                  </a:lnTo>
                  <a:lnTo>
                    <a:pt x="22" y="363"/>
                  </a:lnTo>
                  <a:lnTo>
                    <a:pt x="33" y="348"/>
                  </a:lnTo>
                  <a:lnTo>
                    <a:pt x="48" y="337"/>
                  </a:lnTo>
                  <a:lnTo>
                    <a:pt x="66" y="326"/>
                  </a:lnTo>
                  <a:lnTo>
                    <a:pt x="89" y="322"/>
                  </a:lnTo>
                  <a:lnTo>
                    <a:pt x="89" y="322"/>
                  </a:lnTo>
                  <a:lnTo>
                    <a:pt x="89" y="322"/>
                  </a:lnTo>
                  <a:lnTo>
                    <a:pt x="140" y="322"/>
                  </a:lnTo>
                  <a:lnTo>
                    <a:pt x="140" y="322"/>
                  </a:lnTo>
                  <a:lnTo>
                    <a:pt x="140" y="322"/>
                  </a:lnTo>
                  <a:lnTo>
                    <a:pt x="151" y="326"/>
                  </a:lnTo>
                  <a:lnTo>
                    <a:pt x="166" y="333"/>
                  </a:lnTo>
                  <a:lnTo>
                    <a:pt x="174" y="344"/>
                  </a:lnTo>
                  <a:lnTo>
                    <a:pt x="177" y="359"/>
                  </a:lnTo>
                  <a:lnTo>
                    <a:pt x="177" y="359"/>
                  </a:lnTo>
                  <a:lnTo>
                    <a:pt x="177" y="359"/>
                  </a:lnTo>
                  <a:lnTo>
                    <a:pt x="174" y="374"/>
                  </a:lnTo>
                  <a:lnTo>
                    <a:pt x="166" y="386"/>
                  </a:lnTo>
                  <a:lnTo>
                    <a:pt x="151" y="393"/>
                  </a:lnTo>
                  <a:lnTo>
                    <a:pt x="140" y="397"/>
                  </a:lnTo>
                  <a:lnTo>
                    <a:pt x="140" y="397"/>
                  </a:lnTo>
                  <a:lnTo>
                    <a:pt x="140" y="397"/>
                  </a:lnTo>
                  <a:lnTo>
                    <a:pt x="89" y="397"/>
                  </a:lnTo>
                  <a:lnTo>
                    <a:pt x="89" y="397"/>
                  </a:lnTo>
                  <a:lnTo>
                    <a:pt x="89" y="397"/>
                  </a:lnTo>
                  <a:lnTo>
                    <a:pt x="89" y="397"/>
                  </a:lnTo>
                  <a:lnTo>
                    <a:pt x="89" y="397"/>
                  </a:lnTo>
                  <a:lnTo>
                    <a:pt x="89" y="397"/>
                  </a:lnTo>
                  <a:lnTo>
                    <a:pt x="85" y="404"/>
                  </a:lnTo>
                  <a:lnTo>
                    <a:pt x="85" y="404"/>
                  </a:lnTo>
                  <a:lnTo>
                    <a:pt x="85" y="404"/>
                  </a:lnTo>
                  <a:lnTo>
                    <a:pt x="78" y="416"/>
                  </a:lnTo>
                  <a:lnTo>
                    <a:pt x="78" y="427"/>
                  </a:lnTo>
                  <a:lnTo>
                    <a:pt x="78" y="427"/>
                  </a:lnTo>
                  <a:lnTo>
                    <a:pt x="78" y="543"/>
                  </a:lnTo>
                  <a:lnTo>
                    <a:pt x="78" y="543"/>
                  </a:lnTo>
                  <a:lnTo>
                    <a:pt x="78" y="547"/>
                  </a:lnTo>
                  <a:lnTo>
                    <a:pt x="81" y="554"/>
                  </a:lnTo>
                  <a:lnTo>
                    <a:pt x="85" y="558"/>
                  </a:lnTo>
                  <a:lnTo>
                    <a:pt x="92" y="558"/>
                  </a:lnTo>
                  <a:lnTo>
                    <a:pt x="92" y="558"/>
                  </a:lnTo>
                  <a:lnTo>
                    <a:pt x="414" y="558"/>
                  </a:lnTo>
                  <a:lnTo>
                    <a:pt x="414" y="558"/>
                  </a:lnTo>
                  <a:lnTo>
                    <a:pt x="417" y="558"/>
                  </a:lnTo>
                  <a:lnTo>
                    <a:pt x="425" y="554"/>
                  </a:lnTo>
                  <a:lnTo>
                    <a:pt x="425" y="547"/>
                  </a:lnTo>
                  <a:lnTo>
                    <a:pt x="428" y="543"/>
                  </a:lnTo>
                  <a:lnTo>
                    <a:pt x="428" y="543"/>
                  </a:lnTo>
                  <a:lnTo>
                    <a:pt x="428" y="412"/>
                  </a:lnTo>
                  <a:lnTo>
                    <a:pt x="428" y="412"/>
                  </a:lnTo>
                  <a:lnTo>
                    <a:pt x="425" y="408"/>
                  </a:lnTo>
                  <a:lnTo>
                    <a:pt x="425" y="404"/>
                  </a:lnTo>
                  <a:lnTo>
                    <a:pt x="417" y="401"/>
                  </a:lnTo>
                  <a:lnTo>
                    <a:pt x="414" y="397"/>
                  </a:lnTo>
                  <a:lnTo>
                    <a:pt x="414" y="397"/>
                  </a:lnTo>
                  <a:lnTo>
                    <a:pt x="366" y="397"/>
                  </a:lnTo>
                  <a:lnTo>
                    <a:pt x="366" y="397"/>
                  </a:lnTo>
                  <a:lnTo>
                    <a:pt x="347" y="397"/>
                  </a:lnTo>
                  <a:lnTo>
                    <a:pt x="332" y="393"/>
                  </a:lnTo>
                  <a:lnTo>
                    <a:pt x="318" y="386"/>
                  </a:lnTo>
                  <a:lnTo>
                    <a:pt x="303" y="378"/>
                  </a:lnTo>
                  <a:lnTo>
                    <a:pt x="303" y="378"/>
                  </a:lnTo>
                  <a:lnTo>
                    <a:pt x="303" y="378"/>
                  </a:lnTo>
                  <a:lnTo>
                    <a:pt x="292" y="363"/>
                  </a:lnTo>
                  <a:lnTo>
                    <a:pt x="284" y="348"/>
                  </a:lnTo>
                  <a:lnTo>
                    <a:pt x="277" y="333"/>
                  </a:lnTo>
                  <a:lnTo>
                    <a:pt x="277" y="314"/>
                  </a:lnTo>
                  <a:lnTo>
                    <a:pt x="277" y="314"/>
                  </a:lnTo>
                  <a:lnTo>
                    <a:pt x="277" y="240"/>
                  </a:lnTo>
                  <a:lnTo>
                    <a:pt x="295" y="232"/>
                  </a:lnTo>
                  <a:lnTo>
                    <a:pt x="295" y="232"/>
                  </a:lnTo>
                  <a:lnTo>
                    <a:pt x="295" y="232"/>
                  </a:lnTo>
                  <a:lnTo>
                    <a:pt x="295" y="232"/>
                  </a:lnTo>
                  <a:lnTo>
                    <a:pt x="295" y="232"/>
                  </a:lnTo>
                  <a:lnTo>
                    <a:pt x="299" y="228"/>
                  </a:lnTo>
                  <a:lnTo>
                    <a:pt x="299" y="228"/>
                  </a:lnTo>
                  <a:lnTo>
                    <a:pt x="299" y="228"/>
                  </a:lnTo>
                  <a:lnTo>
                    <a:pt x="314" y="213"/>
                  </a:lnTo>
                  <a:lnTo>
                    <a:pt x="314" y="213"/>
                  </a:lnTo>
                  <a:lnTo>
                    <a:pt x="314" y="213"/>
                  </a:lnTo>
                  <a:lnTo>
                    <a:pt x="321" y="206"/>
                  </a:lnTo>
                  <a:lnTo>
                    <a:pt x="329" y="191"/>
                  </a:lnTo>
                  <a:lnTo>
                    <a:pt x="332" y="176"/>
                  </a:lnTo>
                  <a:lnTo>
                    <a:pt x="332" y="157"/>
                  </a:lnTo>
                  <a:lnTo>
                    <a:pt x="332" y="157"/>
                  </a:lnTo>
                  <a:lnTo>
                    <a:pt x="332" y="157"/>
                  </a:lnTo>
                  <a:lnTo>
                    <a:pt x="332" y="142"/>
                  </a:lnTo>
                  <a:lnTo>
                    <a:pt x="325" y="127"/>
                  </a:lnTo>
                  <a:lnTo>
                    <a:pt x="318" y="112"/>
                  </a:lnTo>
                  <a:lnTo>
                    <a:pt x="310" y="101"/>
                  </a:lnTo>
                  <a:lnTo>
                    <a:pt x="295" y="90"/>
                  </a:lnTo>
                  <a:lnTo>
                    <a:pt x="284" y="82"/>
                  </a:lnTo>
                  <a:lnTo>
                    <a:pt x="266" y="79"/>
                  </a:lnTo>
                  <a:lnTo>
                    <a:pt x="251" y="75"/>
                  </a:lnTo>
                  <a:lnTo>
                    <a:pt x="251" y="75"/>
                  </a:lnTo>
                  <a:lnTo>
                    <a:pt x="251" y="75"/>
                  </a:lnTo>
                  <a:lnTo>
                    <a:pt x="233" y="79"/>
                  </a:lnTo>
                  <a:lnTo>
                    <a:pt x="218" y="82"/>
                  </a:lnTo>
                  <a:lnTo>
                    <a:pt x="203" y="90"/>
                  </a:lnTo>
                  <a:lnTo>
                    <a:pt x="192" y="101"/>
                  </a:lnTo>
                  <a:lnTo>
                    <a:pt x="181" y="112"/>
                  </a:lnTo>
                  <a:lnTo>
                    <a:pt x="174" y="127"/>
                  </a:lnTo>
                  <a:lnTo>
                    <a:pt x="170" y="142"/>
                  </a:lnTo>
                  <a:lnTo>
                    <a:pt x="170" y="157"/>
                  </a:lnTo>
                  <a:lnTo>
                    <a:pt x="170" y="157"/>
                  </a:lnTo>
                  <a:lnTo>
                    <a:pt x="170" y="157"/>
                  </a:lnTo>
                  <a:lnTo>
                    <a:pt x="170" y="180"/>
                  </a:lnTo>
                  <a:lnTo>
                    <a:pt x="177" y="195"/>
                  </a:lnTo>
                  <a:lnTo>
                    <a:pt x="185" y="210"/>
                  </a:lnTo>
                  <a:lnTo>
                    <a:pt x="199" y="225"/>
                  </a:lnTo>
                  <a:lnTo>
                    <a:pt x="199" y="225"/>
                  </a:lnTo>
                  <a:lnTo>
                    <a:pt x="199" y="225"/>
                  </a:lnTo>
                  <a:lnTo>
                    <a:pt x="207" y="236"/>
                  </a:lnTo>
                  <a:lnTo>
                    <a:pt x="214" y="251"/>
                  </a:lnTo>
                  <a:lnTo>
                    <a:pt x="210" y="262"/>
                  </a:lnTo>
                  <a:lnTo>
                    <a:pt x="203" y="277"/>
                  </a:lnTo>
                  <a:lnTo>
                    <a:pt x="203" y="277"/>
                  </a:lnTo>
                  <a:lnTo>
                    <a:pt x="203" y="277"/>
                  </a:lnTo>
                  <a:lnTo>
                    <a:pt x="192" y="284"/>
                  </a:lnTo>
                  <a:lnTo>
                    <a:pt x="181" y="292"/>
                  </a:lnTo>
                  <a:lnTo>
                    <a:pt x="166" y="288"/>
                  </a:lnTo>
                  <a:lnTo>
                    <a:pt x="151" y="281"/>
                  </a:lnTo>
                  <a:lnTo>
                    <a:pt x="151" y="281"/>
                  </a:lnTo>
                  <a:lnTo>
                    <a:pt x="151" y="281"/>
                  </a:lnTo>
                  <a:lnTo>
                    <a:pt x="129" y="258"/>
                  </a:lnTo>
                  <a:lnTo>
                    <a:pt x="111" y="228"/>
                  </a:lnTo>
                  <a:lnTo>
                    <a:pt x="100" y="195"/>
                  </a:lnTo>
                  <a:lnTo>
                    <a:pt x="96" y="157"/>
                  </a:lnTo>
                  <a:lnTo>
                    <a:pt x="96" y="157"/>
                  </a:lnTo>
                  <a:lnTo>
                    <a:pt x="96" y="157"/>
                  </a:lnTo>
                  <a:lnTo>
                    <a:pt x="96" y="127"/>
                  </a:lnTo>
                  <a:lnTo>
                    <a:pt x="107" y="97"/>
                  </a:lnTo>
                  <a:lnTo>
                    <a:pt x="122" y="71"/>
                  </a:lnTo>
                  <a:lnTo>
                    <a:pt x="140" y="49"/>
                  </a:lnTo>
                  <a:lnTo>
                    <a:pt x="162" y="26"/>
                  </a:lnTo>
                  <a:lnTo>
                    <a:pt x="188" y="11"/>
                  </a:lnTo>
                  <a:lnTo>
                    <a:pt x="218" y="4"/>
                  </a:lnTo>
                  <a:lnTo>
                    <a:pt x="251" y="0"/>
                  </a:lnTo>
                  <a:lnTo>
                    <a:pt x="251" y="0"/>
                  </a:lnTo>
                  <a:lnTo>
                    <a:pt x="251" y="0"/>
                  </a:lnTo>
                  <a:lnTo>
                    <a:pt x="281" y="4"/>
                  </a:lnTo>
                  <a:lnTo>
                    <a:pt x="310" y="11"/>
                  </a:lnTo>
                  <a:lnTo>
                    <a:pt x="340" y="26"/>
                  </a:lnTo>
                  <a:lnTo>
                    <a:pt x="362" y="49"/>
                  </a:lnTo>
                  <a:lnTo>
                    <a:pt x="380" y="71"/>
                  </a:lnTo>
                  <a:lnTo>
                    <a:pt x="395" y="97"/>
                  </a:lnTo>
                  <a:lnTo>
                    <a:pt x="403" y="127"/>
                  </a:lnTo>
                  <a:lnTo>
                    <a:pt x="406" y="157"/>
                  </a:lnTo>
                  <a:lnTo>
                    <a:pt x="406" y="157"/>
                  </a:lnTo>
                  <a:lnTo>
                    <a:pt x="406" y="157"/>
                  </a:lnTo>
                  <a:lnTo>
                    <a:pt x="403" y="191"/>
                  </a:lnTo>
                  <a:lnTo>
                    <a:pt x="395" y="221"/>
                  </a:lnTo>
                  <a:lnTo>
                    <a:pt x="384" y="243"/>
                  </a:lnTo>
                  <a:lnTo>
                    <a:pt x="369" y="262"/>
                  </a:lnTo>
                  <a:lnTo>
                    <a:pt x="369" y="262"/>
                  </a:lnTo>
                  <a:lnTo>
                    <a:pt x="369" y="262"/>
                  </a:lnTo>
                  <a:lnTo>
                    <a:pt x="351" y="284"/>
                  </a:lnTo>
                  <a:lnTo>
                    <a:pt x="351" y="284"/>
                  </a:lnTo>
                  <a:lnTo>
                    <a:pt x="351" y="314"/>
                  </a:lnTo>
                  <a:lnTo>
                    <a:pt x="351" y="314"/>
                  </a:lnTo>
                  <a:lnTo>
                    <a:pt x="351" y="318"/>
                  </a:lnTo>
                  <a:lnTo>
                    <a:pt x="351" y="318"/>
                  </a:lnTo>
                  <a:lnTo>
                    <a:pt x="351" y="318"/>
                  </a:lnTo>
                  <a:lnTo>
                    <a:pt x="355" y="322"/>
                  </a:lnTo>
                  <a:lnTo>
                    <a:pt x="366" y="322"/>
                  </a:lnTo>
                  <a:lnTo>
                    <a:pt x="366" y="322"/>
                  </a:lnTo>
                  <a:lnTo>
                    <a:pt x="414" y="322"/>
                  </a:lnTo>
                  <a:lnTo>
                    <a:pt x="414" y="322"/>
                  </a:lnTo>
                  <a:lnTo>
                    <a:pt x="432" y="326"/>
                  </a:lnTo>
                  <a:lnTo>
                    <a:pt x="447" y="329"/>
                  </a:lnTo>
                  <a:lnTo>
                    <a:pt x="462" y="337"/>
                  </a:lnTo>
                  <a:lnTo>
                    <a:pt x="476" y="348"/>
                  </a:lnTo>
                  <a:lnTo>
                    <a:pt x="487" y="363"/>
                  </a:lnTo>
                  <a:lnTo>
                    <a:pt x="495" y="378"/>
                  </a:lnTo>
                  <a:lnTo>
                    <a:pt x="499" y="397"/>
                  </a:lnTo>
                  <a:lnTo>
                    <a:pt x="502" y="412"/>
                  </a:lnTo>
                  <a:lnTo>
                    <a:pt x="502" y="412"/>
                  </a:lnTo>
                  <a:lnTo>
                    <a:pt x="502" y="543"/>
                  </a:lnTo>
                  <a:lnTo>
                    <a:pt x="502" y="543"/>
                  </a:lnTo>
                  <a:lnTo>
                    <a:pt x="499" y="562"/>
                  </a:lnTo>
                  <a:lnTo>
                    <a:pt x="495" y="577"/>
                  </a:lnTo>
                  <a:lnTo>
                    <a:pt x="487" y="591"/>
                  </a:lnTo>
                  <a:lnTo>
                    <a:pt x="476" y="606"/>
                  </a:lnTo>
                  <a:lnTo>
                    <a:pt x="462" y="618"/>
                  </a:lnTo>
                  <a:lnTo>
                    <a:pt x="447" y="625"/>
                  </a:lnTo>
                  <a:lnTo>
                    <a:pt x="432" y="629"/>
                  </a:lnTo>
                  <a:lnTo>
                    <a:pt x="414" y="633"/>
                  </a:lnTo>
                  <a:lnTo>
                    <a:pt x="414" y="633"/>
                  </a:lnTo>
                  <a:lnTo>
                    <a:pt x="92" y="633"/>
                  </a:lnTo>
                  <a:lnTo>
                    <a:pt x="92"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6" name="Freeform 8"/>
            <p:cNvSpPr>
              <a:spLocks/>
            </p:cNvSpPr>
            <p:nvPr/>
          </p:nvSpPr>
          <p:spPr bwMode="auto">
            <a:xfrm>
              <a:off x="2520950" y="4938712"/>
              <a:ext cx="790575" cy="1004888"/>
            </a:xfrm>
            <a:custGeom>
              <a:avLst/>
              <a:gdLst/>
              <a:ahLst/>
              <a:cxnLst>
                <a:cxn ang="0">
                  <a:pos x="51" y="625"/>
                </a:cxn>
                <a:cxn ang="0">
                  <a:pos x="3" y="577"/>
                </a:cxn>
                <a:cxn ang="0">
                  <a:pos x="0" y="427"/>
                </a:cxn>
                <a:cxn ang="0">
                  <a:pos x="11" y="378"/>
                </a:cxn>
                <a:cxn ang="0">
                  <a:pos x="29" y="348"/>
                </a:cxn>
                <a:cxn ang="0">
                  <a:pos x="85" y="322"/>
                </a:cxn>
                <a:cxn ang="0">
                  <a:pos x="136" y="322"/>
                </a:cxn>
                <a:cxn ang="0">
                  <a:pos x="173" y="360"/>
                </a:cxn>
                <a:cxn ang="0">
                  <a:pos x="162" y="386"/>
                </a:cxn>
                <a:cxn ang="0">
                  <a:pos x="136" y="397"/>
                </a:cxn>
                <a:cxn ang="0">
                  <a:pos x="85" y="397"/>
                </a:cxn>
                <a:cxn ang="0">
                  <a:pos x="81" y="405"/>
                </a:cxn>
                <a:cxn ang="0">
                  <a:pos x="74" y="427"/>
                </a:cxn>
                <a:cxn ang="0">
                  <a:pos x="77" y="554"/>
                </a:cxn>
                <a:cxn ang="0">
                  <a:pos x="410" y="558"/>
                </a:cxn>
                <a:cxn ang="0">
                  <a:pos x="421" y="547"/>
                </a:cxn>
                <a:cxn ang="0">
                  <a:pos x="424" y="412"/>
                </a:cxn>
                <a:cxn ang="0">
                  <a:pos x="410" y="397"/>
                </a:cxn>
                <a:cxn ang="0">
                  <a:pos x="343" y="397"/>
                </a:cxn>
                <a:cxn ang="0">
                  <a:pos x="299" y="378"/>
                </a:cxn>
                <a:cxn ang="0">
                  <a:pos x="273" y="333"/>
                </a:cxn>
                <a:cxn ang="0">
                  <a:pos x="291" y="232"/>
                </a:cxn>
                <a:cxn ang="0">
                  <a:pos x="291" y="232"/>
                </a:cxn>
                <a:cxn ang="0">
                  <a:pos x="310" y="214"/>
                </a:cxn>
                <a:cxn ang="0">
                  <a:pos x="325" y="191"/>
                </a:cxn>
                <a:cxn ang="0">
                  <a:pos x="328" y="158"/>
                </a:cxn>
                <a:cxn ang="0">
                  <a:pos x="306" y="101"/>
                </a:cxn>
                <a:cxn ang="0">
                  <a:pos x="247" y="75"/>
                </a:cxn>
                <a:cxn ang="0">
                  <a:pos x="214" y="83"/>
                </a:cxn>
                <a:cxn ang="0">
                  <a:pos x="170" y="128"/>
                </a:cxn>
                <a:cxn ang="0">
                  <a:pos x="166" y="158"/>
                </a:cxn>
                <a:cxn ang="0">
                  <a:pos x="195" y="225"/>
                </a:cxn>
                <a:cxn ang="0">
                  <a:pos x="203" y="236"/>
                </a:cxn>
                <a:cxn ang="0">
                  <a:pos x="199" y="277"/>
                </a:cxn>
                <a:cxn ang="0">
                  <a:pos x="162" y="289"/>
                </a:cxn>
                <a:cxn ang="0">
                  <a:pos x="125" y="259"/>
                </a:cxn>
                <a:cxn ang="0">
                  <a:pos x="92" y="158"/>
                </a:cxn>
                <a:cxn ang="0">
                  <a:pos x="118" y="71"/>
                </a:cxn>
                <a:cxn ang="0">
                  <a:pos x="214" y="4"/>
                </a:cxn>
                <a:cxn ang="0">
                  <a:pos x="277" y="4"/>
                </a:cxn>
                <a:cxn ang="0">
                  <a:pos x="376" y="71"/>
                </a:cxn>
                <a:cxn ang="0">
                  <a:pos x="402" y="158"/>
                </a:cxn>
                <a:cxn ang="0">
                  <a:pos x="380" y="244"/>
                </a:cxn>
                <a:cxn ang="0">
                  <a:pos x="347" y="285"/>
                </a:cxn>
                <a:cxn ang="0">
                  <a:pos x="347" y="322"/>
                </a:cxn>
                <a:cxn ang="0">
                  <a:pos x="362" y="322"/>
                </a:cxn>
                <a:cxn ang="0">
                  <a:pos x="428" y="326"/>
                </a:cxn>
                <a:cxn ang="0">
                  <a:pos x="483" y="363"/>
                </a:cxn>
                <a:cxn ang="0">
                  <a:pos x="498" y="412"/>
                </a:cxn>
                <a:cxn ang="0">
                  <a:pos x="491" y="577"/>
                </a:cxn>
                <a:cxn ang="0">
                  <a:pos x="443" y="625"/>
                </a:cxn>
                <a:cxn ang="0">
                  <a:pos x="88" y="633"/>
                </a:cxn>
              </a:cxnLst>
              <a:rect l="0" t="0" r="r" b="b"/>
              <a:pathLst>
                <a:path w="498" h="633">
                  <a:moveTo>
                    <a:pt x="88" y="633"/>
                  </a:moveTo>
                  <a:lnTo>
                    <a:pt x="88" y="633"/>
                  </a:lnTo>
                  <a:lnTo>
                    <a:pt x="70" y="633"/>
                  </a:lnTo>
                  <a:lnTo>
                    <a:pt x="51" y="625"/>
                  </a:lnTo>
                  <a:lnTo>
                    <a:pt x="37" y="618"/>
                  </a:lnTo>
                  <a:lnTo>
                    <a:pt x="26" y="607"/>
                  </a:lnTo>
                  <a:lnTo>
                    <a:pt x="14" y="592"/>
                  </a:lnTo>
                  <a:lnTo>
                    <a:pt x="3" y="577"/>
                  </a:lnTo>
                  <a:lnTo>
                    <a:pt x="0" y="562"/>
                  </a:lnTo>
                  <a:lnTo>
                    <a:pt x="0" y="543"/>
                  </a:lnTo>
                  <a:lnTo>
                    <a:pt x="0" y="543"/>
                  </a:lnTo>
                  <a:lnTo>
                    <a:pt x="0" y="427"/>
                  </a:lnTo>
                  <a:lnTo>
                    <a:pt x="0" y="427"/>
                  </a:lnTo>
                  <a:lnTo>
                    <a:pt x="0" y="412"/>
                  </a:lnTo>
                  <a:lnTo>
                    <a:pt x="3" y="393"/>
                  </a:lnTo>
                  <a:lnTo>
                    <a:pt x="11" y="378"/>
                  </a:lnTo>
                  <a:lnTo>
                    <a:pt x="18" y="363"/>
                  </a:lnTo>
                  <a:lnTo>
                    <a:pt x="18" y="363"/>
                  </a:lnTo>
                  <a:lnTo>
                    <a:pt x="18" y="363"/>
                  </a:lnTo>
                  <a:lnTo>
                    <a:pt x="29" y="348"/>
                  </a:lnTo>
                  <a:lnTo>
                    <a:pt x="44" y="337"/>
                  </a:lnTo>
                  <a:lnTo>
                    <a:pt x="62" y="326"/>
                  </a:lnTo>
                  <a:lnTo>
                    <a:pt x="85" y="322"/>
                  </a:lnTo>
                  <a:lnTo>
                    <a:pt x="85" y="322"/>
                  </a:lnTo>
                  <a:lnTo>
                    <a:pt x="85" y="322"/>
                  </a:lnTo>
                  <a:lnTo>
                    <a:pt x="136" y="322"/>
                  </a:lnTo>
                  <a:lnTo>
                    <a:pt x="136" y="322"/>
                  </a:lnTo>
                  <a:lnTo>
                    <a:pt x="136" y="322"/>
                  </a:lnTo>
                  <a:lnTo>
                    <a:pt x="147" y="326"/>
                  </a:lnTo>
                  <a:lnTo>
                    <a:pt x="162" y="333"/>
                  </a:lnTo>
                  <a:lnTo>
                    <a:pt x="170" y="345"/>
                  </a:lnTo>
                  <a:lnTo>
                    <a:pt x="173" y="360"/>
                  </a:lnTo>
                  <a:lnTo>
                    <a:pt x="173" y="360"/>
                  </a:lnTo>
                  <a:lnTo>
                    <a:pt x="173" y="360"/>
                  </a:lnTo>
                  <a:lnTo>
                    <a:pt x="170" y="375"/>
                  </a:lnTo>
                  <a:lnTo>
                    <a:pt x="162" y="386"/>
                  </a:lnTo>
                  <a:lnTo>
                    <a:pt x="147" y="393"/>
                  </a:lnTo>
                  <a:lnTo>
                    <a:pt x="136" y="397"/>
                  </a:lnTo>
                  <a:lnTo>
                    <a:pt x="136" y="397"/>
                  </a:lnTo>
                  <a:lnTo>
                    <a:pt x="136" y="397"/>
                  </a:lnTo>
                  <a:lnTo>
                    <a:pt x="85" y="397"/>
                  </a:lnTo>
                  <a:lnTo>
                    <a:pt x="85" y="397"/>
                  </a:lnTo>
                  <a:lnTo>
                    <a:pt x="85" y="397"/>
                  </a:lnTo>
                  <a:lnTo>
                    <a:pt x="85" y="397"/>
                  </a:lnTo>
                  <a:lnTo>
                    <a:pt x="85" y="397"/>
                  </a:lnTo>
                  <a:lnTo>
                    <a:pt x="85" y="397"/>
                  </a:lnTo>
                  <a:lnTo>
                    <a:pt x="81" y="405"/>
                  </a:lnTo>
                  <a:lnTo>
                    <a:pt x="81" y="405"/>
                  </a:lnTo>
                  <a:lnTo>
                    <a:pt x="81" y="405"/>
                  </a:lnTo>
                  <a:lnTo>
                    <a:pt x="74" y="416"/>
                  </a:lnTo>
                  <a:lnTo>
                    <a:pt x="74" y="427"/>
                  </a:lnTo>
                  <a:lnTo>
                    <a:pt x="74" y="427"/>
                  </a:lnTo>
                  <a:lnTo>
                    <a:pt x="74" y="543"/>
                  </a:lnTo>
                  <a:lnTo>
                    <a:pt x="74" y="543"/>
                  </a:lnTo>
                  <a:lnTo>
                    <a:pt x="74" y="547"/>
                  </a:lnTo>
                  <a:lnTo>
                    <a:pt x="77" y="554"/>
                  </a:lnTo>
                  <a:lnTo>
                    <a:pt x="81" y="558"/>
                  </a:lnTo>
                  <a:lnTo>
                    <a:pt x="88" y="558"/>
                  </a:lnTo>
                  <a:lnTo>
                    <a:pt x="88" y="558"/>
                  </a:lnTo>
                  <a:lnTo>
                    <a:pt x="410" y="558"/>
                  </a:lnTo>
                  <a:lnTo>
                    <a:pt x="410" y="558"/>
                  </a:lnTo>
                  <a:lnTo>
                    <a:pt x="413" y="558"/>
                  </a:lnTo>
                  <a:lnTo>
                    <a:pt x="421" y="554"/>
                  </a:lnTo>
                  <a:lnTo>
                    <a:pt x="421" y="547"/>
                  </a:lnTo>
                  <a:lnTo>
                    <a:pt x="424" y="543"/>
                  </a:lnTo>
                  <a:lnTo>
                    <a:pt x="424" y="543"/>
                  </a:lnTo>
                  <a:lnTo>
                    <a:pt x="424" y="412"/>
                  </a:lnTo>
                  <a:lnTo>
                    <a:pt x="424" y="412"/>
                  </a:lnTo>
                  <a:lnTo>
                    <a:pt x="421" y="408"/>
                  </a:lnTo>
                  <a:lnTo>
                    <a:pt x="421" y="405"/>
                  </a:lnTo>
                  <a:lnTo>
                    <a:pt x="413" y="401"/>
                  </a:lnTo>
                  <a:lnTo>
                    <a:pt x="410" y="397"/>
                  </a:lnTo>
                  <a:lnTo>
                    <a:pt x="410" y="397"/>
                  </a:lnTo>
                  <a:lnTo>
                    <a:pt x="362" y="397"/>
                  </a:lnTo>
                  <a:lnTo>
                    <a:pt x="362" y="397"/>
                  </a:lnTo>
                  <a:lnTo>
                    <a:pt x="343" y="397"/>
                  </a:lnTo>
                  <a:lnTo>
                    <a:pt x="328" y="393"/>
                  </a:lnTo>
                  <a:lnTo>
                    <a:pt x="314" y="386"/>
                  </a:lnTo>
                  <a:lnTo>
                    <a:pt x="299" y="378"/>
                  </a:lnTo>
                  <a:lnTo>
                    <a:pt x="299" y="378"/>
                  </a:lnTo>
                  <a:lnTo>
                    <a:pt x="299" y="378"/>
                  </a:lnTo>
                  <a:lnTo>
                    <a:pt x="288" y="363"/>
                  </a:lnTo>
                  <a:lnTo>
                    <a:pt x="280" y="348"/>
                  </a:lnTo>
                  <a:lnTo>
                    <a:pt x="273" y="333"/>
                  </a:lnTo>
                  <a:lnTo>
                    <a:pt x="273" y="315"/>
                  </a:lnTo>
                  <a:lnTo>
                    <a:pt x="273" y="315"/>
                  </a:lnTo>
                  <a:lnTo>
                    <a:pt x="273" y="240"/>
                  </a:lnTo>
                  <a:lnTo>
                    <a:pt x="291" y="232"/>
                  </a:lnTo>
                  <a:lnTo>
                    <a:pt x="291" y="232"/>
                  </a:lnTo>
                  <a:lnTo>
                    <a:pt x="291" y="232"/>
                  </a:lnTo>
                  <a:lnTo>
                    <a:pt x="291" y="232"/>
                  </a:lnTo>
                  <a:lnTo>
                    <a:pt x="291" y="232"/>
                  </a:lnTo>
                  <a:lnTo>
                    <a:pt x="295" y="229"/>
                  </a:lnTo>
                  <a:lnTo>
                    <a:pt x="295" y="229"/>
                  </a:lnTo>
                  <a:lnTo>
                    <a:pt x="295" y="229"/>
                  </a:lnTo>
                  <a:lnTo>
                    <a:pt x="310" y="214"/>
                  </a:lnTo>
                  <a:lnTo>
                    <a:pt x="310" y="214"/>
                  </a:lnTo>
                  <a:lnTo>
                    <a:pt x="310" y="214"/>
                  </a:lnTo>
                  <a:lnTo>
                    <a:pt x="317" y="206"/>
                  </a:lnTo>
                  <a:lnTo>
                    <a:pt x="325" y="191"/>
                  </a:lnTo>
                  <a:lnTo>
                    <a:pt x="328" y="176"/>
                  </a:lnTo>
                  <a:lnTo>
                    <a:pt x="328" y="158"/>
                  </a:lnTo>
                  <a:lnTo>
                    <a:pt x="328" y="158"/>
                  </a:lnTo>
                  <a:lnTo>
                    <a:pt x="328" y="158"/>
                  </a:lnTo>
                  <a:lnTo>
                    <a:pt x="328" y="143"/>
                  </a:lnTo>
                  <a:lnTo>
                    <a:pt x="321" y="128"/>
                  </a:lnTo>
                  <a:lnTo>
                    <a:pt x="314" y="113"/>
                  </a:lnTo>
                  <a:lnTo>
                    <a:pt x="306" y="101"/>
                  </a:lnTo>
                  <a:lnTo>
                    <a:pt x="291" y="90"/>
                  </a:lnTo>
                  <a:lnTo>
                    <a:pt x="280" y="83"/>
                  </a:lnTo>
                  <a:lnTo>
                    <a:pt x="262" y="79"/>
                  </a:lnTo>
                  <a:lnTo>
                    <a:pt x="247" y="75"/>
                  </a:lnTo>
                  <a:lnTo>
                    <a:pt x="247" y="75"/>
                  </a:lnTo>
                  <a:lnTo>
                    <a:pt x="247" y="75"/>
                  </a:lnTo>
                  <a:lnTo>
                    <a:pt x="229" y="79"/>
                  </a:lnTo>
                  <a:lnTo>
                    <a:pt x="214" y="83"/>
                  </a:lnTo>
                  <a:lnTo>
                    <a:pt x="199" y="90"/>
                  </a:lnTo>
                  <a:lnTo>
                    <a:pt x="188" y="101"/>
                  </a:lnTo>
                  <a:lnTo>
                    <a:pt x="177" y="113"/>
                  </a:lnTo>
                  <a:lnTo>
                    <a:pt x="170" y="128"/>
                  </a:lnTo>
                  <a:lnTo>
                    <a:pt x="166" y="143"/>
                  </a:lnTo>
                  <a:lnTo>
                    <a:pt x="166" y="158"/>
                  </a:lnTo>
                  <a:lnTo>
                    <a:pt x="166" y="158"/>
                  </a:lnTo>
                  <a:lnTo>
                    <a:pt x="166" y="158"/>
                  </a:lnTo>
                  <a:lnTo>
                    <a:pt x="166" y="180"/>
                  </a:lnTo>
                  <a:lnTo>
                    <a:pt x="173" y="195"/>
                  </a:lnTo>
                  <a:lnTo>
                    <a:pt x="181" y="210"/>
                  </a:lnTo>
                  <a:lnTo>
                    <a:pt x="195" y="225"/>
                  </a:lnTo>
                  <a:lnTo>
                    <a:pt x="195" y="225"/>
                  </a:lnTo>
                  <a:lnTo>
                    <a:pt x="195" y="225"/>
                  </a:lnTo>
                  <a:lnTo>
                    <a:pt x="195" y="225"/>
                  </a:lnTo>
                  <a:lnTo>
                    <a:pt x="203" y="236"/>
                  </a:lnTo>
                  <a:lnTo>
                    <a:pt x="210" y="251"/>
                  </a:lnTo>
                  <a:lnTo>
                    <a:pt x="206" y="262"/>
                  </a:lnTo>
                  <a:lnTo>
                    <a:pt x="199" y="277"/>
                  </a:lnTo>
                  <a:lnTo>
                    <a:pt x="199" y="277"/>
                  </a:lnTo>
                  <a:lnTo>
                    <a:pt x="199" y="277"/>
                  </a:lnTo>
                  <a:lnTo>
                    <a:pt x="188" y="285"/>
                  </a:lnTo>
                  <a:lnTo>
                    <a:pt x="177" y="292"/>
                  </a:lnTo>
                  <a:lnTo>
                    <a:pt x="162" y="289"/>
                  </a:lnTo>
                  <a:lnTo>
                    <a:pt x="147" y="281"/>
                  </a:lnTo>
                  <a:lnTo>
                    <a:pt x="147" y="281"/>
                  </a:lnTo>
                  <a:lnTo>
                    <a:pt x="147" y="281"/>
                  </a:lnTo>
                  <a:lnTo>
                    <a:pt x="125" y="259"/>
                  </a:lnTo>
                  <a:lnTo>
                    <a:pt x="107" y="229"/>
                  </a:lnTo>
                  <a:lnTo>
                    <a:pt x="96" y="195"/>
                  </a:lnTo>
                  <a:lnTo>
                    <a:pt x="92" y="158"/>
                  </a:lnTo>
                  <a:lnTo>
                    <a:pt x="92" y="158"/>
                  </a:lnTo>
                  <a:lnTo>
                    <a:pt x="92" y="158"/>
                  </a:lnTo>
                  <a:lnTo>
                    <a:pt x="92" y="128"/>
                  </a:lnTo>
                  <a:lnTo>
                    <a:pt x="103" y="98"/>
                  </a:lnTo>
                  <a:lnTo>
                    <a:pt x="118" y="71"/>
                  </a:lnTo>
                  <a:lnTo>
                    <a:pt x="136" y="49"/>
                  </a:lnTo>
                  <a:lnTo>
                    <a:pt x="158" y="26"/>
                  </a:lnTo>
                  <a:lnTo>
                    <a:pt x="184" y="12"/>
                  </a:lnTo>
                  <a:lnTo>
                    <a:pt x="214" y="4"/>
                  </a:lnTo>
                  <a:lnTo>
                    <a:pt x="247" y="0"/>
                  </a:lnTo>
                  <a:lnTo>
                    <a:pt x="247" y="0"/>
                  </a:lnTo>
                  <a:lnTo>
                    <a:pt x="247" y="0"/>
                  </a:lnTo>
                  <a:lnTo>
                    <a:pt x="277" y="4"/>
                  </a:lnTo>
                  <a:lnTo>
                    <a:pt x="306" y="12"/>
                  </a:lnTo>
                  <a:lnTo>
                    <a:pt x="336" y="26"/>
                  </a:lnTo>
                  <a:lnTo>
                    <a:pt x="358" y="49"/>
                  </a:lnTo>
                  <a:lnTo>
                    <a:pt x="376" y="71"/>
                  </a:lnTo>
                  <a:lnTo>
                    <a:pt x="391" y="98"/>
                  </a:lnTo>
                  <a:lnTo>
                    <a:pt x="399" y="128"/>
                  </a:lnTo>
                  <a:lnTo>
                    <a:pt x="402" y="158"/>
                  </a:lnTo>
                  <a:lnTo>
                    <a:pt x="402" y="158"/>
                  </a:lnTo>
                  <a:lnTo>
                    <a:pt x="402" y="158"/>
                  </a:lnTo>
                  <a:lnTo>
                    <a:pt x="399" y="191"/>
                  </a:lnTo>
                  <a:lnTo>
                    <a:pt x="391" y="221"/>
                  </a:lnTo>
                  <a:lnTo>
                    <a:pt x="380" y="244"/>
                  </a:lnTo>
                  <a:lnTo>
                    <a:pt x="365" y="262"/>
                  </a:lnTo>
                  <a:lnTo>
                    <a:pt x="365" y="262"/>
                  </a:lnTo>
                  <a:lnTo>
                    <a:pt x="365" y="262"/>
                  </a:lnTo>
                  <a:lnTo>
                    <a:pt x="347" y="285"/>
                  </a:lnTo>
                  <a:lnTo>
                    <a:pt x="347" y="285"/>
                  </a:lnTo>
                  <a:lnTo>
                    <a:pt x="347" y="315"/>
                  </a:lnTo>
                  <a:lnTo>
                    <a:pt x="347" y="315"/>
                  </a:lnTo>
                  <a:lnTo>
                    <a:pt x="347" y="322"/>
                  </a:lnTo>
                  <a:lnTo>
                    <a:pt x="347" y="322"/>
                  </a:lnTo>
                  <a:lnTo>
                    <a:pt x="347" y="322"/>
                  </a:lnTo>
                  <a:lnTo>
                    <a:pt x="351" y="322"/>
                  </a:lnTo>
                  <a:lnTo>
                    <a:pt x="362" y="322"/>
                  </a:lnTo>
                  <a:lnTo>
                    <a:pt x="362" y="322"/>
                  </a:lnTo>
                  <a:lnTo>
                    <a:pt x="410" y="322"/>
                  </a:lnTo>
                  <a:lnTo>
                    <a:pt x="410" y="322"/>
                  </a:lnTo>
                  <a:lnTo>
                    <a:pt x="428" y="326"/>
                  </a:lnTo>
                  <a:lnTo>
                    <a:pt x="443" y="330"/>
                  </a:lnTo>
                  <a:lnTo>
                    <a:pt x="458" y="337"/>
                  </a:lnTo>
                  <a:lnTo>
                    <a:pt x="472" y="348"/>
                  </a:lnTo>
                  <a:lnTo>
                    <a:pt x="483" y="363"/>
                  </a:lnTo>
                  <a:lnTo>
                    <a:pt x="491" y="378"/>
                  </a:lnTo>
                  <a:lnTo>
                    <a:pt x="495" y="397"/>
                  </a:lnTo>
                  <a:lnTo>
                    <a:pt x="498" y="412"/>
                  </a:lnTo>
                  <a:lnTo>
                    <a:pt x="498" y="412"/>
                  </a:lnTo>
                  <a:lnTo>
                    <a:pt x="498" y="543"/>
                  </a:lnTo>
                  <a:lnTo>
                    <a:pt x="498" y="543"/>
                  </a:lnTo>
                  <a:lnTo>
                    <a:pt x="495" y="562"/>
                  </a:lnTo>
                  <a:lnTo>
                    <a:pt x="491" y="577"/>
                  </a:lnTo>
                  <a:lnTo>
                    <a:pt x="483" y="592"/>
                  </a:lnTo>
                  <a:lnTo>
                    <a:pt x="472" y="607"/>
                  </a:lnTo>
                  <a:lnTo>
                    <a:pt x="458" y="618"/>
                  </a:lnTo>
                  <a:lnTo>
                    <a:pt x="443" y="625"/>
                  </a:lnTo>
                  <a:lnTo>
                    <a:pt x="428" y="633"/>
                  </a:lnTo>
                  <a:lnTo>
                    <a:pt x="410" y="633"/>
                  </a:lnTo>
                  <a:lnTo>
                    <a:pt x="410" y="633"/>
                  </a:lnTo>
                  <a:lnTo>
                    <a:pt x="88" y="633"/>
                  </a:lnTo>
                  <a:lnTo>
                    <a:pt x="88"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7" name="Freeform 9"/>
            <p:cNvSpPr>
              <a:spLocks/>
            </p:cNvSpPr>
            <p:nvPr/>
          </p:nvSpPr>
          <p:spPr bwMode="auto">
            <a:xfrm>
              <a:off x="5140325" y="3581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8" name="Freeform 10"/>
            <p:cNvSpPr>
              <a:spLocks/>
            </p:cNvSpPr>
            <p:nvPr/>
          </p:nvSpPr>
          <p:spPr bwMode="auto">
            <a:xfrm>
              <a:off x="5227637" y="49530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60"/>
                </a:cxn>
                <a:cxn ang="0">
                  <a:pos x="163" y="386"/>
                </a:cxn>
                <a:cxn ang="0">
                  <a:pos x="137" y="397"/>
                </a:cxn>
                <a:cxn ang="0">
                  <a:pos x="89" y="397"/>
                </a:cxn>
                <a:cxn ang="0">
                  <a:pos x="82" y="405"/>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9"/>
                </a:cxn>
                <a:cxn ang="0">
                  <a:pos x="318" y="206"/>
                </a:cxn>
                <a:cxn ang="0">
                  <a:pos x="333" y="158"/>
                </a:cxn>
                <a:cxn ang="0">
                  <a:pos x="318" y="113"/>
                </a:cxn>
                <a:cxn ang="0">
                  <a:pos x="266" y="79"/>
                </a:cxn>
                <a:cxn ang="0">
                  <a:pos x="233" y="79"/>
                </a:cxn>
                <a:cxn ang="0">
                  <a:pos x="181" y="113"/>
                </a:cxn>
                <a:cxn ang="0">
                  <a:pos x="167" y="158"/>
                </a:cxn>
                <a:cxn ang="0">
                  <a:pos x="185" y="210"/>
                </a:cxn>
                <a:cxn ang="0">
                  <a:pos x="196" y="225"/>
                </a:cxn>
                <a:cxn ang="0">
                  <a:pos x="204" y="277"/>
                </a:cxn>
                <a:cxn ang="0">
                  <a:pos x="178" y="292"/>
                </a:cxn>
                <a:cxn ang="0">
                  <a:pos x="152" y="281"/>
                </a:cxn>
                <a:cxn ang="0">
                  <a:pos x="93" y="158"/>
                </a:cxn>
                <a:cxn ang="0">
                  <a:pos x="104" y="98"/>
                </a:cxn>
                <a:cxn ang="0">
                  <a:pos x="189" y="12"/>
                </a:cxn>
                <a:cxn ang="0">
                  <a:pos x="248" y="0"/>
                </a:cxn>
                <a:cxn ang="0">
                  <a:pos x="359" y="49"/>
                </a:cxn>
                <a:cxn ang="0">
                  <a:pos x="407" y="158"/>
                </a:cxn>
                <a:cxn ang="0">
                  <a:pos x="392" y="221"/>
                </a:cxn>
                <a:cxn ang="0">
                  <a:pos x="366" y="262"/>
                </a:cxn>
                <a:cxn ang="0">
                  <a:pos x="348" y="315"/>
                </a:cxn>
                <a:cxn ang="0">
                  <a:pos x="355" y="322"/>
                </a:cxn>
                <a:cxn ang="0">
                  <a:pos x="410" y="322"/>
                </a:cxn>
                <a:cxn ang="0">
                  <a:pos x="473" y="348"/>
                </a:cxn>
                <a:cxn ang="0">
                  <a:pos x="499" y="412"/>
                </a:cxn>
                <a:cxn ang="0">
                  <a:pos x="499" y="562"/>
                </a:cxn>
                <a:cxn ang="0">
                  <a:pos x="462" y="618"/>
                </a:cxn>
                <a:cxn ang="0">
                  <a:pos x="410" y="633"/>
                </a:cxn>
              </a:cxnLst>
              <a:rect l="0" t="0" r="r" b="b"/>
              <a:pathLst>
                <a:path w="499" h="633">
                  <a:moveTo>
                    <a:pt x="89" y="633"/>
                  </a:moveTo>
                  <a:lnTo>
                    <a:pt x="89" y="633"/>
                  </a:lnTo>
                  <a:lnTo>
                    <a:pt x="71" y="633"/>
                  </a:lnTo>
                  <a:lnTo>
                    <a:pt x="56" y="625"/>
                  </a:lnTo>
                  <a:lnTo>
                    <a:pt x="37" y="618"/>
                  </a:lnTo>
                  <a:lnTo>
                    <a:pt x="26" y="607"/>
                  </a:lnTo>
                  <a:lnTo>
                    <a:pt x="15" y="592"/>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5"/>
                  </a:lnTo>
                  <a:lnTo>
                    <a:pt x="174" y="360"/>
                  </a:lnTo>
                  <a:lnTo>
                    <a:pt x="174" y="360"/>
                  </a:lnTo>
                  <a:lnTo>
                    <a:pt x="174" y="360"/>
                  </a:lnTo>
                  <a:lnTo>
                    <a:pt x="170" y="375"/>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5"/>
                  </a:lnTo>
                  <a:lnTo>
                    <a:pt x="82" y="405"/>
                  </a:lnTo>
                  <a:lnTo>
                    <a:pt x="82" y="405"/>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5"/>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5"/>
                  </a:lnTo>
                  <a:lnTo>
                    <a:pt x="274" y="315"/>
                  </a:lnTo>
                  <a:lnTo>
                    <a:pt x="274" y="240"/>
                  </a:lnTo>
                  <a:lnTo>
                    <a:pt x="292" y="232"/>
                  </a:lnTo>
                  <a:lnTo>
                    <a:pt x="292" y="232"/>
                  </a:lnTo>
                  <a:lnTo>
                    <a:pt x="292" y="232"/>
                  </a:lnTo>
                  <a:lnTo>
                    <a:pt x="292" y="232"/>
                  </a:lnTo>
                  <a:lnTo>
                    <a:pt x="292" y="232"/>
                  </a:lnTo>
                  <a:lnTo>
                    <a:pt x="292" y="232"/>
                  </a:lnTo>
                  <a:lnTo>
                    <a:pt x="296" y="229"/>
                  </a:lnTo>
                  <a:lnTo>
                    <a:pt x="296" y="229"/>
                  </a:lnTo>
                  <a:lnTo>
                    <a:pt x="296" y="229"/>
                  </a:lnTo>
                  <a:lnTo>
                    <a:pt x="311" y="214"/>
                  </a:lnTo>
                  <a:lnTo>
                    <a:pt x="311" y="214"/>
                  </a:lnTo>
                  <a:lnTo>
                    <a:pt x="311" y="214"/>
                  </a:lnTo>
                  <a:lnTo>
                    <a:pt x="318" y="206"/>
                  </a:lnTo>
                  <a:lnTo>
                    <a:pt x="325" y="191"/>
                  </a:lnTo>
                  <a:lnTo>
                    <a:pt x="329" y="176"/>
                  </a:lnTo>
                  <a:lnTo>
                    <a:pt x="333" y="158"/>
                  </a:lnTo>
                  <a:lnTo>
                    <a:pt x="333" y="158"/>
                  </a:lnTo>
                  <a:lnTo>
                    <a:pt x="333" y="158"/>
                  </a:lnTo>
                  <a:lnTo>
                    <a:pt x="329" y="143"/>
                  </a:lnTo>
                  <a:lnTo>
                    <a:pt x="325" y="128"/>
                  </a:lnTo>
                  <a:lnTo>
                    <a:pt x="318" y="113"/>
                  </a:lnTo>
                  <a:lnTo>
                    <a:pt x="307" y="101"/>
                  </a:lnTo>
                  <a:lnTo>
                    <a:pt x="296" y="90"/>
                  </a:lnTo>
                  <a:lnTo>
                    <a:pt x="281" y="83"/>
                  </a:lnTo>
                  <a:lnTo>
                    <a:pt x="266" y="79"/>
                  </a:lnTo>
                  <a:lnTo>
                    <a:pt x="248" y="75"/>
                  </a:lnTo>
                  <a:lnTo>
                    <a:pt x="248" y="75"/>
                  </a:lnTo>
                  <a:lnTo>
                    <a:pt x="248" y="75"/>
                  </a:lnTo>
                  <a:lnTo>
                    <a:pt x="233" y="79"/>
                  </a:lnTo>
                  <a:lnTo>
                    <a:pt x="218" y="83"/>
                  </a:lnTo>
                  <a:lnTo>
                    <a:pt x="204" y="90"/>
                  </a:lnTo>
                  <a:lnTo>
                    <a:pt x="189" y="101"/>
                  </a:lnTo>
                  <a:lnTo>
                    <a:pt x="181" y="113"/>
                  </a:lnTo>
                  <a:lnTo>
                    <a:pt x="174" y="128"/>
                  </a:lnTo>
                  <a:lnTo>
                    <a:pt x="167" y="143"/>
                  </a:lnTo>
                  <a:lnTo>
                    <a:pt x="167" y="158"/>
                  </a:lnTo>
                  <a:lnTo>
                    <a:pt x="167" y="158"/>
                  </a:lnTo>
                  <a:lnTo>
                    <a:pt x="167" y="158"/>
                  </a:lnTo>
                  <a:lnTo>
                    <a:pt x="167" y="180"/>
                  </a:lnTo>
                  <a:lnTo>
                    <a:pt x="174" y="195"/>
                  </a:lnTo>
                  <a:lnTo>
                    <a:pt x="185" y="210"/>
                  </a:lnTo>
                  <a:lnTo>
                    <a:pt x="196" y="225"/>
                  </a:lnTo>
                  <a:lnTo>
                    <a:pt x="196" y="225"/>
                  </a:lnTo>
                  <a:lnTo>
                    <a:pt x="196" y="225"/>
                  </a:lnTo>
                  <a:lnTo>
                    <a:pt x="196" y="225"/>
                  </a:lnTo>
                  <a:lnTo>
                    <a:pt x="207" y="236"/>
                  </a:lnTo>
                  <a:lnTo>
                    <a:pt x="211" y="251"/>
                  </a:lnTo>
                  <a:lnTo>
                    <a:pt x="211" y="262"/>
                  </a:lnTo>
                  <a:lnTo>
                    <a:pt x="204" y="277"/>
                  </a:lnTo>
                  <a:lnTo>
                    <a:pt x="204" y="277"/>
                  </a:lnTo>
                  <a:lnTo>
                    <a:pt x="204" y="277"/>
                  </a:lnTo>
                  <a:lnTo>
                    <a:pt x="192" y="285"/>
                  </a:lnTo>
                  <a:lnTo>
                    <a:pt x="178" y="292"/>
                  </a:lnTo>
                  <a:lnTo>
                    <a:pt x="163" y="289"/>
                  </a:lnTo>
                  <a:lnTo>
                    <a:pt x="152" y="281"/>
                  </a:lnTo>
                  <a:lnTo>
                    <a:pt x="152" y="281"/>
                  </a:lnTo>
                  <a:lnTo>
                    <a:pt x="152" y="281"/>
                  </a:lnTo>
                  <a:lnTo>
                    <a:pt x="126" y="259"/>
                  </a:lnTo>
                  <a:lnTo>
                    <a:pt x="108" y="229"/>
                  </a:lnTo>
                  <a:lnTo>
                    <a:pt x="96" y="195"/>
                  </a:lnTo>
                  <a:lnTo>
                    <a:pt x="93" y="158"/>
                  </a:lnTo>
                  <a:lnTo>
                    <a:pt x="93" y="158"/>
                  </a:lnTo>
                  <a:lnTo>
                    <a:pt x="93" y="158"/>
                  </a:lnTo>
                  <a:lnTo>
                    <a:pt x="96" y="128"/>
                  </a:lnTo>
                  <a:lnTo>
                    <a:pt x="104" y="98"/>
                  </a:lnTo>
                  <a:lnTo>
                    <a:pt x="119" y="71"/>
                  </a:lnTo>
                  <a:lnTo>
                    <a:pt x="137" y="49"/>
                  </a:lnTo>
                  <a:lnTo>
                    <a:pt x="163" y="26"/>
                  </a:lnTo>
                  <a:lnTo>
                    <a:pt x="189" y="12"/>
                  </a:lnTo>
                  <a:lnTo>
                    <a:pt x="218" y="4"/>
                  </a:lnTo>
                  <a:lnTo>
                    <a:pt x="248" y="0"/>
                  </a:lnTo>
                  <a:lnTo>
                    <a:pt x="248" y="0"/>
                  </a:lnTo>
                  <a:lnTo>
                    <a:pt x="248" y="0"/>
                  </a:lnTo>
                  <a:lnTo>
                    <a:pt x="281" y="4"/>
                  </a:lnTo>
                  <a:lnTo>
                    <a:pt x="311" y="12"/>
                  </a:lnTo>
                  <a:lnTo>
                    <a:pt x="336" y="26"/>
                  </a:lnTo>
                  <a:lnTo>
                    <a:pt x="359" y="49"/>
                  </a:lnTo>
                  <a:lnTo>
                    <a:pt x="377" y="71"/>
                  </a:lnTo>
                  <a:lnTo>
                    <a:pt x="392" y="98"/>
                  </a:lnTo>
                  <a:lnTo>
                    <a:pt x="403" y="128"/>
                  </a:lnTo>
                  <a:lnTo>
                    <a:pt x="407" y="158"/>
                  </a:lnTo>
                  <a:lnTo>
                    <a:pt x="407" y="158"/>
                  </a:lnTo>
                  <a:lnTo>
                    <a:pt x="407" y="158"/>
                  </a:lnTo>
                  <a:lnTo>
                    <a:pt x="403" y="191"/>
                  </a:lnTo>
                  <a:lnTo>
                    <a:pt x="392" y="221"/>
                  </a:lnTo>
                  <a:lnTo>
                    <a:pt x="381" y="244"/>
                  </a:lnTo>
                  <a:lnTo>
                    <a:pt x="366" y="262"/>
                  </a:lnTo>
                  <a:lnTo>
                    <a:pt x="366" y="262"/>
                  </a:lnTo>
                  <a:lnTo>
                    <a:pt x="366" y="262"/>
                  </a:lnTo>
                  <a:lnTo>
                    <a:pt x="348" y="285"/>
                  </a:lnTo>
                  <a:lnTo>
                    <a:pt x="348" y="285"/>
                  </a:lnTo>
                  <a:lnTo>
                    <a:pt x="348" y="315"/>
                  </a:lnTo>
                  <a:lnTo>
                    <a:pt x="348" y="315"/>
                  </a:lnTo>
                  <a:lnTo>
                    <a:pt x="351" y="322"/>
                  </a:lnTo>
                  <a:lnTo>
                    <a:pt x="351" y="322"/>
                  </a:lnTo>
                  <a:lnTo>
                    <a:pt x="351" y="322"/>
                  </a:lnTo>
                  <a:lnTo>
                    <a:pt x="355" y="322"/>
                  </a:lnTo>
                  <a:lnTo>
                    <a:pt x="362" y="322"/>
                  </a:lnTo>
                  <a:lnTo>
                    <a:pt x="362" y="322"/>
                  </a:lnTo>
                  <a:lnTo>
                    <a:pt x="410" y="322"/>
                  </a:lnTo>
                  <a:lnTo>
                    <a:pt x="410" y="322"/>
                  </a:lnTo>
                  <a:lnTo>
                    <a:pt x="429" y="326"/>
                  </a:lnTo>
                  <a:lnTo>
                    <a:pt x="444" y="330"/>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2"/>
                  </a:lnTo>
                  <a:lnTo>
                    <a:pt x="473" y="607"/>
                  </a:lnTo>
                  <a:lnTo>
                    <a:pt x="462" y="618"/>
                  </a:lnTo>
                  <a:lnTo>
                    <a:pt x="444" y="625"/>
                  </a:lnTo>
                  <a:lnTo>
                    <a:pt x="429" y="633"/>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9" name="Freeform 11"/>
            <p:cNvSpPr>
              <a:spLocks noEditPoints="1"/>
            </p:cNvSpPr>
            <p:nvPr/>
          </p:nvSpPr>
          <p:spPr bwMode="auto">
            <a:xfrm>
              <a:off x="3757613" y="4127500"/>
              <a:ext cx="931863" cy="950913"/>
            </a:xfrm>
            <a:custGeom>
              <a:avLst/>
              <a:gdLst/>
              <a:ahLst/>
              <a:cxnLst>
                <a:cxn ang="0">
                  <a:pos x="0" y="300"/>
                </a:cxn>
                <a:cxn ang="0">
                  <a:pos x="7" y="240"/>
                </a:cxn>
                <a:cxn ang="0">
                  <a:pos x="22" y="184"/>
                </a:cxn>
                <a:cxn ang="0">
                  <a:pos x="52" y="131"/>
                </a:cxn>
                <a:cxn ang="0">
                  <a:pos x="85" y="90"/>
                </a:cxn>
                <a:cxn ang="0">
                  <a:pos x="129" y="53"/>
                </a:cxn>
                <a:cxn ang="0">
                  <a:pos x="181" y="27"/>
                </a:cxn>
                <a:cxn ang="0">
                  <a:pos x="236" y="8"/>
                </a:cxn>
                <a:cxn ang="0">
                  <a:pos x="295" y="0"/>
                </a:cxn>
                <a:cxn ang="0">
                  <a:pos x="295" y="0"/>
                </a:cxn>
                <a:cxn ang="0">
                  <a:pos x="354" y="8"/>
                </a:cxn>
                <a:cxn ang="0">
                  <a:pos x="410" y="27"/>
                </a:cxn>
                <a:cxn ang="0">
                  <a:pos x="458" y="53"/>
                </a:cxn>
                <a:cxn ang="0">
                  <a:pos x="502" y="90"/>
                </a:cxn>
                <a:cxn ang="0">
                  <a:pos x="539" y="131"/>
                </a:cxn>
                <a:cxn ang="0">
                  <a:pos x="565" y="184"/>
                </a:cxn>
                <a:cxn ang="0">
                  <a:pos x="583" y="240"/>
                </a:cxn>
                <a:cxn ang="0">
                  <a:pos x="587" y="300"/>
                </a:cxn>
                <a:cxn ang="0">
                  <a:pos x="587" y="300"/>
                </a:cxn>
                <a:cxn ang="0">
                  <a:pos x="583" y="360"/>
                </a:cxn>
                <a:cxn ang="0">
                  <a:pos x="565" y="416"/>
                </a:cxn>
                <a:cxn ang="0">
                  <a:pos x="539" y="468"/>
                </a:cxn>
                <a:cxn ang="0">
                  <a:pos x="502" y="510"/>
                </a:cxn>
                <a:cxn ang="0">
                  <a:pos x="458" y="547"/>
                </a:cxn>
                <a:cxn ang="0">
                  <a:pos x="410" y="573"/>
                </a:cxn>
                <a:cxn ang="0">
                  <a:pos x="354" y="592"/>
                </a:cxn>
                <a:cxn ang="0">
                  <a:pos x="295" y="599"/>
                </a:cxn>
                <a:cxn ang="0">
                  <a:pos x="295" y="599"/>
                </a:cxn>
                <a:cxn ang="0">
                  <a:pos x="236" y="592"/>
                </a:cxn>
                <a:cxn ang="0">
                  <a:pos x="181" y="573"/>
                </a:cxn>
                <a:cxn ang="0">
                  <a:pos x="129" y="547"/>
                </a:cxn>
                <a:cxn ang="0">
                  <a:pos x="85" y="510"/>
                </a:cxn>
                <a:cxn ang="0">
                  <a:pos x="52" y="468"/>
                </a:cxn>
                <a:cxn ang="0">
                  <a:pos x="22" y="416"/>
                </a:cxn>
                <a:cxn ang="0">
                  <a:pos x="7" y="360"/>
                </a:cxn>
                <a:cxn ang="0">
                  <a:pos x="0" y="300"/>
                </a:cxn>
                <a:cxn ang="0">
                  <a:pos x="74" y="300"/>
                </a:cxn>
                <a:cxn ang="0">
                  <a:pos x="74" y="322"/>
                </a:cxn>
                <a:cxn ang="0">
                  <a:pos x="92" y="386"/>
                </a:cxn>
                <a:cxn ang="0">
                  <a:pos x="140" y="457"/>
                </a:cxn>
                <a:cxn ang="0">
                  <a:pos x="210" y="506"/>
                </a:cxn>
                <a:cxn ang="0">
                  <a:pos x="273" y="521"/>
                </a:cxn>
                <a:cxn ang="0">
                  <a:pos x="295" y="525"/>
                </a:cxn>
                <a:cxn ang="0">
                  <a:pos x="317" y="521"/>
                </a:cxn>
                <a:cxn ang="0">
                  <a:pos x="380" y="506"/>
                </a:cxn>
                <a:cxn ang="0">
                  <a:pos x="450" y="457"/>
                </a:cxn>
                <a:cxn ang="0">
                  <a:pos x="498" y="386"/>
                </a:cxn>
                <a:cxn ang="0">
                  <a:pos x="513" y="322"/>
                </a:cxn>
                <a:cxn ang="0">
                  <a:pos x="513" y="300"/>
                </a:cxn>
                <a:cxn ang="0">
                  <a:pos x="513" y="277"/>
                </a:cxn>
                <a:cxn ang="0">
                  <a:pos x="498" y="214"/>
                </a:cxn>
                <a:cxn ang="0">
                  <a:pos x="450" y="143"/>
                </a:cxn>
                <a:cxn ang="0">
                  <a:pos x="380" y="94"/>
                </a:cxn>
                <a:cxn ang="0">
                  <a:pos x="317" y="79"/>
                </a:cxn>
                <a:cxn ang="0">
                  <a:pos x="295" y="75"/>
                </a:cxn>
                <a:cxn ang="0">
                  <a:pos x="273" y="79"/>
                </a:cxn>
                <a:cxn ang="0">
                  <a:pos x="210" y="94"/>
                </a:cxn>
                <a:cxn ang="0">
                  <a:pos x="140" y="143"/>
                </a:cxn>
                <a:cxn ang="0">
                  <a:pos x="92" y="214"/>
                </a:cxn>
                <a:cxn ang="0">
                  <a:pos x="74" y="277"/>
                </a:cxn>
                <a:cxn ang="0">
                  <a:pos x="74" y="300"/>
                </a:cxn>
              </a:cxnLst>
              <a:rect l="0" t="0" r="r" b="b"/>
              <a:pathLst>
                <a:path w="587" h="599">
                  <a:moveTo>
                    <a:pt x="0" y="300"/>
                  </a:moveTo>
                  <a:lnTo>
                    <a:pt x="0" y="300"/>
                  </a:lnTo>
                  <a:lnTo>
                    <a:pt x="4" y="270"/>
                  </a:lnTo>
                  <a:lnTo>
                    <a:pt x="7" y="240"/>
                  </a:lnTo>
                  <a:lnTo>
                    <a:pt x="15" y="210"/>
                  </a:lnTo>
                  <a:lnTo>
                    <a:pt x="22" y="184"/>
                  </a:lnTo>
                  <a:lnTo>
                    <a:pt x="37" y="158"/>
                  </a:lnTo>
                  <a:lnTo>
                    <a:pt x="52" y="131"/>
                  </a:lnTo>
                  <a:lnTo>
                    <a:pt x="66" y="109"/>
                  </a:lnTo>
                  <a:lnTo>
                    <a:pt x="85" y="90"/>
                  </a:lnTo>
                  <a:lnTo>
                    <a:pt x="107" y="72"/>
                  </a:lnTo>
                  <a:lnTo>
                    <a:pt x="129" y="53"/>
                  </a:lnTo>
                  <a:lnTo>
                    <a:pt x="155" y="38"/>
                  </a:lnTo>
                  <a:lnTo>
                    <a:pt x="181" y="27"/>
                  </a:lnTo>
                  <a:lnTo>
                    <a:pt x="207" y="15"/>
                  </a:lnTo>
                  <a:lnTo>
                    <a:pt x="236" y="8"/>
                  </a:lnTo>
                  <a:lnTo>
                    <a:pt x="266" y="4"/>
                  </a:lnTo>
                  <a:lnTo>
                    <a:pt x="295" y="0"/>
                  </a:lnTo>
                  <a:lnTo>
                    <a:pt x="295" y="0"/>
                  </a:lnTo>
                  <a:lnTo>
                    <a:pt x="295" y="0"/>
                  </a:lnTo>
                  <a:lnTo>
                    <a:pt x="325" y="4"/>
                  </a:lnTo>
                  <a:lnTo>
                    <a:pt x="354" y="8"/>
                  </a:lnTo>
                  <a:lnTo>
                    <a:pt x="380" y="15"/>
                  </a:lnTo>
                  <a:lnTo>
                    <a:pt x="410" y="27"/>
                  </a:lnTo>
                  <a:lnTo>
                    <a:pt x="436" y="38"/>
                  </a:lnTo>
                  <a:lnTo>
                    <a:pt x="458" y="53"/>
                  </a:lnTo>
                  <a:lnTo>
                    <a:pt x="480" y="72"/>
                  </a:lnTo>
                  <a:lnTo>
                    <a:pt x="502" y="90"/>
                  </a:lnTo>
                  <a:lnTo>
                    <a:pt x="521" y="109"/>
                  </a:lnTo>
                  <a:lnTo>
                    <a:pt x="539" y="131"/>
                  </a:lnTo>
                  <a:lnTo>
                    <a:pt x="554" y="158"/>
                  </a:lnTo>
                  <a:lnTo>
                    <a:pt x="565" y="184"/>
                  </a:lnTo>
                  <a:lnTo>
                    <a:pt x="576" y="210"/>
                  </a:lnTo>
                  <a:lnTo>
                    <a:pt x="583" y="240"/>
                  </a:lnTo>
                  <a:lnTo>
                    <a:pt x="587" y="270"/>
                  </a:lnTo>
                  <a:lnTo>
                    <a:pt x="587" y="300"/>
                  </a:lnTo>
                  <a:lnTo>
                    <a:pt x="587" y="300"/>
                  </a:lnTo>
                  <a:lnTo>
                    <a:pt x="587" y="300"/>
                  </a:lnTo>
                  <a:lnTo>
                    <a:pt x="587" y="330"/>
                  </a:lnTo>
                  <a:lnTo>
                    <a:pt x="583" y="360"/>
                  </a:lnTo>
                  <a:lnTo>
                    <a:pt x="576" y="390"/>
                  </a:lnTo>
                  <a:lnTo>
                    <a:pt x="565" y="416"/>
                  </a:lnTo>
                  <a:lnTo>
                    <a:pt x="554" y="442"/>
                  </a:lnTo>
                  <a:lnTo>
                    <a:pt x="539" y="468"/>
                  </a:lnTo>
                  <a:lnTo>
                    <a:pt x="521" y="491"/>
                  </a:lnTo>
                  <a:lnTo>
                    <a:pt x="502" y="510"/>
                  </a:lnTo>
                  <a:lnTo>
                    <a:pt x="480" y="528"/>
                  </a:lnTo>
                  <a:lnTo>
                    <a:pt x="458" y="547"/>
                  </a:lnTo>
                  <a:lnTo>
                    <a:pt x="436" y="562"/>
                  </a:lnTo>
                  <a:lnTo>
                    <a:pt x="410" y="573"/>
                  </a:lnTo>
                  <a:lnTo>
                    <a:pt x="380" y="584"/>
                  </a:lnTo>
                  <a:lnTo>
                    <a:pt x="354" y="592"/>
                  </a:lnTo>
                  <a:lnTo>
                    <a:pt x="325" y="596"/>
                  </a:lnTo>
                  <a:lnTo>
                    <a:pt x="295" y="599"/>
                  </a:lnTo>
                  <a:lnTo>
                    <a:pt x="295" y="599"/>
                  </a:lnTo>
                  <a:lnTo>
                    <a:pt x="295" y="599"/>
                  </a:lnTo>
                  <a:lnTo>
                    <a:pt x="266" y="596"/>
                  </a:lnTo>
                  <a:lnTo>
                    <a:pt x="236" y="592"/>
                  </a:lnTo>
                  <a:lnTo>
                    <a:pt x="207" y="584"/>
                  </a:lnTo>
                  <a:lnTo>
                    <a:pt x="181" y="573"/>
                  </a:lnTo>
                  <a:lnTo>
                    <a:pt x="155" y="562"/>
                  </a:lnTo>
                  <a:lnTo>
                    <a:pt x="129" y="547"/>
                  </a:lnTo>
                  <a:lnTo>
                    <a:pt x="107" y="528"/>
                  </a:lnTo>
                  <a:lnTo>
                    <a:pt x="85" y="510"/>
                  </a:lnTo>
                  <a:lnTo>
                    <a:pt x="66" y="491"/>
                  </a:lnTo>
                  <a:lnTo>
                    <a:pt x="52" y="468"/>
                  </a:lnTo>
                  <a:lnTo>
                    <a:pt x="37" y="442"/>
                  </a:lnTo>
                  <a:lnTo>
                    <a:pt x="22" y="416"/>
                  </a:lnTo>
                  <a:lnTo>
                    <a:pt x="15" y="390"/>
                  </a:lnTo>
                  <a:lnTo>
                    <a:pt x="7" y="360"/>
                  </a:lnTo>
                  <a:lnTo>
                    <a:pt x="4" y="330"/>
                  </a:lnTo>
                  <a:lnTo>
                    <a:pt x="0" y="300"/>
                  </a:lnTo>
                  <a:lnTo>
                    <a:pt x="0" y="300"/>
                  </a:lnTo>
                  <a:close/>
                  <a:moveTo>
                    <a:pt x="74" y="300"/>
                  </a:moveTo>
                  <a:lnTo>
                    <a:pt x="74" y="300"/>
                  </a:lnTo>
                  <a:lnTo>
                    <a:pt x="74" y="322"/>
                  </a:lnTo>
                  <a:lnTo>
                    <a:pt x="77" y="345"/>
                  </a:lnTo>
                  <a:lnTo>
                    <a:pt x="92" y="386"/>
                  </a:lnTo>
                  <a:lnTo>
                    <a:pt x="111" y="423"/>
                  </a:lnTo>
                  <a:lnTo>
                    <a:pt x="140" y="457"/>
                  </a:lnTo>
                  <a:lnTo>
                    <a:pt x="170" y="483"/>
                  </a:lnTo>
                  <a:lnTo>
                    <a:pt x="210" y="506"/>
                  </a:lnTo>
                  <a:lnTo>
                    <a:pt x="251" y="517"/>
                  </a:lnTo>
                  <a:lnTo>
                    <a:pt x="273" y="521"/>
                  </a:lnTo>
                  <a:lnTo>
                    <a:pt x="295" y="525"/>
                  </a:lnTo>
                  <a:lnTo>
                    <a:pt x="295" y="525"/>
                  </a:lnTo>
                  <a:lnTo>
                    <a:pt x="295" y="525"/>
                  </a:lnTo>
                  <a:lnTo>
                    <a:pt x="317" y="521"/>
                  </a:lnTo>
                  <a:lnTo>
                    <a:pt x="340" y="517"/>
                  </a:lnTo>
                  <a:lnTo>
                    <a:pt x="380" y="506"/>
                  </a:lnTo>
                  <a:lnTo>
                    <a:pt x="417" y="483"/>
                  </a:lnTo>
                  <a:lnTo>
                    <a:pt x="450" y="457"/>
                  </a:lnTo>
                  <a:lnTo>
                    <a:pt x="476" y="423"/>
                  </a:lnTo>
                  <a:lnTo>
                    <a:pt x="498" y="386"/>
                  </a:lnTo>
                  <a:lnTo>
                    <a:pt x="510" y="345"/>
                  </a:lnTo>
                  <a:lnTo>
                    <a:pt x="513" y="322"/>
                  </a:lnTo>
                  <a:lnTo>
                    <a:pt x="513" y="300"/>
                  </a:lnTo>
                  <a:lnTo>
                    <a:pt x="513" y="300"/>
                  </a:lnTo>
                  <a:lnTo>
                    <a:pt x="513" y="300"/>
                  </a:lnTo>
                  <a:lnTo>
                    <a:pt x="513" y="277"/>
                  </a:lnTo>
                  <a:lnTo>
                    <a:pt x="510" y="255"/>
                  </a:lnTo>
                  <a:lnTo>
                    <a:pt x="498" y="214"/>
                  </a:lnTo>
                  <a:lnTo>
                    <a:pt x="476" y="176"/>
                  </a:lnTo>
                  <a:lnTo>
                    <a:pt x="450" y="143"/>
                  </a:lnTo>
                  <a:lnTo>
                    <a:pt x="417" y="116"/>
                  </a:lnTo>
                  <a:lnTo>
                    <a:pt x="380" y="94"/>
                  </a:lnTo>
                  <a:lnTo>
                    <a:pt x="340" y="83"/>
                  </a:lnTo>
                  <a:lnTo>
                    <a:pt x="317" y="79"/>
                  </a:lnTo>
                  <a:lnTo>
                    <a:pt x="295" y="75"/>
                  </a:lnTo>
                  <a:lnTo>
                    <a:pt x="295" y="75"/>
                  </a:lnTo>
                  <a:lnTo>
                    <a:pt x="295" y="75"/>
                  </a:lnTo>
                  <a:lnTo>
                    <a:pt x="273" y="79"/>
                  </a:lnTo>
                  <a:lnTo>
                    <a:pt x="251" y="83"/>
                  </a:lnTo>
                  <a:lnTo>
                    <a:pt x="210" y="94"/>
                  </a:lnTo>
                  <a:lnTo>
                    <a:pt x="170" y="116"/>
                  </a:lnTo>
                  <a:lnTo>
                    <a:pt x="140" y="143"/>
                  </a:lnTo>
                  <a:lnTo>
                    <a:pt x="111" y="176"/>
                  </a:lnTo>
                  <a:lnTo>
                    <a:pt x="92" y="214"/>
                  </a:lnTo>
                  <a:lnTo>
                    <a:pt x="77" y="255"/>
                  </a:lnTo>
                  <a:lnTo>
                    <a:pt x="74" y="277"/>
                  </a:lnTo>
                  <a:lnTo>
                    <a:pt x="74" y="300"/>
                  </a:lnTo>
                  <a:lnTo>
                    <a:pt x="74" y="300"/>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0" name="Freeform 12"/>
            <p:cNvSpPr>
              <a:spLocks/>
            </p:cNvSpPr>
            <p:nvPr/>
          </p:nvSpPr>
          <p:spPr bwMode="auto">
            <a:xfrm>
              <a:off x="4700588" y="4103688"/>
              <a:ext cx="387350" cy="285750"/>
            </a:xfrm>
            <a:custGeom>
              <a:avLst/>
              <a:gdLst/>
              <a:ahLst/>
              <a:cxnLst>
                <a:cxn ang="0">
                  <a:pos x="4" y="161"/>
                </a:cxn>
                <a:cxn ang="0">
                  <a:pos x="4" y="161"/>
                </a:cxn>
                <a:cxn ang="0">
                  <a:pos x="0" y="146"/>
                </a:cxn>
                <a:cxn ang="0">
                  <a:pos x="0" y="131"/>
                </a:cxn>
                <a:cxn ang="0">
                  <a:pos x="4" y="120"/>
                </a:cxn>
                <a:cxn ang="0">
                  <a:pos x="15" y="109"/>
                </a:cxn>
                <a:cxn ang="0">
                  <a:pos x="15" y="109"/>
                </a:cxn>
                <a:cxn ang="0">
                  <a:pos x="189" y="4"/>
                </a:cxn>
                <a:cxn ang="0">
                  <a:pos x="189" y="4"/>
                </a:cxn>
                <a:cxn ang="0">
                  <a:pos x="204" y="0"/>
                </a:cxn>
                <a:cxn ang="0">
                  <a:pos x="218" y="0"/>
                </a:cxn>
                <a:cxn ang="0">
                  <a:pos x="229" y="8"/>
                </a:cxn>
                <a:cxn ang="0">
                  <a:pos x="241" y="19"/>
                </a:cxn>
                <a:cxn ang="0">
                  <a:pos x="241" y="19"/>
                </a:cxn>
                <a:cxn ang="0">
                  <a:pos x="241" y="19"/>
                </a:cxn>
                <a:cxn ang="0">
                  <a:pos x="244" y="34"/>
                </a:cxn>
                <a:cxn ang="0">
                  <a:pos x="244" y="49"/>
                </a:cxn>
                <a:cxn ang="0">
                  <a:pos x="237" y="60"/>
                </a:cxn>
                <a:cxn ang="0">
                  <a:pos x="226" y="72"/>
                </a:cxn>
                <a:cxn ang="0">
                  <a:pos x="226" y="72"/>
                </a:cxn>
                <a:cxn ang="0">
                  <a:pos x="56" y="173"/>
                </a:cxn>
                <a:cxn ang="0">
                  <a:pos x="56" y="173"/>
                </a:cxn>
                <a:cxn ang="0">
                  <a:pos x="45" y="176"/>
                </a:cxn>
                <a:cxn ang="0">
                  <a:pos x="34" y="180"/>
                </a:cxn>
                <a:cxn ang="0">
                  <a:pos x="34" y="180"/>
                </a:cxn>
                <a:cxn ang="0">
                  <a:pos x="34" y="180"/>
                </a:cxn>
                <a:cxn ang="0">
                  <a:pos x="26" y="176"/>
                </a:cxn>
                <a:cxn ang="0">
                  <a:pos x="19" y="173"/>
                </a:cxn>
                <a:cxn ang="0">
                  <a:pos x="12" y="169"/>
                </a:cxn>
                <a:cxn ang="0">
                  <a:pos x="4" y="161"/>
                </a:cxn>
                <a:cxn ang="0">
                  <a:pos x="4" y="161"/>
                </a:cxn>
              </a:cxnLst>
              <a:rect l="0" t="0" r="r" b="b"/>
              <a:pathLst>
                <a:path w="244" h="180">
                  <a:moveTo>
                    <a:pt x="4" y="161"/>
                  </a:moveTo>
                  <a:lnTo>
                    <a:pt x="4" y="161"/>
                  </a:lnTo>
                  <a:lnTo>
                    <a:pt x="0" y="146"/>
                  </a:lnTo>
                  <a:lnTo>
                    <a:pt x="0" y="131"/>
                  </a:lnTo>
                  <a:lnTo>
                    <a:pt x="4" y="120"/>
                  </a:lnTo>
                  <a:lnTo>
                    <a:pt x="15" y="109"/>
                  </a:lnTo>
                  <a:lnTo>
                    <a:pt x="15" y="109"/>
                  </a:lnTo>
                  <a:lnTo>
                    <a:pt x="189" y="4"/>
                  </a:lnTo>
                  <a:lnTo>
                    <a:pt x="189" y="4"/>
                  </a:lnTo>
                  <a:lnTo>
                    <a:pt x="204" y="0"/>
                  </a:lnTo>
                  <a:lnTo>
                    <a:pt x="218" y="0"/>
                  </a:lnTo>
                  <a:lnTo>
                    <a:pt x="229" y="8"/>
                  </a:lnTo>
                  <a:lnTo>
                    <a:pt x="241" y="19"/>
                  </a:lnTo>
                  <a:lnTo>
                    <a:pt x="241" y="19"/>
                  </a:lnTo>
                  <a:lnTo>
                    <a:pt x="241" y="19"/>
                  </a:lnTo>
                  <a:lnTo>
                    <a:pt x="244" y="34"/>
                  </a:lnTo>
                  <a:lnTo>
                    <a:pt x="244" y="49"/>
                  </a:lnTo>
                  <a:lnTo>
                    <a:pt x="237" y="60"/>
                  </a:lnTo>
                  <a:lnTo>
                    <a:pt x="226" y="72"/>
                  </a:lnTo>
                  <a:lnTo>
                    <a:pt x="226" y="72"/>
                  </a:lnTo>
                  <a:lnTo>
                    <a:pt x="56" y="173"/>
                  </a:lnTo>
                  <a:lnTo>
                    <a:pt x="56" y="173"/>
                  </a:lnTo>
                  <a:lnTo>
                    <a:pt x="45" y="176"/>
                  </a:lnTo>
                  <a:lnTo>
                    <a:pt x="34" y="180"/>
                  </a:lnTo>
                  <a:lnTo>
                    <a:pt x="34" y="180"/>
                  </a:lnTo>
                  <a:lnTo>
                    <a:pt x="34" y="180"/>
                  </a:lnTo>
                  <a:lnTo>
                    <a:pt x="26" y="176"/>
                  </a:lnTo>
                  <a:lnTo>
                    <a:pt x="19" y="173"/>
                  </a:lnTo>
                  <a:lnTo>
                    <a:pt x="12" y="169"/>
                  </a:lnTo>
                  <a:lnTo>
                    <a:pt x="4" y="161"/>
                  </a:lnTo>
                  <a:lnTo>
                    <a:pt x="4" y="161"/>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1" name="Freeform 13"/>
            <p:cNvSpPr>
              <a:spLocks/>
            </p:cNvSpPr>
            <p:nvPr/>
          </p:nvSpPr>
          <p:spPr bwMode="auto">
            <a:xfrm>
              <a:off x="3300413" y="4846638"/>
              <a:ext cx="457200" cy="322263"/>
            </a:xfrm>
            <a:custGeom>
              <a:avLst/>
              <a:gdLst/>
              <a:ahLst/>
              <a:cxnLst>
                <a:cxn ang="0">
                  <a:pos x="7" y="184"/>
                </a:cxn>
                <a:cxn ang="0">
                  <a:pos x="7" y="184"/>
                </a:cxn>
                <a:cxn ang="0">
                  <a:pos x="0" y="169"/>
                </a:cxn>
                <a:cxn ang="0">
                  <a:pos x="4" y="154"/>
                </a:cxn>
                <a:cxn ang="0">
                  <a:pos x="7" y="143"/>
                </a:cxn>
                <a:cxn ang="0">
                  <a:pos x="18" y="131"/>
                </a:cxn>
                <a:cxn ang="0">
                  <a:pos x="18" y="131"/>
                </a:cxn>
                <a:cxn ang="0">
                  <a:pos x="233" y="4"/>
                </a:cxn>
                <a:cxn ang="0">
                  <a:pos x="233" y="4"/>
                </a:cxn>
                <a:cxn ang="0">
                  <a:pos x="247" y="0"/>
                </a:cxn>
                <a:cxn ang="0">
                  <a:pos x="262" y="0"/>
                </a:cxn>
                <a:cxn ang="0">
                  <a:pos x="273" y="4"/>
                </a:cxn>
                <a:cxn ang="0">
                  <a:pos x="284" y="15"/>
                </a:cxn>
                <a:cxn ang="0">
                  <a:pos x="284" y="15"/>
                </a:cxn>
                <a:cxn ang="0">
                  <a:pos x="284" y="15"/>
                </a:cxn>
                <a:cxn ang="0">
                  <a:pos x="288" y="30"/>
                </a:cxn>
                <a:cxn ang="0">
                  <a:pos x="288" y="45"/>
                </a:cxn>
                <a:cxn ang="0">
                  <a:pos x="284" y="57"/>
                </a:cxn>
                <a:cxn ang="0">
                  <a:pos x="273" y="68"/>
                </a:cxn>
                <a:cxn ang="0">
                  <a:pos x="273" y="68"/>
                </a:cxn>
                <a:cxn ang="0">
                  <a:pos x="55" y="195"/>
                </a:cxn>
                <a:cxn ang="0">
                  <a:pos x="55" y="195"/>
                </a:cxn>
                <a:cxn ang="0">
                  <a:pos x="48" y="203"/>
                </a:cxn>
                <a:cxn ang="0">
                  <a:pos x="37" y="203"/>
                </a:cxn>
                <a:cxn ang="0">
                  <a:pos x="37" y="203"/>
                </a:cxn>
                <a:cxn ang="0">
                  <a:pos x="37" y="203"/>
                </a:cxn>
                <a:cxn ang="0">
                  <a:pos x="29" y="203"/>
                </a:cxn>
                <a:cxn ang="0">
                  <a:pos x="18" y="199"/>
                </a:cxn>
                <a:cxn ang="0">
                  <a:pos x="11" y="191"/>
                </a:cxn>
                <a:cxn ang="0">
                  <a:pos x="7" y="184"/>
                </a:cxn>
                <a:cxn ang="0">
                  <a:pos x="7" y="184"/>
                </a:cxn>
              </a:cxnLst>
              <a:rect l="0" t="0" r="r" b="b"/>
              <a:pathLst>
                <a:path w="288" h="203">
                  <a:moveTo>
                    <a:pt x="7" y="184"/>
                  </a:moveTo>
                  <a:lnTo>
                    <a:pt x="7" y="184"/>
                  </a:lnTo>
                  <a:lnTo>
                    <a:pt x="0" y="169"/>
                  </a:lnTo>
                  <a:lnTo>
                    <a:pt x="4" y="154"/>
                  </a:lnTo>
                  <a:lnTo>
                    <a:pt x="7" y="143"/>
                  </a:lnTo>
                  <a:lnTo>
                    <a:pt x="18" y="131"/>
                  </a:lnTo>
                  <a:lnTo>
                    <a:pt x="18" y="131"/>
                  </a:lnTo>
                  <a:lnTo>
                    <a:pt x="233" y="4"/>
                  </a:lnTo>
                  <a:lnTo>
                    <a:pt x="233" y="4"/>
                  </a:lnTo>
                  <a:lnTo>
                    <a:pt x="247" y="0"/>
                  </a:lnTo>
                  <a:lnTo>
                    <a:pt x="262" y="0"/>
                  </a:lnTo>
                  <a:lnTo>
                    <a:pt x="273" y="4"/>
                  </a:lnTo>
                  <a:lnTo>
                    <a:pt x="284" y="15"/>
                  </a:lnTo>
                  <a:lnTo>
                    <a:pt x="284" y="15"/>
                  </a:lnTo>
                  <a:lnTo>
                    <a:pt x="284" y="15"/>
                  </a:lnTo>
                  <a:lnTo>
                    <a:pt x="288" y="30"/>
                  </a:lnTo>
                  <a:lnTo>
                    <a:pt x="288" y="45"/>
                  </a:lnTo>
                  <a:lnTo>
                    <a:pt x="284" y="57"/>
                  </a:lnTo>
                  <a:lnTo>
                    <a:pt x="273" y="68"/>
                  </a:lnTo>
                  <a:lnTo>
                    <a:pt x="273" y="68"/>
                  </a:lnTo>
                  <a:lnTo>
                    <a:pt x="55" y="195"/>
                  </a:lnTo>
                  <a:lnTo>
                    <a:pt x="55" y="195"/>
                  </a:lnTo>
                  <a:lnTo>
                    <a:pt x="48" y="203"/>
                  </a:lnTo>
                  <a:lnTo>
                    <a:pt x="37" y="203"/>
                  </a:lnTo>
                  <a:lnTo>
                    <a:pt x="37" y="203"/>
                  </a:lnTo>
                  <a:lnTo>
                    <a:pt x="37" y="203"/>
                  </a:lnTo>
                  <a:lnTo>
                    <a:pt x="29" y="203"/>
                  </a:lnTo>
                  <a:lnTo>
                    <a:pt x="18" y="199"/>
                  </a:lnTo>
                  <a:lnTo>
                    <a:pt x="11" y="191"/>
                  </a:lnTo>
                  <a:lnTo>
                    <a:pt x="7" y="184"/>
                  </a:lnTo>
                  <a:lnTo>
                    <a:pt x="7" y="184"/>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2" name="Freeform 14"/>
            <p:cNvSpPr>
              <a:spLocks/>
            </p:cNvSpPr>
            <p:nvPr/>
          </p:nvSpPr>
          <p:spPr bwMode="auto">
            <a:xfrm>
              <a:off x="3346450" y="4092575"/>
              <a:ext cx="400050" cy="290513"/>
            </a:xfrm>
            <a:custGeom>
              <a:avLst/>
              <a:gdLst/>
              <a:ahLst/>
              <a:cxnLst>
                <a:cxn ang="0">
                  <a:pos x="196" y="176"/>
                </a:cxn>
                <a:cxn ang="0">
                  <a:pos x="15" y="67"/>
                </a:cxn>
                <a:cxn ang="0">
                  <a:pos x="15" y="67"/>
                </a:cxn>
                <a:cxn ang="0">
                  <a:pos x="4" y="60"/>
                </a:cxn>
                <a:cxn ang="0">
                  <a:pos x="0" y="45"/>
                </a:cxn>
                <a:cxn ang="0">
                  <a:pos x="0" y="30"/>
                </a:cxn>
                <a:cxn ang="0">
                  <a:pos x="4" y="19"/>
                </a:cxn>
                <a:cxn ang="0">
                  <a:pos x="4" y="19"/>
                </a:cxn>
                <a:cxn ang="0">
                  <a:pos x="4" y="19"/>
                </a:cxn>
                <a:cxn ang="0">
                  <a:pos x="15" y="7"/>
                </a:cxn>
                <a:cxn ang="0">
                  <a:pos x="26" y="0"/>
                </a:cxn>
                <a:cxn ang="0">
                  <a:pos x="41" y="0"/>
                </a:cxn>
                <a:cxn ang="0">
                  <a:pos x="56" y="4"/>
                </a:cxn>
                <a:cxn ang="0">
                  <a:pos x="56" y="4"/>
                </a:cxn>
                <a:cxn ang="0">
                  <a:pos x="233" y="112"/>
                </a:cxn>
                <a:cxn ang="0">
                  <a:pos x="233" y="112"/>
                </a:cxn>
                <a:cxn ang="0">
                  <a:pos x="244" y="123"/>
                </a:cxn>
                <a:cxn ang="0">
                  <a:pos x="252" y="135"/>
                </a:cxn>
                <a:cxn ang="0">
                  <a:pos x="252" y="150"/>
                </a:cxn>
                <a:cxn ang="0">
                  <a:pos x="248" y="165"/>
                </a:cxn>
                <a:cxn ang="0">
                  <a:pos x="248" y="165"/>
                </a:cxn>
                <a:cxn ang="0">
                  <a:pos x="248" y="165"/>
                </a:cxn>
                <a:cxn ang="0">
                  <a:pos x="240" y="172"/>
                </a:cxn>
                <a:cxn ang="0">
                  <a:pos x="233" y="176"/>
                </a:cxn>
                <a:cxn ang="0">
                  <a:pos x="226" y="180"/>
                </a:cxn>
                <a:cxn ang="0">
                  <a:pos x="215" y="183"/>
                </a:cxn>
                <a:cxn ang="0">
                  <a:pos x="215" y="183"/>
                </a:cxn>
                <a:cxn ang="0">
                  <a:pos x="215" y="183"/>
                </a:cxn>
                <a:cxn ang="0">
                  <a:pos x="207" y="180"/>
                </a:cxn>
                <a:cxn ang="0">
                  <a:pos x="196" y="176"/>
                </a:cxn>
                <a:cxn ang="0">
                  <a:pos x="196" y="176"/>
                </a:cxn>
              </a:cxnLst>
              <a:rect l="0" t="0" r="r" b="b"/>
              <a:pathLst>
                <a:path w="252" h="183">
                  <a:moveTo>
                    <a:pt x="196" y="176"/>
                  </a:moveTo>
                  <a:lnTo>
                    <a:pt x="15" y="67"/>
                  </a:lnTo>
                  <a:lnTo>
                    <a:pt x="15" y="67"/>
                  </a:lnTo>
                  <a:lnTo>
                    <a:pt x="4" y="60"/>
                  </a:lnTo>
                  <a:lnTo>
                    <a:pt x="0" y="45"/>
                  </a:lnTo>
                  <a:lnTo>
                    <a:pt x="0" y="30"/>
                  </a:lnTo>
                  <a:lnTo>
                    <a:pt x="4" y="19"/>
                  </a:lnTo>
                  <a:lnTo>
                    <a:pt x="4" y="19"/>
                  </a:lnTo>
                  <a:lnTo>
                    <a:pt x="4" y="19"/>
                  </a:lnTo>
                  <a:lnTo>
                    <a:pt x="15" y="7"/>
                  </a:lnTo>
                  <a:lnTo>
                    <a:pt x="26" y="0"/>
                  </a:lnTo>
                  <a:lnTo>
                    <a:pt x="41" y="0"/>
                  </a:lnTo>
                  <a:lnTo>
                    <a:pt x="56" y="4"/>
                  </a:lnTo>
                  <a:lnTo>
                    <a:pt x="56" y="4"/>
                  </a:lnTo>
                  <a:lnTo>
                    <a:pt x="233" y="112"/>
                  </a:lnTo>
                  <a:lnTo>
                    <a:pt x="233" y="112"/>
                  </a:lnTo>
                  <a:lnTo>
                    <a:pt x="244" y="123"/>
                  </a:lnTo>
                  <a:lnTo>
                    <a:pt x="252" y="135"/>
                  </a:lnTo>
                  <a:lnTo>
                    <a:pt x="252" y="150"/>
                  </a:lnTo>
                  <a:lnTo>
                    <a:pt x="248" y="165"/>
                  </a:lnTo>
                  <a:lnTo>
                    <a:pt x="248" y="165"/>
                  </a:lnTo>
                  <a:lnTo>
                    <a:pt x="248" y="165"/>
                  </a:lnTo>
                  <a:lnTo>
                    <a:pt x="240" y="172"/>
                  </a:lnTo>
                  <a:lnTo>
                    <a:pt x="233" y="176"/>
                  </a:lnTo>
                  <a:lnTo>
                    <a:pt x="226" y="180"/>
                  </a:lnTo>
                  <a:lnTo>
                    <a:pt x="215" y="183"/>
                  </a:lnTo>
                  <a:lnTo>
                    <a:pt x="215" y="183"/>
                  </a:lnTo>
                  <a:lnTo>
                    <a:pt x="215" y="183"/>
                  </a:lnTo>
                  <a:lnTo>
                    <a:pt x="207" y="180"/>
                  </a:lnTo>
                  <a:lnTo>
                    <a:pt x="196" y="176"/>
                  </a:lnTo>
                  <a:lnTo>
                    <a:pt x="196" y="176"/>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3" name="Freeform 15"/>
            <p:cNvSpPr>
              <a:spLocks/>
            </p:cNvSpPr>
            <p:nvPr/>
          </p:nvSpPr>
          <p:spPr bwMode="auto">
            <a:xfrm>
              <a:off x="4689475" y="4841875"/>
              <a:ext cx="457200" cy="327025"/>
            </a:xfrm>
            <a:custGeom>
              <a:avLst/>
              <a:gdLst/>
              <a:ahLst/>
              <a:cxnLst>
                <a:cxn ang="0">
                  <a:pos x="233" y="198"/>
                </a:cxn>
                <a:cxn ang="0">
                  <a:pos x="19" y="71"/>
                </a:cxn>
                <a:cxn ang="0">
                  <a:pos x="19" y="71"/>
                </a:cxn>
                <a:cxn ang="0">
                  <a:pos x="7" y="60"/>
                </a:cxn>
                <a:cxn ang="0">
                  <a:pos x="0" y="48"/>
                </a:cxn>
                <a:cxn ang="0">
                  <a:pos x="0" y="33"/>
                </a:cxn>
                <a:cxn ang="0">
                  <a:pos x="4" y="18"/>
                </a:cxn>
                <a:cxn ang="0">
                  <a:pos x="4" y="18"/>
                </a:cxn>
                <a:cxn ang="0">
                  <a:pos x="4" y="18"/>
                </a:cxn>
                <a:cxn ang="0">
                  <a:pos x="15" y="7"/>
                </a:cxn>
                <a:cxn ang="0">
                  <a:pos x="26" y="0"/>
                </a:cxn>
                <a:cxn ang="0">
                  <a:pos x="41" y="0"/>
                </a:cxn>
                <a:cxn ang="0">
                  <a:pos x="55" y="7"/>
                </a:cxn>
                <a:cxn ang="0">
                  <a:pos x="55" y="7"/>
                </a:cxn>
                <a:cxn ang="0">
                  <a:pos x="273" y="134"/>
                </a:cxn>
                <a:cxn ang="0">
                  <a:pos x="273" y="134"/>
                </a:cxn>
                <a:cxn ang="0">
                  <a:pos x="284" y="146"/>
                </a:cxn>
                <a:cxn ang="0">
                  <a:pos x="288" y="157"/>
                </a:cxn>
                <a:cxn ang="0">
                  <a:pos x="288" y="172"/>
                </a:cxn>
                <a:cxn ang="0">
                  <a:pos x="284" y="187"/>
                </a:cxn>
                <a:cxn ang="0">
                  <a:pos x="284" y="187"/>
                </a:cxn>
                <a:cxn ang="0">
                  <a:pos x="284" y="187"/>
                </a:cxn>
                <a:cxn ang="0">
                  <a:pos x="277" y="194"/>
                </a:cxn>
                <a:cxn ang="0">
                  <a:pos x="270" y="202"/>
                </a:cxn>
                <a:cxn ang="0">
                  <a:pos x="262" y="206"/>
                </a:cxn>
                <a:cxn ang="0">
                  <a:pos x="251" y="206"/>
                </a:cxn>
                <a:cxn ang="0">
                  <a:pos x="251" y="206"/>
                </a:cxn>
                <a:cxn ang="0">
                  <a:pos x="251" y="206"/>
                </a:cxn>
                <a:cxn ang="0">
                  <a:pos x="244" y="206"/>
                </a:cxn>
                <a:cxn ang="0">
                  <a:pos x="233" y="198"/>
                </a:cxn>
                <a:cxn ang="0">
                  <a:pos x="233" y="198"/>
                </a:cxn>
              </a:cxnLst>
              <a:rect l="0" t="0" r="r" b="b"/>
              <a:pathLst>
                <a:path w="288" h="206">
                  <a:moveTo>
                    <a:pt x="233" y="198"/>
                  </a:moveTo>
                  <a:lnTo>
                    <a:pt x="19" y="71"/>
                  </a:lnTo>
                  <a:lnTo>
                    <a:pt x="19" y="71"/>
                  </a:lnTo>
                  <a:lnTo>
                    <a:pt x="7" y="60"/>
                  </a:lnTo>
                  <a:lnTo>
                    <a:pt x="0" y="48"/>
                  </a:lnTo>
                  <a:lnTo>
                    <a:pt x="0" y="33"/>
                  </a:lnTo>
                  <a:lnTo>
                    <a:pt x="4" y="18"/>
                  </a:lnTo>
                  <a:lnTo>
                    <a:pt x="4" y="18"/>
                  </a:lnTo>
                  <a:lnTo>
                    <a:pt x="4" y="18"/>
                  </a:lnTo>
                  <a:lnTo>
                    <a:pt x="15" y="7"/>
                  </a:lnTo>
                  <a:lnTo>
                    <a:pt x="26" y="0"/>
                  </a:lnTo>
                  <a:lnTo>
                    <a:pt x="41" y="0"/>
                  </a:lnTo>
                  <a:lnTo>
                    <a:pt x="55" y="7"/>
                  </a:lnTo>
                  <a:lnTo>
                    <a:pt x="55" y="7"/>
                  </a:lnTo>
                  <a:lnTo>
                    <a:pt x="273" y="134"/>
                  </a:lnTo>
                  <a:lnTo>
                    <a:pt x="273" y="134"/>
                  </a:lnTo>
                  <a:lnTo>
                    <a:pt x="284" y="146"/>
                  </a:lnTo>
                  <a:lnTo>
                    <a:pt x="288" y="157"/>
                  </a:lnTo>
                  <a:lnTo>
                    <a:pt x="288" y="172"/>
                  </a:lnTo>
                  <a:lnTo>
                    <a:pt x="284" y="187"/>
                  </a:lnTo>
                  <a:lnTo>
                    <a:pt x="284" y="187"/>
                  </a:lnTo>
                  <a:lnTo>
                    <a:pt x="284" y="187"/>
                  </a:lnTo>
                  <a:lnTo>
                    <a:pt x="277" y="194"/>
                  </a:lnTo>
                  <a:lnTo>
                    <a:pt x="270" y="202"/>
                  </a:lnTo>
                  <a:lnTo>
                    <a:pt x="262" y="206"/>
                  </a:lnTo>
                  <a:lnTo>
                    <a:pt x="251" y="206"/>
                  </a:lnTo>
                  <a:lnTo>
                    <a:pt x="251" y="206"/>
                  </a:lnTo>
                  <a:lnTo>
                    <a:pt x="251" y="206"/>
                  </a:lnTo>
                  <a:lnTo>
                    <a:pt x="244" y="206"/>
                  </a:lnTo>
                  <a:lnTo>
                    <a:pt x="233" y="198"/>
                  </a:lnTo>
                  <a:lnTo>
                    <a:pt x="233" y="198"/>
                  </a:lnTo>
                  <a:close/>
                </a:path>
              </a:pathLst>
            </a:custGeom>
            <a:solidFill>
              <a:srgbClr val="77D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86200" y="5105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2286000" y="4507468"/>
              <a:ext cx="1295400" cy="369332"/>
            </a:xfrm>
            <a:prstGeom prst="rect">
              <a:avLst/>
            </a:prstGeom>
            <a:noFill/>
          </p:spPr>
          <p:txBody>
            <a:bodyPr wrap="square" rtlCol="0">
              <a:spAutoFit/>
            </a:bodyPr>
            <a:lstStyle/>
            <a:p>
              <a:pPr algn="ctr"/>
              <a:r>
                <a:rPr lang="en-US" dirty="0">
                  <a:latin typeface="Arial Narrow" pitchFamily="34" charset="0"/>
                </a:rPr>
                <a:t>Customer</a:t>
              </a:r>
            </a:p>
          </p:txBody>
        </p:sp>
        <p:sp>
          <p:nvSpPr>
            <p:cNvPr id="20" name="TextBox 19"/>
            <p:cNvSpPr txBox="1"/>
            <p:nvPr/>
          </p:nvSpPr>
          <p:spPr>
            <a:xfrm>
              <a:off x="4876800" y="4495800"/>
              <a:ext cx="1295400" cy="369332"/>
            </a:xfrm>
            <a:prstGeom prst="rect">
              <a:avLst/>
            </a:prstGeom>
            <a:noFill/>
          </p:spPr>
          <p:txBody>
            <a:bodyPr wrap="square" rtlCol="0">
              <a:spAutoFit/>
            </a:bodyPr>
            <a:lstStyle/>
            <a:p>
              <a:pPr algn="ctr"/>
              <a:r>
                <a:rPr lang="en-US" dirty="0">
                  <a:latin typeface="Arial Narrow" pitchFamily="34" charset="0"/>
                </a:rPr>
                <a:t>Manager</a:t>
              </a:r>
            </a:p>
          </p:txBody>
        </p:sp>
        <p:sp>
          <p:nvSpPr>
            <p:cNvPr id="21" name="TextBox 20"/>
            <p:cNvSpPr txBox="1"/>
            <p:nvPr/>
          </p:nvSpPr>
          <p:spPr>
            <a:xfrm>
              <a:off x="2286000" y="5879068"/>
              <a:ext cx="1295400" cy="369332"/>
            </a:xfrm>
            <a:prstGeom prst="rect">
              <a:avLst/>
            </a:prstGeom>
            <a:noFill/>
          </p:spPr>
          <p:txBody>
            <a:bodyPr wrap="square" rtlCol="0">
              <a:spAutoFit/>
            </a:bodyPr>
            <a:lstStyle/>
            <a:p>
              <a:pPr algn="ctr"/>
              <a:r>
                <a:rPr lang="en-US" dirty="0">
                  <a:latin typeface="Arial Narrow" pitchFamily="34" charset="0"/>
                </a:rPr>
                <a:t>Vendor</a:t>
              </a:r>
            </a:p>
          </p:txBody>
        </p:sp>
        <p:sp>
          <p:nvSpPr>
            <p:cNvPr id="22" name="TextBox 21"/>
            <p:cNvSpPr txBox="1"/>
            <p:nvPr/>
          </p:nvSpPr>
          <p:spPr>
            <a:xfrm>
              <a:off x="4953000" y="5867400"/>
              <a:ext cx="1295400" cy="369332"/>
            </a:xfrm>
            <a:prstGeom prst="rect">
              <a:avLst/>
            </a:prstGeom>
            <a:noFill/>
          </p:spPr>
          <p:txBody>
            <a:bodyPr wrap="square" rtlCol="0">
              <a:spAutoFit/>
            </a:bodyPr>
            <a:lstStyle/>
            <a:p>
              <a:pPr algn="ctr"/>
              <a:r>
                <a:rPr lang="en-US" dirty="0">
                  <a:latin typeface="Arial Narrow" pitchFamily="34" charset="0"/>
                </a:rPr>
                <a:t>Peer</a:t>
              </a:r>
            </a:p>
          </p:txBody>
        </p:sp>
        <p:sp>
          <p:nvSpPr>
            <p:cNvPr id="23" name="TextBox 22"/>
            <p:cNvSpPr txBox="1"/>
            <p:nvPr/>
          </p:nvSpPr>
          <p:spPr>
            <a:xfrm>
              <a:off x="3657600" y="6031468"/>
              <a:ext cx="1295400" cy="369332"/>
            </a:xfrm>
            <a:prstGeom prst="rect">
              <a:avLst/>
            </a:prstGeom>
            <a:noFill/>
          </p:spPr>
          <p:txBody>
            <a:bodyPr wrap="square" rtlCol="0">
              <a:spAutoFit/>
            </a:bodyPr>
            <a:lstStyle/>
            <a:p>
              <a:pPr algn="ctr"/>
              <a:r>
                <a:rPr lang="en-US" dirty="0">
                  <a:latin typeface="Arial Narrow" pitchFamily="34" charset="0"/>
                </a:rPr>
                <a:t>Report</a:t>
              </a:r>
            </a:p>
          </p:txBody>
        </p:sp>
      </p:grpSp>
      <p:sp>
        <p:nvSpPr>
          <p:cNvPr id="27" name="Freeform 9"/>
          <p:cNvSpPr>
            <a:spLocks/>
          </p:cNvSpPr>
          <p:nvPr/>
        </p:nvSpPr>
        <p:spPr bwMode="auto">
          <a:xfrm>
            <a:off x="7208837" y="19050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p:cNvSpPr>
          <p:nvPr/>
        </p:nvSpPr>
        <p:spPr bwMode="auto">
          <a:xfrm>
            <a:off x="7589837" y="2057400"/>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7970837" y="1966912"/>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p:nvSpPr>
        <p:spPr>
          <a:xfrm>
            <a:off x="7315200" y="3048000"/>
            <a:ext cx="1295400" cy="646331"/>
          </a:xfrm>
          <a:prstGeom prst="rect">
            <a:avLst/>
          </a:prstGeom>
          <a:noFill/>
        </p:spPr>
        <p:txBody>
          <a:bodyPr wrap="square" rtlCol="0">
            <a:spAutoFit/>
          </a:bodyPr>
          <a:lstStyle/>
          <a:p>
            <a:pPr algn="ctr"/>
            <a:r>
              <a:rPr lang="en-US" dirty="0">
                <a:latin typeface="Arial Narrow" pitchFamily="34" charset="0"/>
              </a:rPr>
              <a:t>Family &amp; Friends</a:t>
            </a:r>
          </a:p>
        </p:txBody>
      </p:sp>
      <p:sp>
        <p:nvSpPr>
          <p:cNvPr id="31" name="Freeform 9"/>
          <p:cNvSpPr>
            <a:spLocks/>
          </p:cNvSpPr>
          <p:nvPr/>
        </p:nvSpPr>
        <p:spPr bwMode="auto">
          <a:xfrm>
            <a:off x="304800" y="4992469"/>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p:cNvSpPr>
          <p:nvPr/>
        </p:nvSpPr>
        <p:spPr bwMode="auto">
          <a:xfrm>
            <a:off x="685800" y="5144869"/>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9"/>
          <p:cNvSpPr>
            <a:spLocks/>
          </p:cNvSpPr>
          <p:nvPr/>
        </p:nvSpPr>
        <p:spPr bwMode="auto">
          <a:xfrm>
            <a:off x="1066800" y="5054381"/>
            <a:ext cx="792163" cy="1004888"/>
          </a:xfrm>
          <a:custGeom>
            <a:avLst/>
            <a:gdLst/>
            <a:ahLst/>
            <a:cxnLst>
              <a:cxn ang="0">
                <a:pos x="56" y="625"/>
              </a:cxn>
              <a:cxn ang="0">
                <a:pos x="8" y="577"/>
              </a:cxn>
              <a:cxn ang="0">
                <a:pos x="0" y="427"/>
              </a:cxn>
              <a:cxn ang="0">
                <a:pos x="12" y="378"/>
              </a:cxn>
              <a:cxn ang="0">
                <a:pos x="34" y="348"/>
              </a:cxn>
              <a:cxn ang="0">
                <a:pos x="85" y="322"/>
              </a:cxn>
              <a:cxn ang="0">
                <a:pos x="137" y="322"/>
              </a:cxn>
              <a:cxn ang="0">
                <a:pos x="174" y="359"/>
              </a:cxn>
              <a:cxn ang="0">
                <a:pos x="163" y="386"/>
              </a:cxn>
              <a:cxn ang="0">
                <a:pos x="137" y="397"/>
              </a:cxn>
              <a:cxn ang="0">
                <a:pos x="89" y="397"/>
              </a:cxn>
              <a:cxn ang="0">
                <a:pos x="82" y="404"/>
              </a:cxn>
              <a:cxn ang="0">
                <a:pos x="74" y="427"/>
              </a:cxn>
              <a:cxn ang="0">
                <a:pos x="78" y="554"/>
              </a:cxn>
              <a:cxn ang="0">
                <a:pos x="410" y="558"/>
              </a:cxn>
              <a:cxn ang="0">
                <a:pos x="425" y="547"/>
              </a:cxn>
              <a:cxn ang="0">
                <a:pos x="425" y="412"/>
              </a:cxn>
              <a:cxn ang="0">
                <a:pos x="410" y="397"/>
              </a:cxn>
              <a:cxn ang="0">
                <a:pos x="348" y="397"/>
              </a:cxn>
              <a:cxn ang="0">
                <a:pos x="303" y="378"/>
              </a:cxn>
              <a:cxn ang="0">
                <a:pos x="274" y="333"/>
              </a:cxn>
              <a:cxn ang="0">
                <a:pos x="292" y="232"/>
              </a:cxn>
              <a:cxn ang="0">
                <a:pos x="292" y="232"/>
              </a:cxn>
              <a:cxn ang="0">
                <a:pos x="296" y="228"/>
              </a:cxn>
              <a:cxn ang="0">
                <a:pos x="318" y="206"/>
              </a:cxn>
              <a:cxn ang="0">
                <a:pos x="333" y="157"/>
              </a:cxn>
              <a:cxn ang="0">
                <a:pos x="318" y="112"/>
              </a:cxn>
              <a:cxn ang="0">
                <a:pos x="266" y="79"/>
              </a:cxn>
              <a:cxn ang="0">
                <a:pos x="233" y="79"/>
              </a:cxn>
              <a:cxn ang="0">
                <a:pos x="181" y="112"/>
              </a:cxn>
              <a:cxn ang="0">
                <a:pos x="167" y="157"/>
              </a:cxn>
              <a:cxn ang="0">
                <a:pos x="185" y="210"/>
              </a:cxn>
              <a:cxn ang="0">
                <a:pos x="207" y="236"/>
              </a:cxn>
              <a:cxn ang="0">
                <a:pos x="204" y="277"/>
              </a:cxn>
              <a:cxn ang="0">
                <a:pos x="163" y="288"/>
              </a:cxn>
              <a:cxn ang="0">
                <a:pos x="126" y="258"/>
              </a:cxn>
              <a:cxn ang="0">
                <a:pos x="93" y="157"/>
              </a:cxn>
              <a:cxn ang="0">
                <a:pos x="119" y="71"/>
              </a:cxn>
              <a:cxn ang="0">
                <a:pos x="218" y="4"/>
              </a:cxn>
              <a:cxn ang="0">
                <a:pos x="281" y="4"/>
              </a:cxn>
              <a:cxn ang="0">
                <a:pos x="377" y="71"/>
              </a:cxn>
              <a:cxn ang="0">
                <a:pos x="407" y="157"/>
              </a:cxn>
              <a:cxn ang="0">
                <a:pos x="381" y="243"/>
              </a:cxn>
              <a:cxn ang="0">
                <a:pos x="348" y="284"/>
              </a:cxn>
              <a:cxn ang="0">
                <a:pos x="351" y="318"/>
              </a:cxn>
              <a:cxn ang="0">
                <a:pos x="362" y="322"/>
              </a:cxn>
              <a:cxn ang="0">
                <a:pos x="429" y="326"/>
              </a:cxn>
              <a:cxn ang="0">
                <a:pos x="484" y="363"/>
              </a:cxn>
              <a:cxn ang="0">
                <a:pos x="499" y="412"/>
              </a:cxn>
              <a:cxn ang="0">
                <a:pos x="492" y="577"/>
              </a:cxn>
              <a:cxn ang="0">
                <a:pos x="444" y="625"/>
              </a:cxn>
              <a:cxn ang="0">
                <a:pos x="89" y="633"/>
              </a:cxn>
            </a:cxnLst>
            <a:rect l="0" t="0" r="r" b="b"/>
            <a:pathLst>
              <a:path w="499" h="633">
                <a:moveTo>
                  <a:pt x="89" y="633"/>
                </a:moveTo>
                <a:lnTo>
                  <a:pt x="89" y="633"/>
                </a:lnTo>
                <a:lnTo>
                  <a:pt x="71" y="629"/>
                </a:lnTo>
                <a:lnTo>
                  <a:pt x="56" y="625"/>
                </a:lnTo>
                <a:lnTo>
                  <a:pt x="37" y="618"/>
                </a:lnTo>
                <a:lnTo>
                  <a:pt x="26" y="606"/>
                </a:lnTo>
                <a:lnTo>
                  <a:pt x="15" y="591"/>
                </a:lnTo>
                <a:lnTo>
                  <a:pt x="8" y="577"/>
                </a:lnTo>
                <a:lnTo>
                  <a:pt x="0" y="562"/>
                </a:lnTo>
                <a:lnTo>
                  <a:pt x="0" y="543"/>
                </a:lnTo>
                <a:lnTo>
                  <a:pt x="0" y="543"/>
                </a:lnTo>
                <a:lnTo>
                  <a:pt x="0" y="427"/>
                </a:lnTo>
                <a:lnTo>
                  <a:pt x="0" y="427"/>
                </a:lnTo>
                <a:lnTo>
                  <a:pt x="0" y="412"/>
                </a:lnTo>
                <a:lnTo>
                  <a:pt x="4" y="393"/>
                </a:lnTo>
                <a:lnTo>
                  <a:pt x="12" y="378"/>
                </a:lnTo>
                <a:lnTo>
                  <a:pt x="23" y="363"/>
                </a:lnTo>
                <a:lnTo>
                  <a:pt x="23" y="363"/>
                </a:lnTo>
                <a:lnTo>
                  <a:pt x="23" y="363"/>
                </a:lnTo>
                <a:lnTo>
                  <a:pt x="34" y="348"/>
                </a:lnTo>
                <a:lnTo>
                  <a:pt x="45" y="337"/>
                </a:lnTo>
                <a:lnTo>
                  <a:pt x="63" y="326"/>
                </a:lnTo>
                <a:lnTo>
                  <a:pt x="85" y="322"/>
                </a:lnTo>
                <a:lnTo>
                  <a:pt x="85" y="322"/>
                </a:lnTo>
                <a:lnTo>
                  <a:pt x="85" y="322"/>
                </a:lnTo>
                <a:lnTo>
                  <a:pt x="137" y="322"/>
                </a:lnTo>
                <a:lnTo>
                  <a:pt x="137" y="322"/>
                </a:lnTo>
                <a:lnTo>
                  <a:pt x="137" y="322"/>
                </a:lnTo>
                <a:lnTo>
                  <a:pt x="152" y="326"/>
                </a:lnTo>
                <a:lnTo>
                  <a:pt x="163" y="333"/>
                </a:lnTo>
                <a:lnTo>
                  <a:pt x="170" y="344"/>
                </a:lnTo>
                <a:lnTo>
                  <a:pt x="174" y="359"/>
                </a:lnTo>
                <a:lnTo>
                  <a:pt x="174" y="359"/>
                </a:lnTo>
                <a:lnTo>
                  <a:pt x="174" y="359"/>
                </a:lnTo>
                <a:lnTo>
                  <a:pt x="170" y="374"/>
                </a:lnTo>
                <a:lnTo>
                  <a:pt x="163" y="386"/>
                </a:lnTo>
                <a:lnTo>
                  <a:pt x="152" y="393"/>
                </a:lnTo>
                <a:lnTo>
                  <a:pt x="137" y="397"/>
                </a:lnTo>
                <a:lnTo>
                  <a:pt x="137" y="397"/>
                </a:lnTo>
                <a:lnTo>
                  <a:pt x="137" y="397"/>
                </a:lnTo>
                <a:lnTo>
                  <a:pt x="89" y="397"/>
                </a:lnTo>
                <a:lnTo>
                  <a:pt x="89" y="397"/>
                </a:lnTo>
                <a:lnTo>
                  <a:pt x="89" y="397"/>
                </a:lnTo>
                <a:lnTo>
                  <a:pt x="89" y="397"/>
                </a:lnTo>
                <a:lnTo>
                  <a:pt x="89" y="397"/>
                </a:lnTo>
                <a:lnTo>
                  <a:pt x="89" y="397"/>
                </a:lnTo>
                <a:lnTo>
                  <a:pt x="82" y="404"/>
                </a:lnTo>
                <a:lnTo>
                  <a:pt x="82" y="404"/>
                </a:lnTo>
                <a:lnTo>
                  <a:pt x="82" y="404"/>
                </a:lnTo>
                <a:lnTo>
                  <a:pt x="74" y="416"/>
                </a:lnTo>
                <a:lnTo>
                  <a:pt x="74" y="427"/>
                </a:lnTo>
                <a:lnTo>
                  <a:pt x="74" y="427"/>
                </a:lnTo>
                <a:lnTo>
                  <a:pt x="74" y="543"/>
                </a:lnTo>
                <a:lnTo>
                  <a:pt x="74" y="543"/>
                </a:lnTo>
                <a:lnTo>
                  <a:pt x="74" y="547"/>
                </a:lnTo>
                <a:lnTo>
                  <a:pt x="78" y="554"/>
                </a:lnTo>
                <a:lnTo>
                  <a:pt x="82" y="558"/>
                </a:lnTo>
                <a:lnTo>
                  <a:pt x="89" y="558"/>
                </a:lnTo>
                <a:lnTo>
                  <a:pt x="89" y="558"/>
                </a:lnTo>
                <a:lnTo>
                  <a:pt x="410" y="558"/>
                </a:lnTo>
                <a:lnTo>
                  <a:pt x="410" y="558"/>
                </a:lnTo>
                <a:lnTo>
                  <a:pt x="418" y="558"/>
                </a:lnTo>
                <a:lnTo>
                  <a:pt x="421" y="554"/>
                </a:lnTo>
                <a:lnTo>
                  <a:pt x="425" y="547"/>
                </a:lnTo>
                <a:lnTo>
                  <a:pt x="425" y="543"/>
                </a:lnTo>
                <a:lnTo>
                  <a:pt x="425" y="543"/>
                </a:lnTo>
                <a:lnTo>
                  <a:pt x="425" y="412"/>
                </a:lnTo>
                <a:lnTo>
                  <a:pt x="425" y="412"/>
                </a:lnTo>
                <a:lnTo>
                  <a:pt x="425" y="408"/>
                </a:lnTo>
                <a:lnTo>
                  <a:pt x="421" y="404"/>
                </a:lnTo>
                <a:lnTo>
                  <a:pt x="418" y="401"/>
                </a:lnTo>
                <a:lnTo>
                  <a:pt x="410" y="397"/>
                </a:lnTo>
                <a:lnTo>
                  <a:pt x="410" y="397"/>
                </a:lnTo>
                <a:lnTo>
                  <a:pt x="362" y="397"/>
                </a:lnTo>
                <a:lnTo>
                  <a:pt x="362" y="397"/>
                </a:lnTo>
                <a:lnTo>
                  <a:pt x="348" y="397"/>
                </a:lnTo>
                <a:lnTo>
                  <a:pt x="333" y="393"/>
                </a:lnTo>
                <a:lnTo>
                  <a:pt x="318" y="386"/>
                </a:lnTo>
                <a:lnTo>
                  <a:pt x="303" y="378"/>
                </a:lnTo>
                <a:lnTo>
                  <a:pt x="303" y="378"/>
                </a:lnTo>
                <a:lnTo>
                  <a:pt x="303" y="378"/>
                </a:lnTo>
                <a:lnTo>
                  <a:pt x="288" y="363"/>
                </a:lnTo>
                <a:lnTo>
                  <a:pt x="281" y="348"/>
                </a:lnTo>
                <a:lnTo>
                  <a:pt x="274" y="333"/>
                </a:lnTo>
                <a:lnTo>
                  <a:pt x="274" y="314"/>
                </a:lnTo>
                <a:lnTo>
                  <a:pt x="274" y="314"/>
                </a:lnTo>
                <a:lnTo>
                  <a:pt x="274" y="240"/>
                </a:lnTo>
                <a:lnTo>
                  <a:pt x="292" y="232"/>
                </a:lnTo>
                <a:lnTo>
                  <a:pt x="292" y="232"/>
                </a:lnTo>
                <a:lnTo>
                  <a:pt x="292" y="232"/>
                </a:lnTo>
                <a:lnTo>
                  <a:pt x="292" y="232"/>
                </a:lnTo>
                <a:lnTo>
                  <a:pt x="292" y="232"/>
                </a:lnTo>
                <a:lnTo>
                  <a:pt x="292" y="232"/>
                </a:lnTo>
                <a:lnTo>
                  <a:pt x="296" y="228"/>
                </a:lnTo>
                <a:lnTo>
                  <a:pt x="296" y="228"/>
                </a:lnTo>
                <a:lnTo>
                  <a:pt x="296" y="228"/>
                </a:lnTo>
                <a:lnTo>
                  <a:pt x="311" y="213"/>
                </a:lnTo>
                <a:lnTo>
                  <a:pt x="311" y="213"/>
                </a:lnTo>
                <a:lnTo>
                  <a:pt x="311" y="213"/>
                </a:lnTo>
                <a:lnTo>
                  <a:pt x="318" y="206"/>
                </a:lnTo>
                <a:lnTo>
                  <a:pt x="325" y="191"/>
                </a:lnTo>
                <a:lnTo>
                  <a:pt x="329" y="176"/>
                </a:lnTo>
                <a:lnTo>
                  <a:pt x="333" y="157"/>
                </a:lnTo>
                <a:lnTo>
                  <a:pt x="333" y="157"/>
                </a:lnTo>
                <a:lnTo>
                  <a:pt x="333" y="157"/>
                </a:lnTo>
                <a:lnTo>
                  <a:pt x="329" y="142"/>
                </a:lnTo>
                <a:lnTo>
                  <a:pt x="325" y="127"/>
                </a:lnTo>
                <a:lnTo>
                  <a:pt x="318" y="112"/>
                </a:lnTo>
                <a:lnTo>
                  <a:pt x="307" y="101"/>
                </a:lnTo>
                <a:lnTo>
                  <a:pt x="296" y="90"/>
                </a:lnTo>
                <a:lnTo>
                  <a:pt x="281" y="82"/>
                </a:lnTo>
                <a:lnTo>
                  <a:pt x="266" y="79"/>
                </a:lnTo>
                <a:lnTo>
                  <a:pt x="248" y="75"/>
                </a:lnTo>
                <a:lnTo>
                  <a:pt x="248" y="75"/>
                </a:lnTo>
                <a:lnTo>
                  <a:pt x="248" y="75"/>
                </a:lnTo>
                <a:lnTo>
                  <a:pt x="233" y="79"/>
                </a:lnTo>
                <a:lnTo>
                  <a:pt x="218" y="82"/>
                </a:lnTo>
                <a:lnTo>
                  <a:pt x="204" y="90"/>
                </a:lnTo>
                <a:lnTo>
                  <a:pt x="189" y="101"/>
                </a:lnTo>
                <a:lnTo>
                  <a:pt x="181" y="112"/>
                </a:lnTo>
                <a:lnTo>
                  <a:pt x="174" y="127"/>
                </a:lnTo>
                <a:lnTo>
                  <a:pt x="167" y="142"/>
                </a:lnTo>
                <a:lnTo>
                  <a:pt x="167" y="157"/>
                </a:lnTo>
                <a:lnTo>
                  <a:pt x="167" y="157"/>
                </a:lnTo>
                <a:lnTo>
                  <a:pt x="167" y="157"/>
                </a:lnTo>
                <a:lnTo>
                  <a:pt x="167" y="180"/>
                </a:lnTo>
                <a:lnTo>
                  <a:pt x="174" y="195"/>
                </a:lnTo>
                <a:lnTo>
                  <a:pt x="185" y="210"/>
                </a:lnTo>
                <a:lnTo>
                  <a:pt x="196" y="225"/>
                </a:lnTo>
                <a:lnTo>
                  <a:pt x="196" y="225"/>
                </a:lnTo>
                <a:lnTo>
                  <a:pt x="196" y="225"/>
                </a:lnTo>
                <a:lnTo>
                  <a:pt x="207" y="236"/>
                </a:lnTo>
                <a:lnTo>
                  <a:pt x="211" y="251"/>
                </a:lnTo>
                <a:lnTo>
                  <a:pt x="211" y="262"/>
                </a:lnTo>
                <a:lnTo>
                  <a:pt x="204" y="277"/>
                </a:lnTo>
                <a:lnTo>
                  <a:pt x="204" y="277"/>
                </a:lnTo>
                <a:lnTo>
                  <a:pt x="204" y="277"/>
                </a:lnTo>
                <a:lnTo>
                  <a:pt x="192" y="284"/>
                </a:lnTo>
                <a:lnTo>
                  <a:pt x="178" y="292"/>
                </a:lnTo>
                <a:lnTo>
                  <a:pt x="163" y="288"/>
                </a:lnTo>
                <a:lnTo>
                  <a:pt x="152" y="281"/>
                </a:lnTo>
                <a:lnTo>
                  <a:pt x="152" y="281"/>
                </a:lnTo>
                <a:lnTo>
                  <a:pt x="152" y="281"/>
                </a:lnTo>
                <a:lnTo>
                  <a:pt x="126" y="258"/>
                </a:lnTo>
                <a:lnTo>
                  <a:pt x="108" y="228"/>
                </a:lnTo>
                <a:lnTo>
                  <a:pt x="96" y="195"/>
                </a:lnTo>
                <a:lnTo>
                  <a:pt x="93" y="157"/>
                </a:lnTo>
                <a:lnTo>
                  <a:pt x="93" y="157"/>
                </a:lnTo>
                <a:lnTo>
                  <a:pt x="93" y="157"/>
                </a:lnTo>
                <a:lnTo>
                  <a:pt x="96" y="127"/>
                </a:lnTo>
                <a:lnTo>
                  <a:pt x="104" y="97"/>
                </a:lnTo>
                <a:lnTo>
                  <a:pt x="119" y="71"/>
                </a:lnTo>
                <a:lnTo>
                  <a:pt x="137" y="49"/>
                </a:lnTo>
                <a:lnTo>
                  <a:pt x="163" y="26"/>
                </a:lnTo>
                <a:lnTo>
                  <a:pt x="189" y="11"/>
                </a:lnTo>
                <a:lnTo>
                  <a:pt x="218" y="4"/>
                </a:lnTo>
                <a:lnTo>
                  <a:pt x="248" y="0"/>
                </a:lnTo>
                <a:lnTo>
                  <a:pt x="248" y="0"/>
                </a:lnTo>
                <a:lnTo>
                  <a:pt x="248" y="0"/>
                </a:lnTo>
                <a:lnTo>
                  <a:pt x="281" y="4"/>
                </a:lnTo>
                <a:lnTo>
                  <a:pt x="311" y="11"/>
                </a:lnTo>
                <a:lnTo>
                  <a:pt x="336" y="26"/>
                </a:lnTo>
                <a:lnTo>
                  <a:pt x="359" y="49"/>
                </a:lnTo>
                <a:lnTo>
                  <a:pt x="377" y="71"/>
                </a:lnTo>
                <a:lnTo>
                  <a:pt x="392" y="97"/>
                </a:lnTo>
                <a:lnTo>
                  <a:pt x="403" y="127"/>
                </a:lnTo>
                <a:lnTo>
                  <a:pt x="407" y="157"/>
                </a:lnTo>
                <a:lnTo>
                  <a:pt x="407" y="157"/>
                </a:lnTo>
                <a:lnTo>
                  <a:pt x="407" y="157"/>
                </a:lnTo>
                <a:lnTo>
                  <a:pt x="403" y="191"/>
                </a:lnTo>
                <a:lnTo>
                  <a:pt x="392" y="221"/>
                </a:lnTo>
                <a:lnTo>
                  <a:pt x="381" y="243"/>
                </a:lnTo>
                <a:lnTo>
                  <a:pt x="366" y="262"/>
                </a:lnTo>
                <a:lnTo>
                  <a:pt x="366" y="262"/>
                </a:lnTo>
                <a:lnTo>
                  <a:pt x="366" y="262"/>
                </a:lnTo>
                <a:lnTo>
                  <a:pt x="348" y="284"/>
                </a:lnTo>
                <a:lnTo>
                  <a:pt x="348" y="284"/>
                </a:lnTo>
                <a:lnTo>
                  <a:pt x="348" y="314"/>
                </a:lnTo>
                <a:lnTo>
                  <a:pt x="348" y="314"/>
                </a:lnTo>
                <a:lnTo>
                  <a:pt x="351" y="318"/>
                </a:lnTo>
                <a:lnTo>
                  <a:pt x="351" y="318"/>
                </a:lnTo>
                <a:lnTo>
                  <a:pt x="351" y="318"/>
                </a:lnTo>
                <a:lnTo>
                  <a:pt x="355" y="322"/>
                </a:lnTo>
                <a:lnTo>
                  <a:pt x="362" y="322"/>
                </a:lnTo>
                <a:lnTo>
                  <a:pt x="362" y="322"/>
                </a:lnTo>
                <a:lnTo>
                  <a:pt x="410" y="322"/>
                </a:lnTo>
                <a:lnTo>
                  <a:pt x="410" y="322"/>
                </a:lnTo>
                <a:lnTo>
                  <a:pt x="429" y="326"/>
                </a:lnTo>
                <a:lnTo>
                  <a:pt x="444" y="329"/>
                </a:lnTo>
                <a:lnTo>
                  <a:pt x="462" y="337"/>
                </a:lnTo>
                <a:lnTo>
                  <a:pt x="473" y="348"/>
                </a:lnTo>
                <a:lnTo>
                  <a:pt x="484" y="363"/>
                </a:lnTo>
                <a:lnTo>
                  <a:pt x="492" y="378"/>
                </a:lnTo>
                <a:lnTo>
                  <a:pt x="499" y="397"/>
                </a:lnTo>
                <a:lnTo>
                  <a:pt x="499" y="412"/>
                </a:lnTo>
                <a:lnTo>
                  <a:pt x="499" y="412"/>
                </a:lnTo>
                <a:lnTo>
                  <a:pt x="499" y="543"/>
                </a:lnTo>
                <a:lnTo>
                  <a:pt x="499" y="543"/>
                </a:lnTo>
                <a:lnTo>
                  <a:pt x="499" y="562"/>
                </a:lnTo>
                <a:lnTo>
                  <a:pt x="492" y="577"/>
                </a:lnTo>
                <a:lnTo>
                  <a:pt x="484" y="591"/>
                </a:lnTo>
                <a:lnTo>
                  <a:pt x="473" y="606"/>
                </a:lnTo>
                <a:lnTo>
                  <a:pt x="462" y="618"/>
                </a:lnTo>
                <a:lnTo>
                  <a:pt x="444" y="625"/>
                </a:lnTo>
                <a:lnTo>
                  <a:pt x="429" y="629"/>
                </a:lnTo>
                <a:lnTo>
                  <a:pt x="410" y="633"/>
                </a:lnTo>
                <a:lnTo>
                  <a:pt x="410" y="633"/>
                </a:lnTo>
                <a:lnTo>
                  <a:pt x="89" y="633"/>
                </a:lnTo>
                <a:lnTo>
                  <a:pt x="89" y="633"/>
                </a:lnTo>
                <a:close/>
              </a:path>
            </a:pathLst>
          </a:custGeom>
          <a:solidFill>
            <a:srgbClr val="0065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TextBox 33"/>
          <p:cNvSpPr txBox="1"/>
          <p:nvPr/>
        </p:nvSpPr>
        <p:spPr>
          <a:xfrm>
            <a:off x="411163" y="6135469"/>
            <a:ext cx="1295400" cy="646331"/>
          </a:xfrm>
          <a:prstGeom prst="rect">
            <a:avLst/>
          </a:prstGeom>
          <a:noFill/>
        </p:spPr>
        <p:txBody>
          <a:bodyPr wrap="square" rtlCol="0">
            <a:spAutoFit/>
          </a:bodyPr>
          <a:lstStyle/>
          <a:p>
            <a:pPr algn="ctr"/>
            <a:r>
              <a:rPr lang="en-US" dirty="0">
                <a:latin typeface="Arial Narrow" pitchFamily="34" charset="0"/>
              </a:rPr>
              <a:t>External Peers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Atom of 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25" y="142875"/>
            <a:ext cx="4829175" cy="404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Stock_000002967234XSmall.jpg"/>
          <p:cNvPicPr>
            <a:picLocks noChangeAspect="1"/>
          </p:cNvPicPr>
          <p:nvPr/>
        </p:nvPicPr>
        <p:blipFill>
          <a:blip r:embed="rId3" cstate="print"/>
          <a:srcRect b="36441"/>
          <a:stretch>
            <a:fillRect/>
          </a:stretch>
        </p:blipFill>
        <p:spPr bwMode="auto">
          <a:xfrm>
            <a:off x="1676400" y="1295400"/>
            <a:ext cx="5842000"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231C73C-B70B-4941-ABB4-AA6F467B2355}" type="slidenum">
              <a:rPr lang="en-US" smtClean="0"/>
              <a:pPr/>
              <a:t>46</a:t>
            </a:fld>
            <a:endParaRPr lang="en-US" dirty="0"/>
          </a:p>
        </p:txBody>
      </p:sp>
      <p:sp>
        <p:nvSpPr>
          <p:cNvPr id="8" name="Oval 7"/>
          <p:cNvSpPr/>
          <p:nvPr/>
        </p:nvSpPr>
        <p:spPr>
          <a:xfrm>
            <a:off x="2895600" y="3810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now what to do?</a:t>
            </a:r>
          </a:p>
        </p:txBody>
      </p:sp>
      <p:sp>
        <p:nvSpPr>
          <p:cNvPr id="9" name="Oval 8"/>
          <p:cNvSpPr/>
          <p:nvPr/>
        </p:nvSpPr>
        <p:spPr>
          <a:xfrm>
            <a:off x="990600" y="4038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how to get things done?</a:t>
            </a:r>
          </a:p>
        </p:txBody>
      </p:sp>
      <p:sp>
        <p:nvSpPr>
          <p:cNvPr id="10" name="Oval 9"/>
          <p:cNvSpPr/>
          <p:nvPr/>
        </p:nvSpPr>
        <p:spPr>
          <a:xfrm>
            <a:off x="6019800" y="3276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where to spend my time?</a:t>
            </a:r>
          </a:p>
        </p:txBody>
      </p:sp>
      <p:sp>
        <p:nvSpPr>
          <p:cNvPr id="11" name="Oval 10"/>
          <p:cNvSpPr/>
          <p:nvPr/>
        </p:nvSpPr>
        <p:spPr>
          <a:xfrm>
            <a:off x="6477000" y="76200"/>
            <a:ext cx="2286000" cy="1981200"/>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latin typeface="Arial Narrow" pitchFamily="34" charset="0"/>
              </a:rPr>
              <a:t>How do I add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1"/>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709CF9D-A392-48A3-BAFA-670BBDD19754}" type="slidenum">
              <a:rPr lang="en-US"/>
              <a:pPr/>
              <a:t>47</a:t>
            </a:fld>
            <a:endParaRPr lang="en-US" dirty="0"/>
          </a:p>
        </p:txBody>
      </p:sp>
      <p:sp>
        <p:nvSpPr>
          <p:cNvPr id="205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2056" name="Text Box 8"/>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sy="50000" kx="-2453608"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2062" name="AutoShape 14"/>
          <p:cNvSpPr>
            <a:spLocks noChangeArrowheads="1"/>
          </p:cNvSpPr>
          <p:nvPr/>
        </p:nvSpPr>
        <p:spPr bwMode="auto">
          <a:xfrm flipH="1">
            <a:off x="304800" y="228600"/>
            <a:ext cx="2438400" cy="1295400"/>
          </a:xfrm>
          <a:prstGeom prst="wedgeEllipseCallout">
            <a:avLst>
              <a:gd name="adj1" fmla="val -44597"/>
              <a:gd name="adj2" fmla="val 60662"/>
            </a:avLst>
          </a:prstGeom>
          <a:solidFill>
            <a:schemeClr val="accent1"/>
          </a:solidFill>
          <a:ln w="9525">
            <a:solidFill>
              <a:schemeClr val="tx1"/>
            </a:solidFill>
            <a:miter lim="800000"/>
            <a:headEnd/>
            <a:tailEnd/>
          </a:ln>
          <a:effectLst/>
        </p:spPr>
        <p:txBody>
          <a:bodyPr anchor="ctr"/>
          <a:lstStyle/>
          <a:p>
            <a:pPr algn="ctr"/>
            <a:r>
              <a:rPr lang="en-US" b="1" dirty="0">
                <a:solidFill>
                  <a:schemeClr val="bg1"/>
                </a:solidFill>
                <a:latin typeface="Times" pitchFamily="18" charset="0"/>
              </a:rPr>
              <a:t>Something is missing</a:t>
            </a:r>
            <a:endParaRPr lang="en-US" dirty="0">
              <a:latin typeface="Times" pitchFamily="18" charset="0"/>
            </a:endParaRPr>
          </a:p>
        </p:txBody>
      </p:sp>
      <p:sp>
        <p:nvSpPr>
          <p:cNvPr id="2063" name="Text Box 15"/>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D68B0B6-D145-4AF6-816E-C172175929BF}" type="slidenum">
              <a:rPr lang="en-US"/>
              <a:pPr/>
              <a:t>48</a:t>
            </a:fld>
            <a:endParaRPr lang="en-US" dirty="0"/>
          </a:p>
        </p:txBody>
      </p:sp>
      <p:sp>
        <p:nvSpPr>
          <p:cNvPr id="1741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17415"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17419"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17421" name="AutoShape 13"/>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b="1" i="1" dirty="0">
                <a:latin typeface="Times" pitchFamily="18" charset="0"/>
              </a:rPr>
              <a:t>Something is Missing</a:t>
            </a:r>
            <a:endParaRPr lang="en-US" b="1" i="1" dirty="0">
              <a:latin typeface="Times"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2615FC5F-2B07-487A-A616-03FF77AD6699}" type="slidenum">
              <a:rPr lang="en-US"/>
              <a:pPr/>
              <a:t>49</a:t>
            </a:fld>
            <a:endParaRPr lang="en-US" dirty="0"/>
          </a:p>
        </p:txBody>
      </p:sp>
      <p:sp>
        <p:nvSpPr>
          <p:cNvPr id="5325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53251" name="Text Box 3"/>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53252" name="Text Box 4"/>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sy="50000" kx="-2453608"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53253" name="Text Box 5"/>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53254" name="AutoShape 6"/>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a:t>
            </a:r>
          </a:p>
        </p:txBody>
      </p:sp>
      <p:sp>
        <p:nvSpPr>
          <p:cNvPr id="4" name="Slide Number Placeholder 3"/>
          <p:cNvSpPr>
            <a:spLocks noGrp="1"/>
          </p:cNvSpPr>
          <p:nvPr>
            <p:ph type="sldNum" sz="quarter" idx="12"/>
          </p:nvPr>
        </p:nvSpPr>
        <p:spPr/>
        <p:txBody>
          <a:bodyPr/>
          <a:lstStyle/>
          <a:p>
            <a:fld id="{460A324F-72D5-4F19-8007-EB2E8A20872F}" type="slidenum">
              <a:rPr lang="en-US" smtClean="0"/>
              <a:pPr/>
              <a:t>5</a:t>
            </a:fld>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Know what to do &amp; get things done that add value?</a:t>
            </a:r>
          </a:p>
          <a:p>
            <a:pPr lvl="1"/>
            <a:r>
              <a:rPr lang="en-US" b="1" dirty="0"/>
              <a:t>Atom of Work</a:t>
            </a:r>
          </a:p>
          <a:p>
            <a:pPr lvl="1"/>
            <a:r>
              <a:rPr lang="en-US" dirty="0"/>
              <a:t>Gap Analysis</a:t>
            </a:r>
          </a:p>
          <a:p>
            <a:r>
              <a:rPr lang="en-US" dirty="0"/>
              <a:t>Nurture and enhance relationships?</a:t>
            </a:r>
          </a:p>
          <a:p>
            <a:pPr lvl="1"/>
            <a:r>
              <a:rPr lang="en-US" b="1" dirty="0"/>
              <a:t>Atom of Work</a:t>
            </a:r>
          </a:p>
          <a:p>
            <a:pPr lvl="1"/>
            <a:r>
              <a:rPr lang="en-US" dirty="0"/>
              <a:t>Advocacy versus inquiry</a:t>
            </a:r>
          </a:p>
          <a:p>
            <a:pPr lvl="1"/>
            <a:r>
              <a:rPr lang="en-US" dirty="0"/>
              <a:t>Difficult conversations</a:t>
            </a:r>
          </a:p>
          <a:p>
            <a:r>
              <a:rPr lang="en-US" dirty="0"/>
              <a:t>Develop myself?</a:t>
            </a:r>
          </a:p>
          <a:p>
            <a:pPr lvl="1"/>
            <a:r>
              <a:rPr lang="en-US" dirty="0"/>
              <a:t>Feed Forward &amp; </a:t>
            </a:r>
            <a:r>
              <a:rPr lang="en-US" dirty="0" err="1"/>
              <a:t>Johari</a:t>
            </a:r>
            <a:r>
              <a:rPr lang="en-US" dirty="0"/>
              <a:t> Window</a:t>
            </a:r>
          </a:p>
          <a:p>
            <a:pPr lvl="1"/>
            <a:r>
              <a:rPr lang="en-US" dirty="0"/>
              <a:t>Gap Analysis</a:t>
            </a:r>
          </a:p>
          <a:p>
            <a:endParaRPr lang="en-US" dirty="0"/>
          </a:p>
          <a:p>
            <a:pPr lvl="1"/>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a:t>Lead people and their behavior from point A to point B?</a:t>
            </a:r>
          </a:p>
          <a:p>
            <a:pPr lvl="1"/>
            <a:r>
              <a:rPr lang="en-US" dirty="0"/>
              <a:t>Gap Analysis</a:t>
            </a:r>
          </a:p>
          <a:p>
            <a:pPr lvl="1"/>
            <a:r>
              <a:rPr lang="en-US" dirty="0"/>
              <a:t>Seven Influence Strategies</a:t>
            </a:r>
          </a:p>
          <a:p>
            <a:pPr lvl="1"/>
            <a:r>
              <a:rPr lang="en-US" dirty="0"/>
              <a:t>Events of Instruction</a:t>
            </a:r>
          </a:p>
          <a:p>
            <a:r>
              <a:rPr lang="en-US" dirty="0"/>
              <a:t>Help teams to produce desired results?</a:t>
            </a:r>
          </a:p>
          <a:p>
            <a:pPr lvl="1"/>
            <a:r>
              <a:rPr lang="en-US" dirty="0"/>
              <a:t>Team Effectiveness</a:t>
            </a:r>
          </a:p>
          <a:p>
            <a:pPr lvl="1"/>
            <a:r>
              <a:rPr lang="en-US" dirty="0"/>
              <a:t>Problem-solving techniques</a:t>
            </a:r>
          </a:p>
          <a:p>
            <a:pPr lvl="1"/>
            <a:r>
              <a:rPr lang="en-US" dirty="0"/>
              <a:t>Mental Maps</a:t>
            </a:r>
          </a:p>
          <a:p>
            <a:r>
              <a:rPr lang="en-US" dirty="0"/>
              <a:t>Solve problems?</a:t>
            </a:r>
          </a:p>
          <a:p>
            <a:pPr lvl="1"/>
            <a:r>
              <a:rPr lang="en-US" b="1" dirty="0"/>
              <a:t>Atom of Work</a:t>
            </a:r>
          </a:p>
          <a:p>
            <a:pPr lvl="1"/>
            <a:r>
              <a:rPr lang="en-US" dirty="0"/>
              <a:t>Gap Analysis</a:t>
            </a:r>
          </a:p>
          <a:p>
            <a:pPr lvl="1"/>
            <a:r>
              <a:rPr lang="en-US" dirty="0"/>
              <a:t>Problem-solving techniques</a:t>
            </a:r>
          </a:p>
        </p:txBody>
      </p:sp>
      <p:sp>
        <p:nvSpPr>
          <p:cNvPr id="6" name="Oval 5"/>
          <p:cNvSpPr/>
          <p:nvPr/>
        </p:nvSpPr>
        <p:spPr>
          <a:xfrm>
            <a:off x="232281" y="1417638"/>
            <a:ext cx="38100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35 -0.07893 L -0.00035 0.25394 " pathEditMode="relative" rAng="0" ptsTypes="AA">
                                      <p:cBhvr>
                                        <p:cTn id="13" dur="2000" fill="hold"/>
                                        <p:tgtEl>
                                          <p:spTgt spid="6"/>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819143D2-433D-4237-8711-1F8D84C9ABB5}" type="slidenum">
              <a:rPr lang="en-US"/>
              <a:pPr/>
              <a:t>50</a:t>
            </a:fld>
            <a:endParaRPr lang="en-US" dirty="0"/>
          </a:p>
        </p:txBody>
      </p:sp>
      <p:sp>
        <p:nvSpPr>
          <p:cNvPr id="205826" name="Rectangle 2"/>
          <p:cNvSpPr>
            <a:spLocks noGrp="1" noChangeArrowheads="1"/>
          </p:cNvSpPr>
          <p:nvPr>
            <p:ph type="title"/>
          </p:nvPr>
        </p:nvSpPr>
        <p:spPr/>
        <p:txBody>
          <a:bodyPr/>
          <a:lstStyle/>
          <a:p>
            <a:r>
              <a:rPr lang="en-US" dirty="0"/>
              <a:t>How Do You Make Effective Requests?</a:t>
            </a:r>
          </a:p>
        </p:txBody>
      </p:sp>
      <p:sp>
        <p:nvSpPr>
          <p:cNvPr id="205827" name="AutoShape 3"/>
          <p:cNvSpPr>
            <a:spLocks noChangeArrowheads="1"/>
          </p:cNvSpPr>
          <p:nvPr/>
        </p:nvSpPr>
        <p:spPr bwMode="auto">
          <a:xfrm>
            <a:off x="990600" y="1981200"/>
            <a:ext cx="7772400" cy="3276600"/>
          </a:xfrm>
          <a:prstGeom prst="wedgeRectCallout">
            <a:avLst>
              <a:gd name="adj1" fmla="val -50921"/>
              <a:gd name="adj2" fmla="val 91764"/>
            </a:avLst>
          </a:prstGeom>
          <a:solidFill>
            <a:srgbClr val="FFCC00"/>
          </a:solidFill>
          <a:ln w="9525">
            <a:solidFill>
              <a:schemeClr val="tx1"/>
            </a:solidFill>
            <a:miter lim="800000"/>
            <a:headEnd/>
            <a:tailEnd/>
          </a:ln>
          <a:effectLst/>
        </p:spPr>
        <p:txBody>
          <a:bodyPr/>
          <a:lstStyle/>
          <a:p>
            <a:pPr algn="ctr">
              <a:spcAft>
                <a:spcPct val="40000"/>
              </a:spcAft>
            </a:pPr>
            <a:r>
              <a:rPr lang="en-US" sz="3200" dirty="0">
                <a:latin typeface="Comic Sans MS" pitchFamily="66" charset="0"/>
              </a:rPr>
              <a:t>Share Your Effective Request Tips</a:t>
            </a:r>
          </a:p>
          <a:p>
            <a:pPr algn="ctr"/>
            <a:r>
              <a:rPr lang="en-US" sz="3200" dirty="0">
                <a:latin typeface="Comic Sans MS" pitchFamily="66" charset="0"/>
              </a:rPr>
              <a:t>Tell What Makes Them Go Wrong All the Time</a:t>
            </a:r>
          </a:p>
          <a:p>
            <a:pPr algn="ctr"/>
            <a:endParaRPr lang="en-US" sz="3200" dirty="0">
              <a:latin typeface="Comic Sans MS" pitchFamily="66" charset="0"/>
            </a:endParaRPr>
          </a:p>
          <a:p>
            <a:pPr algn="ctr"/>
            <a:r>
              <a:rPr lang="en-US" sz="3200" dirty="0">
                <a:latin typeface="Comic Sans MS" pitchFamily="66" charset="0"/>
              </a:rPr>
              <a:t>Use the ‘Atom’ to Pinpoint </a:t>
            </a:r>
            <a:br>
              <a:rPr lang="en-US" sz="3200" dirty="0">
                <a:latin typeface="Comic Sans MS" pitchFamily="66" charset="0"/>
              </a:rPr>
            </a:br>
            <a:r>
              <a:rPr lang="en-US" sz="3200" dirty="0">
                <a:latin typeface="Comic Sans MS" pitchFamily="66" charset="0"/>
              </a:rPr>
              <a:t>Those Trouble Spots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9E477431-6232-4B46-8BAA-0A077A74D1F7}" type="slidenum">
              <a:rPr lang="en-US"/>
              <a:pPr/>
              <a:t>51</a:t>
            </a:fld>
            <a:endParaRPr lang="en-US" dirty="0"/>
          </a:p>
        </p:txBody>
      </p:sp>
      <p:sp>
        <p:nvSpPr>
          <p:cNvPr id="197634" name="Rectangle 2"/>
          <p:cNvSpPr>
            <a:spLocks noGrp="1" noChangeArrowheads="1"/>
          </p:cNvSpPr>
          <p:nvPr>
            <p:ph type="title"/>
          </p:nvPr>
        </p:nvSpPr>
        <p:spPr/>
        <p:txBody>
          <a:bodyPr/>
          <a:lstStyle/>
          <a:p>
            <a:r>
              <a:rPr lang="en-US" dirty="0"/>
              <a:t>Effective Requests</a:t>
            </a:r>
          </a:p>
        </p:txBody>
      </p:sp>
      <p:sp>
        <p:nvSpPr>
          <p:cNvPr id="197635" name="Rectangle 3"/>
          <p:cNvSpPr>
            <a:spLocks noGrp="1" noChangeArrowheads="1"/>
          </p:cNvSpPr>
          <p:nvPr>
            <p:ph type="body" idx="1"/>
          </p:nvPr>
        </p:nvSpPr>
        <p:spPr/>
        <p:txBody>
          <a:bodyPr/>
          <a:lstStyle/>
          <a:p>
            <a:pPr>
              <a:lnSpc>
                <a:spcPct val="90000"/>
              </a:lnSpc>
            </a:pPr>
            <a:r>
              <a:rPr lang="en-US" sz="2400" dirty="0"/>
              <a:t>The atom of work begins when the Requester makes a request or the Performer makes an offer</a:t>
            </a:r>
          </a:p>
          <a:p>
            <a:pPr>
              <a:lnSpc>
                <a:spcPct val="90000"/>
              </a:lnSpc>
            </a:pPr>
            <a:r>
              <a:rPr lang="en-US" sz="2400" dirty="0"/>
              <a:t>Now the two parties have to really understand what will make the other satisfied with the transaction</a:t>
            </a:r>
          </a:p>
          <a:p>
            <a:pPr>
              <a:lnSpc>
                <a:spcPct val="90000"/>
              </a:lnSpc>
            </a:pPr>
            <a:r>
              <a:rPr lang="en-US" sz="2400" dirty="0"/>
              <a:t>The Requester should explain why he or she is making is this request: </a:t>
            </a:r>
          </a:p>
          <a:p>
            <a:pPr lvl="1">
              <a:lnSpc>
                <a:spcPct val="90000"/>
              </a:lnSpc>
            </a:pPr>
            <a:r>
              <a:rPr lang="en-US" sz="2000" dirty="0"/>
              <a:t>“I request so and so for the sake of …”</a:t>
            </a:r>
          </a:p>
          <a:p>
            <a:pPr>
              <a:lnSpc>
                <a:spcPct val="90000"/>
              </a:lnSpc>
            </a:pPr>
            <a:r>
              <a:rPr lang="en-US" sz="2400" dirty="0"/>
              <a:t>This allows the Requester to be very clear and the Performer better understand what is being requested</a:t>
            </a:r>
          </a:p>
          <a:p>
            <a:pPr>
              <a:lnSpc>
                <a:spcPct val="90000"/>
              </a:lnSpc>
            </a:pPr>
            <a:r>
              <a:rPr lang="en-US" sz="2400" dirty="0"/>
              <a:t>The Performer becomes a bigger part of the transaction through knowledge of what the request entails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F8109BF-CAB5-4AFB-BF04-B762555EB81C}" type="slidenum">
              <a:rPr lang="en-US"/>
              <a:pPr/>
              <a:t>52</a:t>
            </a:fld>
            <a:endParaRPr lang="en-US" dirty="0"/>
          </a:p>
        </p:txBody>
      </p:sp>
      <p:sp>
        <p:nvSpPr>
          <p:cNvPr id="94210" name="Rectangle 2"/>
          <p:cNvSpPr>
            <a:spLocks noGrp="1" noChangeArrowheads="1"/>
          </p:cNvSpPr>
          <p:nvPr>
            <p:ph type="title"/>
          </p:nvPr>
        </p:nvSpPr>
        <p:spPr/>
        <p:txBody>
          <a:bodyPr/>
          <a:lstStyle/>
          <a:p>
            <a:r>
              <a:rPr lang="en-US" dirty="0"/>
              <a:t>Successful Requests, </a:t>
            </a:r>
            <a:br>
              <a:rPr lang="en-US" dirty="0"/>
            </a:br>
            <a:r>
              <a:rPr lang="en-US" dirty="0"/>
              <a:t>Offers, and Promises</a:t>
            </a:r>
          </a:p>
        </p:txBody>
      </p:sp>
      <p:sp>
        <p:nvSpPr>
          <p:cNvPr id="94211" name="Rectangle 3"/>
          <p:cNvSpPr>
            <a:spLocks noGrp="1" noChangeArrowheads="1"/>
          </p:cNvSpPr>
          <p:nvPr>
            <p:ph type="body" idx="1"/>
          </p:nvPr>
        </p:nvSpPr>
        <p:spPr/>
        <p:txBody>
          <a:bodyPr/>
          <a:lstStyle/>
          <a:p>
            <a:pPr>
              <a:lnSpc>
                <a:spcPct val="90000"/>
              </a:lnSpc>
            </a:pPr>
            <a:r>
              <a:rPr lang="en-US" dirty="0">
                <a:solidFill>
                  <a:srgbClr val="000000"/>
                </a:solidFill>
              </a:rPr>
              <a:t>Several crucial elements determine a successful offer, promise, or request: </a:t>
            </a:r>
            <a:endParaRPr lang="en-US" dirty="0"/>
          </a:p>
          <a:p>
            <a:pPr lvl="1">
              <a:lnSpc>
                <a:spcPct val="90000"/>
              </a:lnSpc>
            </a:pPr>
            <a:r>
              <a:rPr lang="en-US" dirty="0"/>
              <a:t>sincerity; </a:t>
            </a:r>
          </a:p>
          <a:p>
            <a:pPr lvl="1">
              <a:lnSpc>
                <a:spcPct val="90000"/>
              </a:lnSpc>
            </a:pPr>
            <a:r>
              <a:rPr lang="en-US" dirty="0"/>
              <a:t>a community that shares similar concerns; </a:t>
            </a:r>
          </a:p>
          <a:p>
            <a:pPr lvl="1">
              <a:lnSpc>
                <a:spcPct val="90000"/>
              </a:lnSpc>
            </a:pPr>
            <a:r>
              <a:rPr lang="en-US" dirty="0"/>
              <a:t>a speaker and a listener; </a:t>
            </a:r>
          </a:p>
          <a:p>
            <a:pPr lvl="1">
              <a:lnSpc>
                <a:spcPct val="90000"/>
              </a:lnSpc>
            </a:pPr>
            <a:r>
              <a:rPr lang="en-US" dirty="0"/>
              <a:t>a presupposition of capability; </a:t>
            </a:r>
          </a:p>
          <a:p>
            <a:pPr lvl="1">
              <a:lnSpc>
                <a:spcPct val="90000"/>
              </a:lnSpc>
            </a:pPr>
            <a:r>
              <a:rPr lang="en-US" dirty="0"/>
              <a:t>the future action to be performed is specified; </a:t>
            </a:r>
          </a:p>
          <a:p>
            <a:pPr lvl="1">
              <a:lnSpc>
                <a:spcPct val="90000"/>
              </a:lnSpc>
            </a:pPr>
            <a:r>
              <a:rPr lang="en-US" dirty="0"/>
              <a:t>conditions of satisfaction including time are specified; </a:t>
            </a:r>
          </a:p>
          <a:p>
            <a:pPr lvl="1">
              <a:lnSpc>
                <a:spcPct val="90000"/>
              </a:lnSpc>
            </a:pPr>
            <a:r>
              <a:rPr lang="en-US" dirty="0"/>
              <a:t>and an unspoken historical background and context to create meaningfulness. </a:t>
            </a:r>
          </a:p>
          <a:p>
            <a:pPr>
              <a:lnSpc>
                <a:spcPct val="90000"/>
              </a:lnSpc>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919C33C-93ED-4A64-A701-E9BBCB93EDB5}" type="slidenum">
              <a:rPr lang="en-US"/>
              <a:pPr/>
              <a:t>53</a:t>
            </a:fld>
            <a:endParaRPr lang="en-US" dirty="0"/>
          </a:p>
        </p:txBody>
      </p:sp>
      <p:sp>
        <p:nvSpPr>
          <p:cNvPr id="18434"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18439"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18441"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18443"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18445" name="AutoShape 13"/>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18446" name="Text Box 14"/>
          <p:cNvSpPr txBox="1">
            <a:spLocks noChangeAspect="1" noChangeArrowheads="1"/>
          </p:cNvSpPr>
          <p:nvPr/>
        </p:nvSpPr>
        <p:spPr bwMode="auto">
          <a:xfrm>
            <a:off x="2971800" y="304800"/>
            <a:ext cx="1366838" cy="812800"/>
          </a:xfrm>
          <a:prstGeom prst="rect">
            <a:avLst/>
          </a:prstGeom>
          <a:solidFill>
            <a:srgbClr val="777777"/>
          </a:solidFill>
          <a:ln w="12700">
            <a:solidFill>
              <a:schemeClr val="bg2"/>
            </a:solidFill>
            <a:miter lim="800000"/>
            <a:headEnd/>
            <a:tailEnd/>
          </a:ln>
          <a:effectLst>
            <a:outerShdw sy="50000" kx="-2453608"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911B7C7E-35CE-4354-A58C-B6F253324498}" type="slidenum">
              <a:rPr lang="en-US"/>
              <a:pPr/>
              <a:t>54</a:t>
            </a:fld>
            <a:endParaRPr lang="en-US" dirty="0"/>
          </a:p>
        </p:txBody>
      </p:sp>
      <p:sp>
        <p:nvSpPr>
          <p:cNvPr id="36866"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36867" name="Text Box 3"/>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36874" name="Text Box 10"/>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36877" name="AutoShape 13"/>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36878" name="Text Box 14"/>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36875" name="Text Box 11"/>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36876" name="Rectangle 12"/>
          <p:cNvSpPr>
            <a:spLocks noChangeArrowheads="1"/>
          </p:cNvSpPr>
          <p:nvPr/>
        </p:nvSpPr>
        <p:spPr bwMode="auto">
          <a:xfrm>
            <a:off x="5257800" y="76200"/>
            <a:ext cx="1752600" cy="1447800"/>
          </a:xfrm>
          <a:prstGeom prst="rect">
            <a:avLst/>
          </a:prstGeom>
          <a:solidFill>
            <a:schemeClr val="accent1"/>
          </a:solidFill>
          <a:ln w="9525">
            <a:solidFill>
              <a:schemeClr val="tx1"/>
            </a:solidFill>
            <a:miter lim="800000"/>
            <a:headEnd/>
            <a:tailEnd/>
          </a:ln>
          <a:effectLst>
            <a:outerShdw sy="50000" kx="-2453608" rotWithShape="0">
              <a:schemeClr val="accent2"/>
            </a:outerShdw>
          </a:effectLst>
        </p:spPr>
        <p:txBody>
          <a:bodyPr anchor="ctr"/>
          <a:lstStyle/>
          <a:p>
            <a:pPr algn="ctr"/>
            <a:r>
              <a:rPr lang="en-US" sz="2000" b="1" dirty="0">
                <a:solidFill>
                  <a:schemeClr val="bg1"/>
                </a:solidFill>
                <a:latin typeface="Times" pitchFamily="18" charset="0"/>
              </a:rPr>
              <a:t>Invent Conditions of Satisfaction</a:t>
            </a:r>
            <a:endParaRPr lang="en-US" dirty="0">
              <a:latin typeface="Times"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4BC199B6-0591-4D52-9901-5BAA8955149C}" type="slidenum">
              <a:rPr lang="en-US"/>
              <a:pPr/>
              <a:t>55</a:t>
            </a:fld>
            <a:endParaRPr lang="en-US" dirty="0"/>
          </a:p>
        </p:txBody>
      </p:sp>
      <p:sp>
        <p:nvSpPr>
          <p:cNvPr id="19458"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19460" name="Text Box 4"/>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sy="50000" kx="-2453608" rotWithShape="0">
              <a:srgbClr val="0000FF"/>
            </a:outerShdw>
          </a:effectLst>
        </p:spPr>
        <p:txBody>
          <a:bodyPr tIns="320040"/>
          <a:lstStyle/>
          <a:p>
            <a:pPr algn="ctr"/>
            <a:r>
              <a:rPr lang="en-US" sz="1800" b="1" dirty="0">
                <a:latin typeface="Times" pitchFamily="18" charset="0"/>
                <a:ea typeface="Times" pitchFamily="18" charset="0"/>
                <a:cs typeface="Times" pitchFamily="18" charset="0"/>
              </a:rPr>
              <a:t>Agreements</a:t>
            </a:r>
          </a:p>
        </p:txBody>
      </p:sp>
      <p:sp>
        <p:nvSpPr>
          <p:cNvPr id="19463"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19464" name="Text Box 8"/>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19465"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19467" name="Rectangle 11"/>
          <p:cNvSpPr>
            <a:spLocks noChangeArrowheads="1"/>
          </p:cNvSpPr>
          <p:nvPr/>
        </p:nvSpPr>
        <p:spPr bwMode="auto">
          <a:xfrm>
            <a:off x="4876800" y="2057400"/>
            <a:ext cx="2286000" cy="609600"/>
          </a:xfrm>
          <a:prstGeom prst="rect">
            <a:avLst/>
          </a:prstGeom>
          <a:solidFill>
            <a:schemeClr val="accent1"/>
          </a:solidFill>
          <a:ln w="76200">
            <a:noFill/>
            <a:miter lim="800000"/>
            <a:headEnd/>
            <a:tailEnd/>
          </a:ln>
          <a:effectLst>
            <a:outerShdw sy="50000" kx="-2453608" rotWithShape="0">
              <a:schemeClr val="accent2"/>
            </a:outerShdw>
          </a:effectLst>
        </p:spPr>
        <p:txBody>
          <a:bodyPr wrap="none" anchor="ctr"/>
          <a:lstStyle/>
          <a:p>
            <a:pPr algn="ctr"/>
            <a:r>
              <a:rPr lang="en-US" sz="2000" b="1" dirty="0">
                <a:solidFill>
                  <a:schemeClr val="bg1"/>
                </a:solidFill>
                <a:latin typeface="Times" pitchFamily="18" charset="0"/>
              </a:rPr>
              <a:t>Negotiations</a:t>
            </a:r>
            <a:endParaRPr lang="en-US" dirty="0">
              <a:latin typeface="Times" pitchFamily="18" charset="0"/>
            </a:endParaRPr>
          </a:p>
        </p:txBody>
      </p:sp>
      <p:sp>
        <p:nvSpPr>
          <p:cNvPr id="19469" name="Text Box 13"/>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19470" name="AutoShape 14"/>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19471" name="Rectangle 15"/>
          <p:cNvSpPr>
            <a:spLocks noChangeArrowheads="1"/>
          </p:cNvSpPr>
          <p:nvPr/>
        </p:nvSpPr>
        <p:spPr bwMode="auto">
          <a:xfrm>
            <a:off x="52578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7FE79DD9-FC03-4C16-ACC6-01CBBBD7B878}" type="slidenum">
              <a:rPr lang="en-US"/>
              <a:pPr/>
              <a:t>56</a:t>
            </a:fld>
            <a:endParaRPr lang="en-US" dirty="0"/>
          </a:p>
        </p:txBody>
      </p:sp>
      <p:sp>
        <p:nvSpPr>
          <p:cNvPr id="3789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37891" name="Text Box 3"/>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latin typeface="Times" pitchFamily="18" charset="0"/>
                <a:ea typeface="Times" pitchFamily="18" charset="0"/>
                <a:cs typeface="Times" pitchFamily="18" charset="0"/>
              </a:rPr>
              <a:t>Agreements</a:t>
            </a:r>
          </a:p>
        </p:txBody>
      </p:sp>
      <p:sp>
        <p:nvSpPr>
          <p:cNvPr id="37892" name="Text Box 4"/>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37893" name="Text Box 5"/>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37894" name="Text Box 6"/>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grpSp>
        <p:nvGrpSpPr>
          <p:cNvPr id="2" name="Group 18"/>
          <p:cNvGrpSpPr>
            <a:grpSpLocks/>
          </p:cNvGrpSpPr>
          <p:nvPr/>
        </p:nvGrpSpPr>
        <p:grpSpPr bwMode="auto">
          <a:xfrm>
            <a:off x="4876800" y="609600"/>
            <a:ext cx="3276600" cy="2057400"/>
            <a:chOff x="3072" y="384"/>
            <a:chExt cx="2064" cy="1296"/>
          </a:xfrm>
        </p:grpSpPr>
        <p:sp>
          <p:nvSpPr>
            <p:cNvPr id="37896" name="Rectangle 8"/>
            <p:cNvSpPr>
              <a:spLocks noChangeArrowheads="1"/>
            </p:cNvSpPr>
            <p:nvPr/>
          </p:nvSpPr>
          <p:spPr bwMode="auto">
            <a:xfrm>
              <a:off x="3936" y="384"/>
              <a:ext cx="1200" cy="672"/>
            </a:xfrm>
            <a:prstGeom prst="rect">
              <a:avLst/>
            </a:prstGeom>
            <a:solidFill>
              <a:schemeClr val="accent1"/>
            </a:solidFill>
            <a:ln w="76200">
              <a:noFill/>
              <a:miter lim="800000"/>
              <a:headEnd/>
              <a:tailEnd/>
            </a:ln>
            <a:effectLst>
              <a:outerShdw sy="50000" kx="-2453608" rotWithShape="0">
                <a:schemeClr val="accent2"/>
              </a:outerShdw>
            </a:effectLst>
          </p:spPr>
          <p:txBody>
            <a:bodyPr wrap="none" anchor="ctr"/>
            <a:lstStyle/>
            <a:p>
              <a:pPr algn="ctr"/>
              <a:r>
                <a:rPr lang="en-US" b="1" dirty="0">
                  <a:solidFill>
                    <a:schemeClr val="bg1"/>
                  </a:solidFill>
                  <a:latin typeface="Times" pitchFamily="18" charset="0"/>
                </a:rPr>
                <a:t>Competing</a:t>
              </a:r>
            </a:p>
            <a:p>
              <a:pPr algn="ctr"/>
              <a:r>
                <a:rPr lang="en-US" b="1" dirty="0">
                  <a:solidFill>
                    <a:schemeClr val="bg1"/>
                  </a:solidFill>
                  <a:latin typeface="Times" pitchFamily="18" charset="0"/>
                </a:rPr>
                <a:t>Commitments</a:t>
              </a:r>
              <a:endParaRPr lang="en-US" dirty="0">
                <a:latin typeface="Times" pitchFamily="18" charset="0"/>
              </a:endParaRPr>
            </a:p>
          </p:txBody>
        </p:sp>
        <p:sp>
          <p:nvSpPr>
            <p:cNvPr id="37895" name="Rectangle 7"/>
            <p:cNvSpPr>
              <a:spLocks noChangeArrowheads="1"/>
            </p:cNvSpPr>
            <p:nvPr/>
          </p:nvSpPr>
          <p:spPr bwMode="auto">
            <a:xfrm>
              <a:off x="3072" y="1296"/>
              <a:ext cx="1440" cy="384"/>
            </a:xfrm>
            <a:prstGeom prst="rect">
              <a:avLst/>
            </a:prstGeom>
            <a:solidFill>
              <a:schemeClr val="accent1"/>
            </a:solidFill>
            <a:ln w="9525">
              <a:noFill/>
              <a:miter lim="800000"/>
              <a:headEnd/>
              <a:tailEnd/>
            </a:ln>
            <a:effectLst/>
          </p:spPr>
          <p:txBody>
            <a:bodyPr wrap="none" anchor="ctr"/>
            <a:lstStyle/>
            <a:p>
              <a:pPr algn="ctr"/>
              <a:r>
                <a:rPr lang="en-US" sz="2000" b="1" dirty="0">
                  <a:solidFill>
                    <a:schemeClr val="bg1"/>
                  </a:solidFill>
                  <a:latin typeface="Times" pitchFamily="18" charset="0"/>
                </a:rPr>
                <a:t>Negotiations</a:t>
              </a:r>
              <a:endParaRPr lang="en-US" dirty="0">
                <a:latin typeface="Times" pitchFamily="18" charset="0"/>
              </a:endParaRPr>
            </a:p>
          </p:txBody>
        </p:sp>
        <p:sp>
          <p:nvSpPr>
            <p:cNvPr id="37898" name="Line 10"/>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37899" name="Line 11"/>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37901" name="Text Box 13"/>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37905" name="Rectangle 17"/>
          <p:cNvSpPr>
            <a:spLocks noChangeArrowheads="1"/>
          </p:cNvSpPr>
          <p:nvPr/>
        </p:nvSpPr>
        <p:spPr bwMode="auto">
          <a:xfrm>
            <a:off x="4724400" y="-2286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i="1" dirty="0">
                <a:latin typeface="Times" pitchFamily="18" charset="0"/>
              </a:rPr>
              <a:t>Invent Conditions of Satisfaction</a:t>
            </a:r>
            <a:endParaRPr lang="en-US" i="1" dirty="0">
              <a:latin typeface="Times" pitchFamily="18" charset="0"/>
            </a:endParaRPr>
          </a:p>
        </p:txBody>
      </p:sp>
      <p:sp>
        <p:nvSpPr>
          <p:cNvPr id="37908" name="AutoShape 20"/>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i="1" dirty="0">
                <a:latin typeface="Times" pitchFamily="18" charset="0"/>
              </a:rPr>
              <a:t>Something is Missing</a:t>
            </a:r>
            <a:endParaRPr lang="en-US" i="1" dirty="0">
              <a:latin typeface="Times"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72B17497-E8F9-4F0E-905F-AC42FF9A2CE1}" type="slidenum">
              <a:rPr lang="en-US"/>
              <a:pPr/>
              <a:t>57</a:t>
            </a:fld>
            <a:endParaRPr lang="en-US" dirty="0"/>
          </a:p>
        </p:txBody>
      </p:sp>
      <p:sp>
        <p:nvSpPr>
          <p:cNvPr id="20482"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20484" name="Text Box 4"/>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latin typeface="Times" pitchFamily="18" charset="0"/>
                <a:ea typeface="Times" pitchFamily="18" charset="0"/>
                <a:cs typeface="Times" pitchFamily="18" charset="0"/>
              </a:rPr>
              <a:t>Agreements</a:t>
            </a:r>
          </a:p>
        </p:txBody>
      </p:sp>
      <p:sp>
        <p:nvSpPr>
          <p:cNvPr id="20486" name="Text Box 6"/>
          <p:cNvSpPr txBox="1">
            <a:spLocks noChangeAspect="1" noChangeArrowheads="1"/>
          </p:cNvSpPr>
          <p:nvPr/>
        </p:nvSpPr>
        <p:spPr bwMode="auto">
          <a:xfrm>
            <a:off x="5334000" y="4038600"/>
            <a:ext cx="1366838" cy="812800"/>
          </a:xfrm>
          <a:prstGeom prst="rect">
            <a:avLst/>
          </a:prstGeom>
          <a:solidFill>
            <a:srgbClr val="777777"/>
          </a:solidFill>
          <a:ln w="12700">
            <a:solidFill>
              <a:schemeClr val="bg2"/>
            </a:solidFill>
            <a:miter lim="800000"/>
            <a:headEnd/>
            <a:tailEnd/>
          </a:ln>
          <a:effectLst>
            <a:outerShdw sy="50000" kx="-2453608"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20487"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20488" name="Text Box 8"/>
          <p:cNvSpPr txBox="1">
            <a:spLocks noChangeAspect="1" noChangeArrowheads="1"/>
          </p:cNvSpPr>
          <p:nvPr/>
        </p:nvSpPr>
        <p:spPr bwMode="auto">
          <a:xfrm>
            <a:off x="2971800" y="304800"/>
            <a:ext cx="1366838" cy="812800"/>
          </a:xfrm>
          <a:prstGeom prst="rect">
            <a:avLst/>
          </a:prstGeom>
          <a:solidFill>
            <a:srgbClr val="777777"/>
          </a:solidFill>
          <a:ln w="12700">
            <a:solidFill>
              <a:schemeClr val="bg2"/>
            </a:solidFill>
            <a:miter lim="800000"/>
            <a:headEnd/>
            <a:tailEnd/>
          </a:ln>
          <a:effectLst>
            <a:outerShdw sy="50000" kx="-2453608"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20489"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20491"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20493" name="Rectangle 13"/>
          <p:cNvSpPr>
            <a:spLocks noChangeArrowheads="1"/>
          </p:cNvSpPr>
          <p:nvPr/>
        </p:nvSpPr>
        <p:spPr bwMode="auto">
          <a:xfrm>
            <a:off x="4876800" y="-1524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4"/>
          <p:cNvGrpSpPr>
            <a:grpSpLocks/>
          </p:cNvGrpSpPr>
          <p:nvPr/>
        </p:nvGrpSpPr>
        <p:grpSpPr bwMode="auto">
          <a:xfrm>
            <a:off x="4876800" y="609600"/>
            <a:ext cx="3276600" cy="2057400"/>
            <a:chOff x="3072" y="384"/>
            <a:chExt cx="2064" cy="1296"/>
          </a:xfrm>
        </p:grpSpPr>
        <p:sp>
          <p:nvSpPr>
            <p:cNvPr id="20495" name="Rectangle 15"/>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20496" name="Rectangle 16"/>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20497" name="Line 17"/>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20498" name="Line 18"/>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20499" name="AutoShape 19"/>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BC9C4A4C-EF5B-4041-9BEF-EA70598F0B4C}" type="slidenum">
              <a:rPr lang="en-US"/>
              <a:pPr/>
              <a:t>58</a:t>
            </a:fld>
            <a:endParaRPr lang="en-US" dirty="0"/>
          </a:p>
        </p:txBody>
      </p:sp>
      <p:sp>
        <p:nvSpPr>
          <p:cNvPr id="21506"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21508" name="Text Box 4"/>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latin typeface="Times" pitchFamily="18" charset="0"/>
                <a:ea typeface="Times" pitchFamily="18" charset="0"/>
                <a:cs typeface="Times" pitchFamily="18" charset="0"/>
              </a:rPr>
              <a:t>Agreements</a:t>
            </a:r>
          </a:p>
        </p:txBody>
      </p:sp>
      <p:sp>
        <p:nvSpPr>
          <p:cNvPr id="21509" name="Text Box 5"/>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a:outerShdw sy="50000" kx="-2453608"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sp>
        <p:nvSpPr>
          <p:cNvPr id="21510" name="Text Box 6"/>
          <p:cNvSpPr txBox="1">
            <a:spLocks noChangeAspect="1" noChangeArrowheads="1"/>
          </p:cNvSpPr>
          <p:nvPr/>
        </p:nvSpPr>
        <p:spPr bwMode="auto">
          <a:xfrm>
            <a:off x="5334000" y="4038600"/>
            <a:ext cx="1366838" cy="812800"/>
          </a:xfrm>
          <a:prstGeom prst="rect">
            <a:avLst/>
          </a:prstGeom>
          <a:solidFill>
            <a:srgbClr val="777777"/>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21511"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21512" name="Text Box 8"/>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21513"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21515"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21517" name="Rectangle 13"/>
          <p:cNvSpPr>
            <a:spLocks noChangeArrowheads="1"/>
          </p:cNvSpPr>
          <p:nvPr/>
        </p:nvSpPr>
        <p:spPr bwMode="auto">
          <a:xfrm>
            <a:off x="51054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4"/>
          <p:cNvGrpSpPr>
            <a:grpSpLocks/>
          </p:cNvGrpSpPr>
          <p:nvPr/>
        </p:nvGrpSpPr>
        <p:grpSpPr bwMode="auto">
          <a:xfrm>
            <a:off x="5105400" y="609600"/>
            <a:ext cx="3276600" cy="2057400"/>
            <a:chOff x="3072" y="384"/>
            <a:chExt cx="2064" cy="1296"/>
          </a:xfrm>
        </p:grpSpPr>
        <p:sp>
          <p:nvSpPr>
            <p:cNvPr id="21519" name="Rectangle 15"/>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21520" name="Rectangle 16"/>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21521" name="Line 17"/>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21522" name="Line 18"/>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21523" name="AutoShape 19"/>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p>
        </p:txBody>
      </p:sp>
      <p:sp>
        <p:nvSpPr>
          <p:cNvPr id="18" name="Cube 17"/>
          <p:cNvSpPr/>
          <p:nvPr/>
        </p:nvSpPr>
        <p:spPr>
          <a:xfrm>
            <a:off x="6248400" y="5181600"/>
            <a:ext cx="1676400" cy="914400"/>
          </a:xfrm>
          <a:prstGeom prst="cube">
            <a:avLst/>
          </a:prstGeom>
          <a:effectLst>
            <a:glow rad="228600">
              <a:schemeClr val="accent6">
                <a:satMod val="175000"/>
                <a:alpha val="40000"/>
              </a:schemeClr>
            </a:glow>
            <a:outerShdw blurRad="50800" dist="20000" dir="5400000" rotWithShape="0">
              <a:srgbClr val="000000">
                <a:alpha val="42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t>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405CFB9E-C3A0-4F7B-AFD4-3BA8F027A256}" type="slidenum">
              <a:rPr lang="en-US"/>
              <a:pPr/>
              <a:t>59</a:t>
            </a:fld>
            <a:endParaRPr lang="en-US" dirty="0"/>
          </a:p>
        </p:txBody>
      </p:sp>
      <p:sp>
        <p:nvSpPr>
          <p:cNvPr id="4301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43011" name="Text Box 3"/>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43012" name="Text Box 4"/>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43013" name="Text Box 5"/>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43014" name="Text Box 6"/>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43015" name="Text Box 7"/>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43016" name="Text Box 8"/>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43017" name="Rectangle 9"/>
          <p:cNvSpPr>
            <a:spLocks noChangeArrowheads="1"/>
          </p:cNvSpPr>
          <p:nvPr/>
        </p:nvSpPr>
        <p:spPr bwMode="auto">
          <a:xfrm>
            <a:off x="51054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0"/>
          <p:cNvGrpSpPr>
            <a:grpSpLocks/>
          </p:cNvGrpSpPr>
          <p:nvPr/>
        </p:nvGrpSpPr>
        <p:grpSpPr bwMode="auto">
          <a:xfrm>
            <a:off x="5105400" y="609600"/>
            <a:ext cx="3276600" cy="2057400"/>
            <a:chOff x="3072" y="384"/>
            <a:chExt cx="2064" cy="1296"/>
          </a:xfrm>
        </p:grpSpPr>
        <p:sp>
          <p:nvSpPr>
            <p:cNvPr id="43019" name="Rectangle 11"/>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43020" name="Rectangle 12"/>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43021" name="Line 13"/>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43022" name="Line 14"/>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43023" name="Text Box 15"/>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grpSp>
        <p:nvGrpSpPr>
          <p:cNvPr id="3" name="Group 16"/>
          <p:cNvGrpSpPr>
            <a:grpSpLocks/>
          </p:cNvGrpSpPr>
          <p:nvPr/>
        </p:nvGrpSpPr>
        <p:grpSpPr bwMode="auto">
          <a:xfrm>
            <a:off x="1295400" y="4953000"/>
            <a:ext cx="6629400" cy="1814513"/>
            <a:chOff x="816" y="3120"/>
            <a:chExt cx="4176" cy="1143"/>
          </a:xfrm>
        </p:grpSpPr>
        <p:sp>
          <p:nvSpPr>
            <p:cNvPr id="43025" name="AutoShape 17"/>
            <p:cNvSpPr>
              <a:spLocks noChangeAspect="1" noChangeArrowheads="1"/>
            </p:cNvSpPr>
            <p:nvPr/>
          </p:nvSpPr>
          <p:spPr bwMode="auto">
            <a:xfrm>
              <a:off x="331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3026" name="AutoShape 18"/>
            <p:cNvSpPr>
              <a:spLocks noChangeAspect="1" noChangeArrowheads="1"/>
            </p:cNvSpPr>
            <p:nvPr/>
          </p:nvSpPr>
          <p:spPr bwMode="auto">
            <a:xfrm>
              <a:off x="139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3027" name="Text Box 19"/>
            <p:cNvSpPr txBox="1">
              <a:spLocks noChangeArrowheads="1"/>
            </p:cNvSpPr>
            <p:nvPr/>
          </p:nvSpPr>
          <p:spPr bwMode="auto">
            <a:xfrm>
              <a:off x="816" y="4032"/>
              <a:ext cx="4176" cy="231"/>
            </a:xfrm>
            <a:prstGeom prst="rect">
              <a:avLst/>
            </a:prstGeom>
            <a:noFill/>
            <a:ln w="9525">
              <a:noFill/>
              <a:miter lim="800000"/>
              <a:headEnd/>
              <a:tailEnd/>
            </a:ln>
            <a:effectLst/>
          </p:spPr>
          <p:txBody>
            <a:bodyPr>
              <a:spAutoFit/>
            </a:bodyPr>
            <a:lstStyle/>
            <a:p>
              <a:pPr algn="ctr">
                <a:spcBef>
                  <a:spcPct val="50000"/>
                </a:spcBef>
              </a:pPr>
              <a:r>
                <a:rPr lang="en-US" sz="1800" b="1" dirty="0">
                  <a:solidFill>
                    <a:srgbClr val="FF0000"/>
                  </a:solidFill>
                  <a:latin typeface="Times" pitchFamily="18" charset="0"/>
                </a:rPr>
                <a:t>“PROBLEM: BLAME OR TRANSFORMATION?”</a:t>
              </a:r>
              <a:endParaRPr lang="en-US" dirty="0">
                <a:latin typeface="Times" pitchFamily="18" charset="0"/>
              </a:endParaRPr>
            </a:p>
          </p:txBody>
        </p:sp>
      </p:grpSp>
      <p:sp>
        <p:nvSpPr>
          <p:cNvPr id="43028" name="AutoShape 20"/>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source for today is Fernando Flores</a:t>
            </a:r>
          </a:p>
        </p:txBody>
      </p:sp>
      <p:sp>
        <p:nvSpPr>
          <p:cNvPr id="3" name="Slide Number Placeholder 2"/>
          <p:cNvSpPr>
            <a:spLocks noGrp="1"/>
          </p:cNvSpPr>
          <p:nvPr>
            <p:ph type="sldNum" sz="quarter" idx="12"/>
          </p:nvPr>
        </p:nvSpPr>
        <p:spPr/>
        <p:txBody>
          <a:bodyPr/>
          <a:lstStyle/>
          <a:p>
            <a:fld id="{5CEEF179-8BEC-470B-9C7B-563D386012FB}" type="slidenum">
              <a:rPr lang="en-US" smtClean="0"/>
              <a:pPr/>
              <a:t>6</a:t>
            </a:fld>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333500" y="2462212"/>
            <a:ext cx="1905000" cy="2847975"/>
          </a:xfrm>
        </p:spPr>
      </p:pic>
      <p:sp>
        <p:nvSpPr>
          <p:cNvPr id="5" name="Content Placeholder 4"/>
          <p:cNvSpPr>
            <a:spLocks noGrp="1"/>
          </p:cNvSpPr>
          <p:nvPr>
            <p:ph sz="quarter" idx="2"/>
          </p:nvPr>
        </p:nvSpPr>
        <p:spPr/>
        <p:txBody>
          <a:bodyPr>
            <a:normAutofit/>
          </a:bodyPr>
          <a:lstStyle/>
          <a:p>
            <a:r>
              <a:rPr lang="en-US" b="1" dirty="0"/>
              <a:t>“Imprisoned for three years after the (1971) military led coup </a:t>
            </a:r>
            <a:r>
              <a:rPr lang="en-US" b="1" dirty="0" err="1"/>
              <a:t>d’etat</a:t>
            </a:r>
            <a:r>
              <a:rPr lang="en-US" b="1" dirty="0"/>
              <a:t> against the Allende government, he continued to reflect on the important question of </a:t>
            </a:r>
            <a:r>
              <a:rPr lang="en-US" b="1" dirty="0">
                <a:solidFill>
                  <a:srgbClr val="7030A0"/>
                </a:solidFill>
              </a:rPr>
              <a:t>how people work together to get things done</a:t>
            </a:r>
            <a:r>
              <a:rPr lang="en-US" b="1" dirty="0"/>
              <a:t>, and began to formulate his ideas about communication and linguistic theory.”</a:t>
            </a:r>
            <a:endParaRPr lang="en-US" dirty="0"/>
          </a:p>
        </p:txBody>
      </p:sp>
      <p:sp>
        <p:nvSpPr>
          <p:cNvPr id="7" name="Line Callout 2 6"/>
          <p:cNvSpPr/>
          <p:nvPr/>
        </p:nvSpPr>
        <p:spPr>
          <a:xfrm>
            <a:off x="2318657" y="5759958"/>
            <a:ext cx="2133600" cy="990600"/>
          </a:xfrm>
          <a:prstGeom prst="borderCallout2">
            <a:avLst>
              <a:gd name="adj1" fmla="val 18750"/>
              <a:gd name="adj2" fmla="val -8333"/>
              <a:gd name="adj3" fmla="val 18750"/>
              <a:gd name="adj4" fmla="val -16667"/>
              <a:gd name="adj5" fmla="val -114973"/>
              <a:gd name="adj6" fmla="val 106394"/>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Conversations for Action</a:t>
            </a:r>
          </a:p>
        </p:txBody>
      </p:sp>
    </p:spTree>
    <p:extLst>
      <p:ext uri="{BB962C8B-B14F-4D97-AF65-F5344CB8AC3E}">
        <p14:creationId xmlns:p14="http://schemas.microsoft.com/office/powerpoint/2010/main" val="36742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DAB46277-C3FF-4503-B1B6-DDC21518413A}" type="slidenum">
              <a:rPr lang="en-US"/>
              <a:pPr/>
              <a:t>60</a:t>
            </a:fld>
            <a:endParaRPr lang="en-US" dirty="0"/>
          </a:p>
        </p:txBody>
      </p:sp>
      <p:sp>
        <p:nvSpPr>
          <p:cNvPr id="40962"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40963" name="Text Box 3"/>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40965" name="Text Box 5"/>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40966" name="Text Box 6"/>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40967" name="Text Box 7"/>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40968" name="Text Box 8"/>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40969" name="Text Box 9"/>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40971" name="Rectangle 11"/>
          <p:cNvSpPr>
            <a:spLocks noChangeArrowheads="1"/>
          </p:cNvSpPr>
          <p:nvPr/>
        </p:nvSpPr>
        <p:spPr bwMode="auto">
          <a:xfrm>
            <a:off x="51054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2"/>
          <p:cNvGrpSpPr>
            <a:grpSpLocks/>
          </p:cNvGrpSpPr>
          <p:nvPr/>
        </p:nvGrpSpPr>
        <p:grpSpPr bwMode="auto">
          <a:xfrm>
            <a:off x="5105400" y="609600"/>
            <a:ext cx="3276600" cy="2057400"/>
            <a:chOff x="3072" y="384"/>
            <a:chExt cx="2064" cy="1296"/>
          </a:xfrm>
        </p:grpSpPr>
        <p:sp>
          <p:nvSpPr>
            <p:cNvPr id="40973" name="Rectangle 13"/>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40974" name="Rectangle 14"/>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40975" name="Line 15"/>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40976" name="Line 16"/>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40964" name="Text Box 4"/>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grpSp>
        <p:nvGrpSpPr>
          <p:cNvPr id="3" name="Group 21"/>
          <p:cNvGrpSpPr>
            <a:grpSpLocks/>
          </p:cNvGrpSpPr>
          <p:nvPr/>
        </p:nvGrpSpPr>
        <p:grpSpPr bwMode="auto">
          <a:xfrm>
            <a:off x="1295400" y="4953000"/>
            <a:ext cx="6629400" cy="1814513"/>
            <a:chOff x="816" y="3120"/>
            <a:chExt cx="4176" cy="1143"/>
          </a:xfrm>
        </p:grpSpPr>
        <p:sp>
          <p:nvSpPr>
            <p:cNvPr id="40978" name="AutoShape 18"/>
            <p:cNvSpPr>
              <a:spLocks noChangeAspect="1" noChangeArrowheads="1"/>
            </p:cNvSpPr>
            <p:nvPr/>
          </p:nvSpPr>
          <p:spPr bwMode="auto">
            <a:xfrm>
              <a:off x="331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0977" name="AutoShape 17"/>
            <p:cNvSpPr>
              <a:spLocks noChangeAspect="1" noChangeArrowheads="1"/>
            </p:cNvSpPr>
            <p:nvPr/>
          </p:nvSpPr>
          <p:spPr bwMode="auto">
            <a:xfrm>
              <a:off x="139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0979" name="Text Box 19"/>
            <p:cNvSpPr txBox="1">
              <a:spLocks noChangeArrowheads="1"/>
            </p:cNvSpPr>
            <p:nvPr/>
          </p:nvSpPr>
          <p:spPr bwMode="auto">
            <a:xfrm>
              <a:off x="816" y="4032"/>
              <a:ext cx="4176" cy="231"/>
            </a:xfrm>
            <a:prstGeom prst="rect">
              <a:avLst/>
            </a:prstGeom>
            <a:noFill/>
            <a:ln w="9525">
              <a:noFill/>
              <a:miter lim="800000"/>
              <a:headEnd/>
              <a:tailEnd/>
            </a:ln>
            <a:effectLst/>
          </p:spPr>
          <p:txBody>
            <a:bodyPr>
              <a:spAutoFit/>
            </a:bodyPr>
            <a:lstStyle/>
            <a:p>
              <a:pPr algn="ctr">
                <a:spcBef>
                  <a:spcPct val="50000"/>
                </a:spcBef>
              </a:pPr>
              <a:r>
                <a:rPr lang="en-US" sz="1800" b="1" dirty="0">
                  <a:solidFill>
                    <a:srgbClr val="FF0000"/>
                  </a:solidFill>
                  <a:latin typeface="Times" pitchFamily="18" charset="0"/>
                </a:rPr>
                <a:t>“PROBLEM AS SEARCH TO FIX BLAME”</a:t>
              </a:r>
              <a:endParaRPr lang="en-US" dirty="0">
                <a:latin typeface="Times" pitchFamily="18" charset="0"/>
              </a:endParaRPr>
            </a:p>
          </p:txBody>
        </p:sp>
      </p:grpSp>
      <p:sp>
        <p:nvSpPr>
          <p:cNvPr id="40980" name="AutoShape 20"/>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40986" name="AutoShape 26"/>
          <p:cNvSpPr>
            <a:spLocks noChangeArrowheads="1"/>
          </p:cNvSpPr>
          <p:nvPr/>
        </p:nvSpPr>
        <p:spPr bwMode="auto">
          <a:xfrm>
            <a:off x="381000" y="3429000"/>
            <a:ext cx="1752600" cy="1447800"/>
          </a:xfrm>
          <a:prstGeom prst="wedgeRectCallout">
            <a:avLst>
              <a:gd name="adj1" fmla="val 46375"/>
              <a:gd name="adj2" fmla="val 98792"/>
            </a:avLst>
          </a:prstGeom>
          <a:solidFill>
            <a:schemeClr val="accent1"/>
          </a:solidFill>
          <a:ln w="9525">
            <a:solidFill>
              <a:schemeClr val="tx1"/>
            </a:solidFill>
            <a:miter lim="800000"/>
            <a:headEnd/>
            <a:tailEnd/>
          </a:ln>
          <a:effectLst/>
        </p:spPr>
        <p:txBody>
          <a:bodyPr anchor="ctr"/>
          <a:lstStyle/>
          <a:p>
            <a:pPr algn="ctr"/>
            <a:r>
              <a:rPr lang="en-US" sz="2400" b="1" dirty="0">
                <a:solidFill>
                  <a:schemeClr val="bg1"/>
                </a:solidFill>
                <a:latin typeface="Times" pitchFamily="18" charset="0"/>
              </a:rPr>
              <a:t>Who is to blame?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2"/>
          </p:nvPr>
        </p:nvSpPr>
        <p:spPr/>
        <p:txBody>
          <a:bodyPr/>
          <a:lstStyle/>
          <a:p>
            <a:fld id="{741C1B8D-A734-4B43-8F7A-137C4CD2FCA1}" type="slidenum">
              <a:rPr lang="en-US"/>
              <a:pPr/>
              <a:t>61</a:t>
            </a:fld>
            <a:endParaRPr lang="en-US" dirty="0"/>
          </a:p>
        </p:txBody>
      </p:sp>
      <p:sp>
        <p:nvSpPr>
          <p:cNvPr id="41986"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41987" name="Text Box 3"/>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41988" name="Text Box 4"/>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41989" name="Text Box 5"/>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41990" name="Text Box 6"/>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41991" name="Text Box 7"/>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41992" name="Text Box 8"/>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41994" name="Rectangle 10"/>
          <p:cNvSpPr>
            <a:spLocks noChangeArrowheads="1"/>
          </p:cNvSpPr>
          <p:nvPr/>
        </p:nvSpPr>
        <p:spPr bwMode="auto">
          <a:xfrm>
            <a:off x="51054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1"/>
          <p:cNvGrpSpPr>
            <a:grpSpLocks/>
          </p:cNvGrpSpPr>
          <p:nvPr/>
        </p:nvGrpSpPr>
        <p:grpSpPr bwMode="auto">
          <a:xfrm>
            <a:off x="5105400" y="609600"/>
            <a:ext cx="3276600" cy="2057400"/>
            <a:chOff x="3072" y="384"/>
            <a:chExt cx="2064" cy="1296"/>
          </a:xfrm>
        </p:grpSpPr>
        <p:sp>
          <p:nvSpPr>
            <p:cNvPr id="41996" name="Rectangle 12"/>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41997" name="Rectangle 13"/>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41998" name="Line 14"/>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41999" name="Line 15"/>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42002" name="Text Box 18"/>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sp>
        <p:nvSpPr>
          <p:cNvPr id="42004" name="AutoShape 20"/>
          <p:cNvSpPr>
            <a:spLocks noChangeArrowheads="1"/>
          </p:cNvSpPr>
          <p:nvPr/>
        </p:nvSpPr>
        <p:spPr bwMode="auto">
          <a:xfrm>
            <a:off x="7239000" y="2819400"/>
            <a:ext cx="1524000" cy="2743200"/>
          </a:xfrm>
          <a:prstGeom prst="wedgeRectCallout">
            <a:avLst>
              <a:gd name="adj1" fmla="val -44375"/>
              <a:gd name="adj2" fmla="val 61690"/>
            </a:avLst>
          </a:prstGeom>
          <a:solidFill>
            <a:schemeClr val="accent1"/>
          </a:solidFill>
          <a:ln w="9525">
            <a:solidFill>
              <a:schemeClr val="tx1"/>
            </a:solidFill>
            <a:miter lim="800000"/>
            <a:headEnd/>
            <a:tailEnd/>
          </a:ln>
          <a:effectLst>
            <a:outerShdw dist="107763" dir="18900000" algn="ctr" rotWithShape="0">
              <a:schemeClr val="accent2"/>
            </a:outerShdw>
          </a:effectLst>
        </p:spPr>
        <p:txBody>
          <a:bodyPr anchor="ctr"/>
          <a:lstStyle/>
          <a:p>
            <a:pPr algn="ctr"/>
            <a:r>
              <a:rPr lang="en-US" sz="1800" b="1" dirty="0">
                <a:solidFill>
                  <a:schemeClr val="bg1"/>
                </a:solidFill>
                <a:latin typeface="Times" pitchFamily="18" charset="0"/>
              </a:rPr>
              <a:t>Let’s look</a:t>
            </a:r>
          </a:p>
          <a:p>
            <a:pPr algn="ctr"/>
            <a:r>
              <a:rPr lang="en-US" sz="1800" b="1" dirty="0">
                <a:solidFill>
                  <a:schemeClr val="bg1"/>
                </a:solidFill>
                <a:latin typeface="Times" pitchFamily="18" charset="0"/>
              </a:rPr>
              <a:t> at the ways we are talking </a:t>
            </a:r>
          </a:p>
          <a:p>
            <a:pPr algn="ctr"/>
            <a:r>
              <a:rPr lang="en-US" sz="1800" b="1" dirty="0">
                <a:solidFill>
                  <a:schemeClr val="bg1"/>
                </a:solidFill>
                <a:latin typeface="Times" pitchFamily="18" charset="0"/>
              </a:rPr>
              <a:t>to one another</a:t>
            </a:r>
            <a:endParaRPr lang="en-US" dirty="0">
              <a:latin typeface="Times" pitchFamily="18" charset="0"/>
            </a:endParaRPr>
          </a:p>
        </p:txBody>
      </p:sp>
      <p:sp>
        <p:nvSpPr>
          <p:cNvPr id="42005" name="AutoShape 21"/>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grpSp>
        <p:nvGrpSpPr>
          <p:cNvPr id="3" name="Group 22"/>
          <p:cNvGrpSpPr>
            <a:grpSpLocks/>
          </p:cNvGrpSpPr>
          <p:nvPr/>
        </p:nvGrpSpPr>
        <p:grpSpPr bwMode="auto">
          <a:xfrm>
            <a:off x="1295400" y="4953000"/>
            <a:ext cx="6629400" cy="1814513"/>
            <a:chOff x="816" y="3120"/>
            <a:chExt cx="4176" cy="1143"/>
          </a:xfrm>
        </p:grpSpPr>
        <p:sp>
          <p:nvSpPr>
            <p:cNvPr id="42007" name="AutoShape 23"/>
            <p:cNvSpPr>
              <a:spLocks noChangeAspect="1" noChangeArrowheads="1"/>
            </p:cNvSpPr>
            <p:nvPr/>
          </p:nvSpPr>
          <p:spPr bwMode="auto">
            <a:xfrm>
              <a:off x="331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2008" name="AutoShape 24"/>
            <p:cNvSpPr>
              <a:spLocks noChangeAspect="1" noChangeArrowheads="1"/>
            </p:cNvSpPr>
            <p:nvPr/>
          </p:nvSpPr>
          <p:spPr bwMode="auto">
            <a:xfrm>
              <a:off x="139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a:r>
                <a:rPr lang="en-US" sz="1800" dirty="0">
                  <a:solidFill>
                    <a:schemeClr val="bg1"/>
                  </a:solidFill>
                  <a:latin typeface="Times" pitchFamily="18" charset="0"/>
                </a:rPr>
                <a:t>Problem</a:t>
              </a:r>
            </a:p>
          </p:txBody>
        </p:sp>
        <p:sp>
          <p:nvSpPr>
            <p:cNvPr id="42009" name="Text Box 25"/>
            <p:cNvSpPr txBox="1">
              <a:spLocks noChangeArrowheads="1"/>
            </p:cNvSpPr>
            <p:nvPr/>
          </p:nvSpPr>
          <p:spPr bwMode="auto">
            <a:xfrm>
              <a:off x="816" y="4032"/>
              <a:ext cx="4176" cy="231"/>
            </a:xfrm>
            <a:prstGeom prst="rect">
              <a:avLst/>
            </a:prstGeom>
            <a:noFill/>
            <a:ln w="9525">
              <a:noFill/>
              <a:miter lim="800000"/>
              <a:headEnd/>
              <a:tailEnd/>
            </a:ln>
            <a:effectLst/>
          </p:spPr>
          <p:txBody>
            <a:bodyPr>
              <a:spAutoFit/>
            </a:bodyPr>
            <a:lstStyle/>
            <a:p>
              <a:pPr algn="ctr">
                <a:spcBef>
                  <a:spcPct val="50000"/>
                </a:spcBef>
              </a:pPr>
              <a:r>
                <a:rPr lang="en-US" sz="1800" b="1" dirty="0">
                  <a:solidFill>
                    <a:srgbClr val="FF0000"/>
                  </a:solidFill>
                  <a:latin typeface="Times" pitchFamily="18" charset="0"/>
                </a:rPr>
                <a:t>“PROBLEM AS SEEDS OF TRANSFORMATION”</a:t>
              </a:r>
              <a:endParaRPr lang="en-US" dirty="0">
                <a:latin typeface="Times" pitchFamily="18" charset="0"/>
              </a:endParaRPr>
            </a:p>
          </p:txBody>
        </p:sp>
      </p:grpSp>
      <p:sp>
        <p:nvSpPr>
          <p:cNvPr id="42011" name="AutoShape 27"/>
          <p:cNvSpPr>
            <a:spLocks noChangeArrowheads="1"/>
          </p:cNvSpPr>
          <p:nvPr/>
        </p:nvSpPr>
        <p:spPr bwMode="auto">
          <a:xfrm>
            <a:off x="381000" y="3429000"/>
            <a:ext cx="1752600" cy="1447800"/>
          </a:xfrm>
          <a:prstGeom prst="wedgeRectCallout">
            <a:avLst>
              <a:gd name="adj1" fmla="val 46375"/>
              <a:gd name="adj2" fmla="val 98792"/>
            </a:avLst>
          </a:prstGeom>
          <a:solidFill>
            <a:schemeClr val="accent1"/>
          </a:solidFill>
          <a:ln w="9525">
            <a:solidFill>
              <a:schemeClr val="tx1"/>
            </a:solidFill>
            <a:miter lim="800000"/>
            <a:headEnd/>
            <a:tailEnd/>
          </a:ln>
          <a:effectLst/>
        </p:spPr>
        <p:txBody>
          <a:bodyPr anchor="ctr"/>
          <a:lstStyle/>
          <a:p>
            <a:pPr algn="ctr"/>
            <a:r>
              <a:rPr lang="en-US" sz="2400" b="1" dirty="0">
                <a:solidFill>
                  <a:schemeClr val="bg1"/>
                </a:solidFill>
                <a:latin typeface="Times" pitchFamily="18" charset="0"/>
              </a:rPr>
              <a:t>Who is to blame?</a:t>
            </a:r>
          </a:p>
        </p:txBody>
      </p:sp>
      <p:sp>
        <p:nvSpPr>
          <p:cNvPr id="42012" name="Line 28"/>
          <p:cNvSpPr>
            <a:spLocks noChangeShapeType="1"/>
          </p:cNvSpPr>
          <p:nvPr/>
        </p:nvSpPr>
        <p:spPr bwMode="auto">
          <a:xfrm flipV="1">
            <a:off x="381000" y="3200400"/>
            <a:ext cx="1828800" cy="1828800"/>
          </a:xfrm>
          <a:prstGeom prst="line">
            <a:avLst/>
          </a:prstGeom>
          <a:noFill/>
          <a:ln w="76200">
            <a:solidFill>
              <a:schemeClr val="tx1"/>
            </a:solidFill>
            <a:round/>
            <a:headEnd/>
            <a:tailEnd/>
          </a:ln>
          <a:effectLst/>
        </p:spPr>
        <p:txBody>
          <a:bodyPr wrap="none" anchor="ctr"/>
          <a:lstStyle/>
          <a:p>
            <a:endParaRPr lang="en-US" dirty="0"/>
          </a:p>
        </p:txBody>
      </p:sp>
      <p:sp>
        <p:nvSpPr>
          <p:cNvPr id="42013" name="Line 29"/>
          <p:cNvSpPr>
            <a:spLocks noChangeShapeType="1"/>
          </p:cNvSpPr>
          <p:nvPr/>
        </p:nvSpPr>
        <p:spPr bwMode="auto">
          <a:xfrm>
            <a:off x="304800" y="3429000"/>
            <a:ext cx="2057400" cy="1600200"/>
          </a:xfrm>
          <a:prstGeom prst="line">
            <a:avLst/>
          </a:prstGeom>
          <a:noFill/>
          <a:ln w="76200">
            <a:solidFill>
              <a:schemeClr val="tx1"/>
            </a:solidFill>
            <a:round/>
            <a:headEnd/>
            <a:tailEnd/>
          </a:ln>
          <a:effectLst/>
        </p:spPr>
        <p:txBody>
          <a:bodyPr wrap="none" anchor="ctr"/>
          <a:lstStyle/>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self-portrait</a:t>
            </a:r>
          </a:p>
        </p:txBody>
      </p:sp>
      <p:sp>
        <p:nvSpPr>
          <p:cNvPr id="4" name="Slide Number Placeholder 3"/>
          <p:cNvSpPr>
            <a:spLocks noGrp="1"/>
          </p:cNvSpPr>
          <p:nvPr>
            <p:ph type="sldNum" sz="quarter" idx="15"/>
          </p:nvPr>
        </p:nvSpPr>
        <p:spPr/>
        <p:txBody>
          <a:bodyPr/>
          <a:lstStyle/>
          <a:p>
            <a:fld id="{460A324F-72D5-4F19-8007-EB2E8A20872F}" type="slidenum">
              <a:rPr lang="en-US" smtClean="0"/>
              <a:pPr/>
              <a:t>62</a:t>
            </a:fld>
            <a:endParaRPr lang="en-US" dirty="0"/>
          </a:p>
        </p:txBody>
      </p:sp>
      <p:pic>
        <p:nvPicPr>
          <p:cNvPr id="1026" name="Picture 2" descr="C:\Users\tjelliott\AppData\Local\Microsoft\Windows\Temporary Internet Files\Content.IE5\78PSHW7I\MC900441908[1].wmf"/>
          <p:cNvPicPr>
            <a:picLocks noGrp="1" noChangeAspect="1" noChangeArrowheads="1"/>
          </p:cNvPicPr>
          <p:nvPr>
            <p:ph sz="quarter" idx="1"/>
          </p:nvPr>
        </p:nvPicPr>
        <p:blipFill>
          <a:blip r:embed="rId3" cstate="print"/>
          <a:srcRect/>
          <a:stretch>
            <a:fillRect/>
          </a:stretch>
        </p:blipFill>
        <p:spPr bwMode="auto">
          <a:xfrm>
            <a:off x="3074987" y="3425825"/>
            <a:ext cx="2232025" cy="122237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different requests</a:t>
            </a:r>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US" sz="2800" dirty="0"/>
              <a:t>Draw a picture of yourself</a:t>
            </a:r>
          </a:p>
          <a:p>
            <a:pPr marL="514350" indent="-514350">
              <a:buFont typeface="+mj-lt"/>
              <a:buAutoNum type="arabicPeriod"/>
            </a:pPr>
            <a:r>
              <a:rPr lang="en-US" sz="2800" dirty="0"/>
              <a:t>Draw a picture of yourself </a:t>
            </a:r>
            <a:r>
              <a:rPr lang="en-US" sz="2800" i="1" dirty="0"/>
              <a:t>making it a portrait of your face</a:t>
            </a:r>
          </a:p>
          <a:p>
            <a:pPr marL="514350" indent="-514350">
              <a:buFont typeface="+mj-lt"/>
              <a:buAutoNum type="arabicPeriod"/>
            </a:pPr>
            <a:r>
              <a:rPr lang="en-US" sz="2800" dirty="0"/>
              <a:t>Draw a picture of yourself </a:t>
            </a:r>
            <a:r>
              <a:rPr lang="en-US" sz="2800" i="1" dirty="0"/>
              <a:t>making it a portrait of your face taking up the whole other side of this page</a:t>
            </a:r>
          </a:p>
          <a:p>
            <a:pPr marL="514350" indent="-514350">
              <a:buFont typeface="+mj-lt"/>
              <a:buAutoNum type="arabicPeriod"/>
            </a:pPr>
            <a:r>
              <a:rPr lang="en-US" sz="2800" dirty="0"/>
              <a:t>Draw a picture of yourself </a:t>
            </a:r>
            <a:r>
              <a:rPr lang="en-US" sz="2800" i="1" dirty="0"/>
              <a:t>making it a portrait of your face taking up the whole other side of this page </a:t>
            </a:r>
            <a:r>
              <a:rPr lang="en-US" sz="2800" i="1" dirty="0">
                <a:sym typeface="Symbol"/>
              </a:rPr>
              <a:t> take no more or less than sixty seconds to do so</a:t>
            </a:r>
          </a:p>
          <a:p>
            <a:pPr marL="0" indent="0">
              <a:buNone/>
            </a:pPr>
            <a:r>
              <a:rPr lang="en-US" sz="2800" b="1" dirty="0">
                <a:sym typeface="Symbol"/>
              </a:rPr>
              <a:t>Each appeared on a separate sheet of paper and prefaced with this text: “Your mission if you choose to attend this session.”</a:t>
            </a:r>
            <a:endParaRPr lang="en-US" sz="2800" b="1" dirty="0"/>
          </a:p>
          <a:p>
            <a:endParaRPr lang="en-US" sz="2800" i="1" dirty="0"/>
          </a:p>
          <a:p>
            <a:endParaRPr lang="en-US" sz="2800" i="1"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63</a:t>
            </a:fld>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self-portrait: what happened?</a:t>
            </a:r>
          </a:p>
        </p:txBody>
      </p:sp>
      <p:sp>
        <p:nvSpPr>
          <p:cNvPr id="4" name="Slide Number Placeholder 3"/>
          <p:cNvSpPr>
            <a:spLocks noGrp="1"/>
          </p:cNvSpPr>
          <p:nvPr>
            <p:ph type="sldNum" sz="quarter" idx="15"/>
          </p:nvPr>
        </p:nvSpPr>
        <p:spPr/>
        <p:txBody>
          <a:bodyPr/>
          <a:lstStyle/>
          <a:p>
            <a:fld id="{460A324F-72D5-4F19-8007-EB2E8A20872F}" type="slidenum">
              <a:rPr lang="en-US" smtClean="0"/>
              <a:pPr/>
              <a:t>64</a:t>
            </a:fld>
            <a:endParaRPr lang="en-US" dirty="0"/>
          </a:p>
        </p:txBody>
      </p:sp>
      <p:pic>
        <p:nvPicPr>
          <p:cNvPr id="1026" name="Picture 2" descr="C:\Users\tjelliott\AppData\Local\Microsoft\Windows\Temporary Internet Files\Content.IE5\78PSHW7I\MC900441908[1].wmf"/>
          <p:cNvPicPr>
            <a:picLocks noGrp="1" noChangeAspect="1" noChangeArrowheads="1"/>
          </p:cNvPicPr>
          <p:nvPr>
            <p:ph sz="quarter" idx="1"/>
          </p:nvPr>
        </p:nvPicPr>
        <p:blipFill>
          <a:blip r:embed="rId2" cstate="print"/>
          <a:srcRect/>
          <a:stretch>
            <a:fillRect/>
          </a:stretch>
        </p:blipFill>
        <p:spPr bwMode="auto">
          <a:xfrm>
            <a:off x="3074987" y="3425825"/>
            <a:ext cx="2232025" cy="1222375"/>
          </a:xfrm>
          <a:prstGeom prst="rect">
            <a:avLst/>
          </a:prstGeom>
          <a:noFill/>
        </p:spPr>
      </p:pic>
      <p:grpSp>
        <p:nvGrpSpPr>
          <p:cNvPr id="5" name="Group 3"/>
          <p:cNvGrpSpPr>
            <a:grpSpLocks noChangeAspect="1"/>
          </p:cNvGrpSpPr>
          <p:nvPr/>
        </p:nvGrpSpPr>
        <p:grpSpPr bwMode="auto">
          <a:xfrm flipH="1">
            <a:off x="1651000" y="4233863"/>
            <a:ext cx="2662238" cy="1651000"/>
            <a:chOff x="2103" y="2262"/>
            <a:chExt cx="2096" cy="1300"/>
          </a:xfrm>
        </p:grpSpPr>
        <p:sp>
          <p:nvSpPr>
            <p:cNvPr id="6"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7"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8"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9" name="Group 7"/>
          <p:cNvGrpSpPr>
            <a:grpSpLocks noChangeAspect="1"/>
          </p:cNvGrpSpPr>
          <p:nvPr/>
        </p:nvGrpSpPr>
        <p:grpSpPr bwMode="auto">
          <a:xfrm rot="18701008" flipH="1">
            <a:off x="5434807" y="1221581"/>
            <a:ext cx="1481138" cy="2682875"/>
            <a:chOff x="576" y="1095"/>
            <a:chExt cx="1166" cy="2112"/>
          </a:xfrm>
        </p:grpSpPr>
        <p:sp>
          <p:nvSpPr>
            <p:cNvPr id="10"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1"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2"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3"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14" name="Group 12"/>
          <p:cNvGrpSpPr>
            <a:grpSpLocks noChangeAspect="1"/>
          </p:cNvGrpSpPr>
          <p:nvPr/>
        </p:nvGrpSpPr>
        <p:grpSpPr bwMode="auto">
          <a:xfrm flipH="1">
            <a:off x="1498600" y="1735138"/>
            <a:ext cx="2844800" cy="1770062"/>
            <a:chOff x="2199" y="747"/>
            <a:chExt cx="2240" cy="1394"/>
          </a:xfrm>
        </p:grpSpPr>
        <p:sp>
          <p:nvSpPr>
            <p:cNvPr id="15"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6"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7"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8"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19" name="Group 17"/>
          <p:cNvGrpSpPr>
            <a:grpSpLocks noChangeAspect="1"/>
          </p:cNvGrpSpPr>
          <p:nvPr/>
        </p:nvGrpSpPr>
        <p:grpSpPr bwMode="auto">
          <a:xfrm>
            <a:off x="4343400" y="4114800"/>
            <a:ext cx="2838450" cy="1770063"/>
            <a:chOff x="3088" y="2734"/>
            <a:chExt cx="2235" cy="1394"/>
          </a:xfrm>
        </p:grpSpPr>
        <p:sp>
          <p:nvSpPr>
            <p:cNvPr id="20" name="Freeform 18"/>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21" name="Freeform 19"/>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22" name="Freeform 20"/>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23" name="Freeform 21"/>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24"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25"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26" name="Rectangle 24"/>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Satisfaction</a:t>
            </a:r>
          </a:p>
          <a:p>
            <a:pPr algn="ctr" eaLnBrk="0" hangingPunct="0"/>
            <a:endParaRPr lang="en-US" dirty="0">
              <a:latin typeface="Arial Narrow" pitchFamily="34" charset="0"/>
            </a:endParaRPr>
          </a:p>
        </p:txBody>
      </p:sp>
      <p:sp>
        <p:nvSpPr>
          <p:cNvPr id="27" name="Line 25"/>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28" name="Line 27"/>
          <p:cNvSpPr>
            <a:spLocks noChangeShapeType="1"/>
          </p:cNvSpPr>
          <p:nvPr/>
        </p:nvSpPr>
        <p:spPr bwMode="auto">
          <a:xfrm>
            <a:off x="685800" y="19812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29" name="Rectangle 28"/>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Completion</a:t>
            </a:r>
          </a:p>
        </p:txBody>
      </p:sp>
      <p:sp>
        <p:nvSpPr>
          <p:cNvPr id="30" name="Line 29"/>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31" name="Text Box 30"/>
          <p:cNvSpPr txBox="1">
            <a:spLocks noChangeArrowheads="1"/>
          </p:cNvSpPr>
          <p:nvPr/>
        </p:nvSpPr>
        <p:spPr bwMode="auto">
          <a:xfrm>
            <a:off x="6781800" y="304800"/>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2"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4" name="Text Box 26"/>
          <p:cNvSpPr txBox="1">
            <a:spLocks noChangeArrowheads="1"/>
          </p:cNvSpPr>
          <p:nvPr/>
        </p:nvSpPr>
        <p:spPr bwMode="auto">
          <a:xfrm>
            <a:off x="152400" y="15240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20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0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20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animBg="1"/>
      <p:bldP spid="28" grpId="0" animBg="1"/>
      <p:bldP spid="29" grpId="0"/>
      <p:bldP spid="30" grpId="0" animBg="1"/>
      <p:bldP spid="31" grpId="0"/>
      <p:bldP spid="32" grpId="0" animBg="1"/>
      <p:bldP spid="3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different requests: what’s the difference?</a:t>
            </a:r>
          </a:p>
        </p:txBody>
      </p:sp>
      <p:sp>
        <p:nvSpPr>
          <p:cNvPr id="3" name="Content Placeholder 2"/>
          <p:cNvSpPr>
            <a:spLocks noGrp="1"/>
          </p:cNvSpPr>
          <p:nvPr>
            <p:ph sz="quarter" idx="1"/>
          </p:nvPr>
        </p:nvSpPr>
        <p:spPr>
          <a:xfrm>
            <a:off x="457200" y="1600200"/>
            <a:ext cx="7772400" cy="4873752"/>
          </a:xfrm>
        </p:spPr>
        <p:txBody>
          <a:bodyPr>
            <a:noAutofit/>
          </a:bodyPr>
          <a:lstStyle/>
          <a:p>
            <a:pPr marL="457200" indent="-457200">
              <a:buFont typeface="+mj-lt"/>
              <a:buAutoNum type="arabicPeriod"/>
            </a:pPr>
            <a:r>
              <a:rPr lang="en-US" dirty="0"/>
              <a:t>Draw a picture of yourself</a:t>
            </a:r>
          </a:p>
          <a:p>
            <a:pPr marL="690563" lvl="1" indent="-325438">
              <a:tabLst>
                <a:tab pos="690563" algn="l"/>
              </a:tabLst>
            </a:pPr>
            <a:r>
              <a:rPr lang="en-US" sz="2000" dirty="0"/>
              <a:t>A simple request that fails to provide any detail</a:t>
            </a:r>
          </a:p>
          <a:p>
            <a:pPr marL="457200" indent="-457200">
              <a:buFont typeface="+mj-lt"/>
              <a:buAutoNum type="arabicPeriod"/>
            </a:pPr>
            <a:r>
              <a:rPr lang="en-US" dirty="0"/>
              <a:t>Draw a picture of yourself </a:t>
            </a:r>
            <a:r>
              <a:rPr lang="en-US" i="1" dirty="0"/>
              <a:t>making it a portrait of your face</a:t>
            </a:r>
          </a:p>
          <a:p>
            <a:pPr marL="690563" lvl="1" indent="-325438"/>
            <a:r>
              <a:rPr lang="en-US" sz="2000" i="1" dirty="0"/>
              <a:t>Now one of the conditions of being able to fulfill the request is to draw a particular type of picture</a:t>
            </a:r>
          </a:p>
          <a:p>
            <a:pPr marL="457200" indent="-457200">
              <a:buFont typeface="+mj-lt"/>
              <a:buAutoNum type="arabicPeriod"/>
            </a:pPr>
            <a:r>
              <a:rPr lang="en-US" dirty="0"/>
              <a:t>Draw a picture of yourself </a:t>
            </a:r>
            <a:r>
              <a:rPr lang="en-US" i="1" dirty="0"/>
              <a:t>making it a portrait of your face </a:t>
            </a:r>
            <a:r>
              <a:rPr lang="en-US" i="1" dirty="0">
                <a:solidFill>
                  <a:srgbClr val="7030A0"/>
                </a:solidFill>
              </a:rPr>
              <a:t>taking up the whole other side of this page</a:t>
            </a:r>
          </a:p>
          <a:p>
            <a:pPr marL="690563" lvl="1" indent="-325438"/>
            <a:r>
              <a:rPr lang="en-US" sz="2000" i="1" dirty="0"/>
              <a:t>Now another condition of satisfaction that makes request more specific</a:t>
            </a:r>
          </a:p>
          <a:p>
            <a:pPr marL="457200" indent="-457200">
              <a:buFont typeface="+mj-lt"/>
              <a:buAutoNum type="arabicPeriod"/>
            </a:pPr>
            <a:r>
              <a:rPr lang="en-US" dirty="0"/>
              <a:t>Draw a picture of yourself </a:t>
            </a:r>
            <a:r>
              <a:rPr lang="en-US" i="1" dirty="0"/>
              <a:t>making it a portrait of your </a:t>
            </a:r>
            <a:r>
              <a:rPr lang="en-US" i="1" dirty="0">
                <a:solidFill>
                  <a:srgbClr val="7030A0"/>
                </a:solidFill>
              </a:rPr>
              <a:t>face taking up the whole other side of this page </a:t>
            </a:r>
            <a:r>
              <a:rPr lang="en-US" i="1" dirty="0">
                <a:sym typeface="Symbol"/>
              </a:rPr>
              <a:t> </a:t>
            </a:r>
            <a:r>
              <a:rPr lang="en-US" i="1" dirty="0">
                <a:solidFill>
                  <a:srgbClr val="FF0000"/>
                </a:solidFill>
                <a:sym typeface="Symbol"/>
              </a:rPr>
              <a:t>take no more or less than sixty seconds to do so</a:t>
            </a:r>
          </a:p>
          <a:p>
            <a:pPr marL="690563" lvl="1" indent="-325438"/>
            <a:r>
              <a:rPr lang="en-US" sz="2000" i="1" dirty="0">
                <a:sym typeface="Symbol"/>
              </a:rPr>
              <a:t>Finally, the request contains a requirement as to the amount of time allotted. </a:t>
            </a:r>
            <a:endParaRPr lang="en-US" sz="2000" i="1" dirty="0"/>
          </a:p>
          <a:p>
            <a:pPr marL="457200" indent="-457200">
              <a:buFont typeface="+mj-lt"/>
              <a:buAutoNum type="arabicPeriod"/>
            </a:pPr>
            <a:endParaRPr lang="en-US" i="1" dirty="0"/>
          </a:p>
          <a:p>
            <a:pPr marL="457200" indent="-457200">
              <a:buFont typeface="+mj-lt"/>
              <a:buAutoNum type="arabicPeriod"/>
            </a:pPr>
            <a:endParaRPr lang="en-US" i="1"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65</a:t>
            </a:fld>
            <a:endParaRPr lang="en-US" dirty="0"/>
          </a:p>
        </p:txBody>
      </p:sp>
      <p:sp>
        <p:nvSpPr>
          <p:cNvPr id="5" name="Line Callout 2 4"/>
          <p:cNvSpPr/>
          <p:nvPr/>
        </p:nvSpPr>
        <p:spPr>
          <a:xfrm>
            <a:off x="4343400" y="6324600"/>
            <a:ext cx="3048000" cy="304800"/>
          </a:xfrm>
          <a:prstGeom prst="borderCallout2">
            <a:avLst>
              <a:gd name="adj1" fmla="val 18750"/>
              <a:gd name="adj2" fmla="val -8333"/>
              <a:gd name="adj3" fmla="val 18750"/>
              <a:gd name="adj4" fmla="val -16667"/>
              <a:gd name="adj5" fmla="val -51136"/>
              <a:gd name="adj6" fmla="val -57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is what I wanted all along!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Misunderstood requests, promises, offers, conditions, and acceptances create a </a:t>
            </a:r>
            <a:r>
              <a:rPr lang="en-US" b="1" dirty="0">
                <a:solidFill>
                  <a:srgbClr val="7030A0"/>
                </a:solidFill>
              </a:rPr>
              <a:t>breakdown</a:t>
            </a:r>
          </a:p>
        </p:txBody>
      </p:sp>
      <p:pic>
        <p:nvPicPr>
          <p:cNvPr id="5" name="Content Placeholder 4" descr="nervous-breakdown.jpg"/>
          <p:cNvPicPr>
            <a:picLocks noGrp="1" noChangeAspect="1"/>
          </p:cNvPicPr>
          <p:nvPr>
            <p:ph sz="quarter" idx="1"/>
          </p:nvPr>
        </p:nvPicPr>
        <p:blipFill>
          <a:blip r:embed="rId2" cstate="print"/>
          <a:stretch>
            <a:fillRect/>
          </a:stretch>
        </p:blipFill>
        <p:spPr>
          <a:xfrm>
            <a:off x="1600200" y="1905000"/>
            <a:ext cx="5472531" cy="4048783"/>
          </a:xfrm>
        </p:spPr>
      </p:pic>
      <p:sp>
        <p:nvSpPr>
          <p:cNvPr id="4" name="Slide Number Placeholder 3"/>
          <p:cNvSpPr>
            <a:spLocks noGrp="1"/>
          </p:cNvSpPr>
          <p:nvPr>
            <p:ph type="sldNum" sz="quarter" idx="15"/>
          </p:nvPr>
        </p:nvSpPr>
        <p:spPr/>
        <p:txBody>
          <a:bodyPr/>
          <a:lstStyle/>
          <a:p>
            <a:fld id="{460A324F-72D5-4F19-8007-EB2E8A20872F}" type="slidenum">
              <a:rPr lang="en-US" smtClean="0"/>
              <a:pPr/>
              <a:t>66</a:t>
            </a:fld>
            <a:endParaRPr lang="en-US" dirty="0"/>
          </a:p>
        </p:txBody>
      </p:sp>
      <p:grpSp>
        <p:nvGrpSpPr>
          <p:cNvPr id="25" name="Group 24"/>
          <p:cNvGrpSpPr/>
          <p:nvPr/>
        </p:nvGrpSpPr>
        <p:grpSpPr>
          <a:xfrm>
            <a:off x="381000" y="1676400"/>
            <a:ext cx="3352801" cy="2438401"/>
            <a:chOff x="1498600" y="1735138"/>
            <a:chExt cx="6018213" cy="4149725"/>
          </a:xfrm>
        </p:grpSpPr>
        <p:grpSp>
          <p:nvGrpSpPr>
            <p:cNvPr id="6" name="Group 3"/>
            <p:cNvGrpSpPr>
              <a:grpSpLocks noChangeAspect="1"/>
            </p:cNvGrpSpPr>
            <p:nvPr/>
          </p:nvGrpSpPr>
          <p:grpSpPr bwMode="auto">
            <a:xfrm flipH="1">
              <a:off x="1651000" y="4233863"/>
              <a:ext cx="2662238" cy="1651000"/>
              <a:chOff x="2103" y="2262"/>
              <a:chExt cx="2096" cy="1300"/>
            </a:xfrm>
          </p:grpSpPr>
          <p:sp>
            <p:nvSpPr>
              <p:cNvPr id="7"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8"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9"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10" name="Group 7"/>
            <p:cNvGrpSpPr>
              <a:grpSpLocks noChangeAspect="1"/>
            </p:cNvGrpSpPr>
            <p:nvPr/>
          </p:nvGrpSpPr>
          <p:grpSpPr bwMode="auto">
            <a:xfrm rot="18701008" flipH="1">
              <a:off x="5434807" y="1221581"/>
              <a:ext cx="1481138" cy="2682875"/>
              <a:chOff x="576" y="1095"/>
              <a:chExt cx="1166" cy="2112"/>
            </a:xfrm>
          </p:grpSpPr>
          <p:sp>
            <p:nvSpPr>
              <p:cNvPr id="11"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12"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13"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14"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15" name="Group 12"/>
            <p:cNvGrpSpPr>
              <a:grpSpLocks noChangeAspect="1"/>
            </p:cNvGrpSpPr>
            <p:nvPr/>
          </p:nvGrpSpPr>
          <p:grpSpPr bwMode="auto">
            <a:xfrm flipH="1">
              <a:off x="1498600" y="1735138"/>
              <a:ext cx="2844800" cy="1770062"/>
              <a:chOff x="2199" y="747"/>
              <a:chExt cx="2240" cy="1394"/>
            </a:xfrm>
          </p:grpSpPr>
          <p:sp>
            <p:nvSpPr>
              <p:cNvPr id="16"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17"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18"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19"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20" name="Group 17"/>
            <p:cNvGrpSpPr>
              <a:grpSpLocks noChangeAspect="1"/>
            </p:cNvGrpSpPr>
            <p:nvPr/>
          </p:nvGrpSpPr>
          <p:grpSpPr bwMode="auto">
            <a:xfrm>
              <a:off x="4343400" y="4114800"/>
              <a:ext cx="2838450" cy="1770063"/>
              <a:chOff x="3088" y="2734"/>
              <a:chExt cx="2235" cy="1394"/>
            </a:xfrm>
          </p:grpSpPr>
          <p:sp>
            <p:nvSpPr>
              <p:cNvPr id="21" name="Freeform 18"/>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22" name="Freeform 19"/>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23" name="Freeform 20"/>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24" name="Freeform 21"/>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838200"/>
          </a:xfrm>
        </p:spPr>
        <p:txBody>
          <a:bodyPr/>
          <a:lstStyle/>
          <a:p>
            <a:r>
              <a:rPr lang="en-US" sz="4000" dirty="0">
                <a:latin typeface="Stencil" pitchFamily="82" charset="0"/>
              </a:rPr>
              <a:t>Why did our breakdown occur?</a:t>
            </a:r>
          </a:p>
        </p:txBody>
      </p:sp>
      <p:grpSp>
        <p:nvGrpSpPr>
          <p:cNvPr id="2" name="Group 3"/>
          <p:cNvGrpSpPr>
            <a:grpSpLocks noChangeAspect="1"/>
          </p:cNvGrpSpPr>
          <p:nvPr/>
        </p:nvGrpSpPr>
        <p:grpSpPr bwMode="auto">
          <a:xfrm flipH="1">
            <a:off x="1651000" y="4233863"/>
            <a:ext cx="2662238" cy="1651000"/>
            <a:chOff x="2103" y="2262"/>
            <a:chExt cx="2096" cy="1300"/>
          </a:xfrm>
        </p:grpSpPr>
        <p:sp>
          <p:nvSpPr>
            <p:cNvPr id="3076"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3077"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3078"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grpSp>
        <p:nvGrpSpPr>
          <p:cNvPr id="3" name="Group 7"/>
          <p:cNvGrpSpPr>
            <a:grpSpLocks noChangeAspect="1"/>
          </p:cNvGrpSpPr>
          <p:nvPr/>
        </p:nvGrpSpPr>
        <p:grpSpPr bwMode="auto">
          <a:xfrm rot="18701008" flipH="1">
            <a:off x="5434807" y="1221581"/>
            <a:ext cx="1481138" cy="2682875"/>
            <a:chOff x="576" y="1095"/>
            <a:chExt cx="1166" cy="2112"/>
          </a:xfrm>
        </p:grpSpPr>
        <p:sp>
          <p:nvSpPr>
            <p:cNvPr id="3080" name="Freeform 8"/>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p>
              <a:endParaRPr lang="en-US" dirty="0"/>
            </a:p>
          </p:txBody>
        </p:sp>
        <p:sp>
          <p:nvSpPr>
            <p:cNvPr id="3081" name="Freeform 9"/>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p>
              <a:endParaRPr lang="en-US" dirty="0"/>
            </a:p>
          </p:txBody>
        </p:sp>
        <p:sp>
          <p:nvSpPr>
            <p:cNvPr id="3082" name="Freeform 10"/>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p>
              <a:endParaRPr lang="en-US" dirty="0"/>
            </a:p>
          </p:txBody>
        </p:sp>
        <p:sp>
          <p:nvSpPr>
            <p:cNvPr id="3083" name="Freeform 11"/>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p>
              <a:endParaRPr lang="en-US" dirty="0"/>
            </a:p>
          </p:txBody>
        </p:sp>
      </p:grpSp>
      <p:grpSp>
        <p:nvGrpSpPr>
          <p:cNvPr id="4" name="Group 12"/>
          <p:cNvGrpSpPr>
            <a:grpSpLocks noChangeAspect="1"/>
          </p:cNvGrpSpPr>
          <p:nvPr/>
        </p:nvGrpSpPr>
        <p:grpSpPr bwMode="auto">
          <a:xfrm flipH="1">
            <a:off x="1498600" y="1735138"/>
            <a:ext cx="2844800" cy="1770062"/>
            <a:chOff x="2199" y="747"/>
            <a:chExt cx="2240" cy="1394"/>
          </a:xfrm>
        </p:grpSpPr>
        <p:sp>
          <p:nvSpPr>
            <p:cNvPr id="3085" name="Freeform 13"/>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3086" name="Freeform 14"/>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p>
              <a:endParaRPr lang="en-US" dirty="0"/>
            </a:p>
          </p:txBody>
        </p:sp>
        <p:sp>
          <p:nvSpPr>
            <p:cNvPr id="3087" name="Freeform 15"/>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3088" name="Freeform 16"/>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grpSp>
        <p:nvGrpSpPr>
          <p:cNvPr id="5" name="Group 17"/>
          <p:cNvGrpSpPr>
            <a:grpSpLocks noChangeAspect="1"/>
          </p:cNvGrpSpPr>
          <p:nvPr/>
        </p:nvGrpSpPr>
        <p:grpSpPr bwMode="auto">
          <a:xfrm>
            <a:off x="4343400" y="4114800"/>
            <a:ext cx="2838450" cy="1770063"/>
            <a:chOff x="3088" y="2734"/>
            <a:chExt cx="2235" cy="1394"/>
          </a:xfrm>
        </p:grpSpPr>
        <p:sp>
          <p:nvSpPr>
            <p:cNvPr id="3090" name="Freeform 18"/>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p>
              <a:endParaRPr lang="en-US" dirty="0"/>
            </a:p>
          </p:txBody>
        </p:sp>
        <p:sp>
          <p:nvSpPr>
            <p:cNvPr id="3091" name="Freeform 19"/>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p>
              <a:endParaRPr lang="en-US" dirty="0"/>
            </a:p>
          </p:txBody>
        </p:sp>
        <p:sp>
          <p:nvSpPr>
            <p:cNvPr id="3092" name="Freeform 20"/>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p>
              <a:endParaRPr lang="en-US" dirty="0"/>
            </a:p>
          </p:txBody>
        </p:sp>
        <p:sp>
          <p:nvSpPr>
            <p:cNvPr id="3093" name="Freeform 21"/>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p>
              <a:endParaRPr lang="en-US" dirty="0"/>
            </a:p>
          </p:txBody>
        </p:sp>
      </p:grpSp>
      <p:sp>
        <p:nvSpPr>
          <p:cNvPr id="3094" name="Text Box 22"/>
          <p:cNvSpPr txBox="1">
            <a:spLocks noChangeArrowheads="1"/>
          </p:cNvSpPr>
          <p:nvPr/>
        </p:nvSpPr>
        <p:spPr bwMode="auto">
          <a:xfrm>
            <a:off x="381000" y="3733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3095" name="Text Box 23"/>
          <p:cNvSpPr txBox="1">
            <a:spLocks noChangeArrowheads="1"/>
          </p:cNvSpPr>
          <p:nvPr/>
        </p:nvSpPr>
        <p:spPr bwMode="auto">
          <a:xfrm>
            <a:off x="6858000" y="3733800"/>
            <a:ext cx="1905000" cy="457200"/>
          </a:xfrm>
          <a:prstGeom prst="rect">
            <a:avLst/>
          </a:prstGeom>
          <a:noFill/>
          <a:ln w="9525">
            <a:noFill/>
            <a:miter lim="800000"/>
            <a:headEnd/>
            <a:tailEnd/>
          </a:ln>
          <a:effectLst/>
        </p:spPr>
        <p:txBody>
          <a:bodyPr>
            <a:spAutoFit/>
          </a:bodyPr>
          <a:lstStyle/>
          <a:p>
            <a:pPr algn="r" eaLnBrk="0" hangingPunct="0">
              <a:spcBef>
                <a:spcPct val="50000"/>
              </a:spcBef>
            </a:pPr>
            <a:r>
              <a:rPr lang="en-US" b="1" dirty="0">
                <a:latin typeface="Arial Narrow" pitchFamily="34" charset="0"/>
              </a:rPr>
              <a:t>Performer</a:t>
            </a:r>
          </a:p>
        </p:txBody>
      </p:sp>
      <p:sp>
        <p:nvSpPr>
          <p:cNvPr id="3096" name="Rectangle 24"/>
          <p:cNvSpPr>
            <a:spLocks noChangeArrowheads="1"/>
          </p:cNvSpPr>
          <p:nvPr/>
        </p:nvSpPr>
        <p:spPr bwMode="auto">
          <a:xfrm>
            <a:off x="228600" y="5943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Satisfaction</a:t>
            </a:r>
          </a:p>
          <a:p>
            <a:pPr algn="ctr" eaLnBrk="0" hangingPunct="0"/>
            <a:endParaRPr lang="en-US" dirty="0">
              <a:latin typeface="Arial Narrow" pitchFamily="34" charset="0"/>
            </a:endParaRPr>
          </a:p>
        </p:txBody>
      </p:sp>
      <p:sp>
        <p:nvSpPr>
          <p:cNvPr id="3097" name="Line 25"/>
          <p:cNvSpPr>
            <a:spLocks noChangeShapeType="1"/>
          </p:cNvSpPr>
          <p:nvPr/>
        </p:nvSpPr>
        <p:spPr bwMode="auto">
          <a:xfrm flipV="1">
            <a:off x="685800" y="4419600"/>
            <a:ext cx="914400" cy="1143000"/>
          </a:xfrm>
          <a:prstGeom prst="line">
            <a:avLst/>
          </a:prstGeom>
          <a:noFill/>
          <a:ln w="38100">
            <a:solidFill>
              <a:schemeClr val="tx1"/>
            </a:solidFill>
            <a:round/>
            <a:headEnd/>
            <a:tailEnd type="triangle" w="med" len="med"/>
          </a:ln>
          <a:effectLst/>
        </p:spPr>
        <p:txBody>
          <a:bodyPr/>
          <a:lstStyle/>
          <a:p>
            <a:endParaRPr lang="en-US" dirty="0"/>
          </a:p>
        </p:txBody>
      </p:sp>
      <p:sp>
        <p:nvSpPr>
          <p:cNvPr id="3098" name="Text Box 26"/>
          <p:cNvSpPr txBox="1">
            <a:spLocks noChangeArrowheads="1"/>
          </p:cNvSpPr>
          <p:nvPr/>
        </p:nvSpPr>
        <p:spPr bwMode="auto">
          <a:xfrm>
            <a:off x="228600" y="838200"/>
            <a:ext cx="2209800" cy="457200"/>
          </a:xfrm>
          <a:prstGeom prst="rect">
            <a:avLst/>
          </a:prstGeom>
          <a:noFill/>
          <a:ln w="9525">
            <a:noFill/>
            <a:miter lim="800000"/>
            <a:headEnd/>
            <a:tailEnd/>
          </a:ln>
          <a:effectLst/>
        </p:spPr>
        <p:txBody>
          <a:bodyPr>
            <a:spAutoFit/>
          </a:bodyPr>
          <a:lstStyle/>
          <a:p>
            <a:pPr algn="ctr" eaLnBrk="0" hangingPunct="0"/>
            <a:r>
              <a:rPr lang="en-US" b="1" i="1" dirty="0">
                <a:latin typeface="Arial Narrow" pitchFamily="34" charset="0"/>
              </a:rPr>
              <a:t>Request or Offer</a:t>
            </a:r>
            <a:endParaRPr lang="en-US" dirty="0">
              <a:latin typeface="Arial Narrow" pitchFamily="34" charset="0"/>
            </a:endParaRPr>
          </a:p>
        </p:txBody>
      </p:sp>
      <p:sp>
        <p:nvSpPr>
          <p:cNvPr id="3099" name="Line 27"/>
          <p:cNvSpPr>
            <a:spLocks noChangeShapeType="1"/>
          </p:cNvSpPr>
          <p:nvPr/>
        </p:nvSpPr>
        <p:spPr bwMode="auto">
          <a:xfrm>
            <a:off x="2438400" y="1143000"/>
            <a:ext cx="1828800" cy="762000"/>
          </a:xfrm>
          <a:prstGeom prst="line">
            <a:avLst/>
          </a:prstGeom>
          <a:noFill/>
          <a:ln w="38100">
            <a:solidFill>
              <a:schemeClr val="tx1"/>
            </a:solidFill>
            <a:round/>
            <a:headEnd/>
            <a:tailEnd type="triangle" w="med" len="med"/>
          </a:ln>
          <a:effectLst/>
        </p:spPr>
        <p:txBody>
          <a:bodyPr/>
          <a:lstStyle/>
          <a:p>
            <a:endParaRPr lang="en-US" dirty="0"/>
          </a:p>
        </p:txBody>
      </p:sp>
      <p:sp>
        <p:nvSpPr>
          <p:cNvPr id="3100" name="Rectangle 28"/>
          <p:cNvSpPr>
            <a:spLocks noChangeArrowheads="1"/>
          </p:cNvSpPr>
          <p:nvPr/>
        </p:nvSpPr>
        <p:spPr bwMode="auto">
          <a:xfrm>
            <a:off x="5943600" y="5562600"/>
            <a:ext cx="3048000" cy="762000"/>
          </a:xfrm>
          <a:prstGeom prst="rect">
            <a:avLst/>
          </a:prstGeom>
          <a:noFill/>
          <a:ln w="9525">
            <a:noFill/>
            <a:miter lim="800000"/>
            <a:headEnd/>
            <a:tailEnd/>
          </a:ln>
          <a:effectLst/>
        </p:spPr>
        <p:txBody>
          <a:bodyPr wrap="none" anchor="ctr"/>
          <a:lstStyle/>
          <a:p>
            <a:pPr algn="ctr" eaLnBrk="0" hangingPunct="0"/>
            <a:r>
              <a:rPr lang="en-US" dirty="0">
                <a:latin typeface="Arial Narrow" pitchFamily="34" charset="0"/>
              </a:rPr>
              <a:t>Declaration of Completion</a:t>
            </a:r>
          </a:p>
        </p:txBody>
      </p:sp>
      <p:sp>
        <p:nvSpPr>
          <p:cNvPr id="3101" name="Line 29"/>
          <p:cNvSpPr>
            <a:spLocks noChangeShapeType="1"/>
          </p:cNvSpPr>
          <p:nvPr/>
        </p:nvSpPr>
        <p:spPr bwMode="auto">
          <a:xfrm flipH="1" flipV="1">
            <a:off x="4419600" y="5715000"/>
            <a:ext cx="1371600" cy="685800"/>
          </a:xfrm>
          <a:prstGeom prst="line">
            <a:avLst/>
          </a:prstGeom>
          <a:noFill/>
          <a:ln w="38100">
            <a:solidFill>
              <a:schemeClr val="tx1"/>
            </a:solidFill>
            <a:round/>
            <a:headEnd/>
            <a:tailEnd type="triangle" w="med" len="med"/>
          </a:ln>
          <a:effectLst/>
        </p:spPr>
        <p:txBody>
          <a:bodyPr/>
          <a:lstStyle/>
          <a:p>
            <a:endParaRPr lang="en-US" dirty="0"/>
          </a:p>
        </p:txBody>
      </p:sp>
      <p:sp>
        <p:nvSpPr>
          <p:cNvPr id="3102" name="Text Box 30"/>
          <p:cNvSpPr txBox="1">
            <a:spLocks noChangeArrowheads="1"/>
          </p:cNvSpPr>
          <p:nvPr/>
        </p:nvSpPr>
        <p:spPr bwMode="auto">
          <a:xfrm>
            <a:off x="6781800" y="885825"/>
            <a:ext cx="1981200" cy="1552575"/>
          </a:xfrm>
          <a:prstGeom prst="rect">
            <a:avLst/>
          </a:prstGeom>
          <a:noFill/>
          <a:ln w="9525">
            <a:noFill/>
            <a:miter lim="800000"/>
            <a:headEnd/>
            <a:tailEnd/>
          </a:ln>
          <a:effectLst/>
        </p:spPr>
        <p:txBody>
          <a:bodyPr>
            <a:spAutoFit/>
          </a:bodyPr>
          <a:lstStyle/>
          <a:p>
            <a:pPr algn="ctr" eaLnBrk="0" hangingPunct="0"/>
            <a:r>
              <a:rPr lang="en-US" dirty="0">
                <a:latin typeface="Arial Narrow" pitchFamily="34" charset="0"/>
              </a:rPr>
              <a:t>Promise of Agreement</a:t>
            </a:r>
            <a:br>
              <a:rPr lang="en-US" dirty="0">
                <a:latin typeface="Arial Narrow" pitchFamily="34" charset="0"/>
              </a:rPr>
            </a:br>
            <a:r>
              <a:rPr lang="en-US" dirty="0">
                <a:latin typeface="Arial Narrow" pitchFamily="34" charset="0"/>
              </a:rPr>
              <a:t>(conditions of satisfaction)</a:t>
            </a:r>
          </a:p>
        </p:txBody>
      </p:sp>
      <p:sp>
        <p:nvSpPr>
          <p:cNvPr id="3103" name="Line 31"/>
          <p:cNvSpPr>
            <a:spLocks noChangeShapeType="1"/>
          </p:cNvSpPr>
          <p:nvPr/>
        </p:nvSpPr>
        <p:spPr bwMode="auto">
          <a:xfrm flipH="1">
            <a:off x="7239000" y="2057400"/>
            <a:ext cx="914400" cy="1371600"/>
          </a:xfrm>
          <a:prstGeom prst="line">
            <a:avLst/>
          </a:prstGeom>
          <a:noFill/>
          <a:ln w="38100">
            <a:solidFill>
              <a:schemeClr val="tx1"/>
            </a:solidFill>
            <a:round/>
            <a:headEnd/>
            <a:tailEnd type="triangle" w="med" len="med"/>
          </a:ln>
          <a:effectLst/>
        </p:spPr>
        <p:txBody>
          <a:bodyPr/>
          <a:lstStyle/>
          <a:p>
            <a:endParaRPr lang="en-US" dirty="0"/>
          </a:p>
        </p:txBody>
      </p:sp>
      <p:sp>
        <p:nvSpPr>
          <p:cNvPr id="3106" name="AutoShape 34"/>
          <p:cNvSpPr>
            <a:spLocks noChangeArrowheads="1"/>
          </p:cNvSpPr>
          <p:nvPr/>
        </p:nvSpPr>
        <p:spPr bwMode="auto">
          <a:xfrm>
            <a:off x="2514600" y="2362200"/>
            <a:ext cx="4114800" cy="28194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2"/>
          </a:solidFill>
          <a:ln w="9525">
            <a:solidFill>
              <a:schemeClr val="tx1"/>
            </a:solidFill>
            <a:miter lim="800000"/>
            <a:headEnd/>
            <a:tailEnd/>
          </a:ln>
          <a:effectLst/>
        </p:spPr>
        <p:txBody>
          <a:bodyPr wrap="none" anchor="ctr"/>
          <a:lstStyle/>
          <a:p>
            <a:endParaRPr lang="en-US" dirty="0"/>
          </a:p>
        </p:txBody>
      </p:sp>
      <p:sp>
        <p:nvSpPr>
          <p:cNvPr id="3104" name="AutoShape 32"/>
          <p:cNvSpPr>
            <a:spLocks noChangeArrowheads="1"/>
          </p:cNvSpPr>
          <p:nvPr/>
        </p:nvSpPr>
        <p:spPr bwMode="auto">
          <a:xfrm>
            <a:off x="3276600" y="2971800"/>
            <a:ext cx="2514600" cy="1676400"/>
          </a:xfrm>
          <a:prstGeom prst="cloudCallout">
            <a:avLst>
              <a:gd name="adj1" fmla="val 27968"/>
              <a:gd name="adj2" fmla="val -6343"/>
            </a:avLst>
          </a:prstGeom>
          <a:solidFill>
            <a:schemeClr val="folHlink"/>
          </a:solidFill>
          <a:ln w="9525">
            <a:solidFill>
              <a:schemeClr val="tx1"/>
            </a:solidFill>
            <a:round/>
            <a:headEnd/>
            <a:tailEnd/>
          </a:ln>
          <a:effectLst/>
        </p:spPr>
        <p:txBody>
          <a:bodyPr/>
          <a:lstStyle/>
          <a:p>
            <a:pPr algn="ctr"/>
            <a:r>
              <a:rPr lang="en-US" b="1" dirty="0">
                <a:solidFill>
                  <a:schemeClr val="bg1"/>
                </a:solidFill>
                <a:latin typeface="Arial Narrow" pitchFamily="34" charset="0"/>
              </a:rPr>
              <a:t>Where Breakdowns Occur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have you ever had an ‘atom of work’  breakdown as requester or performer at work? how did you feel?</a:t>
            </a:r>
          </a:p>
        </p:txBody>
      </p:sp>
      <p:sp>
        <p:nvSpPr>
          <p:cNvPr id="3" name="Slide Number Placeholder 2"/>
          <p:cNvSpPr>
            <a:spLocks noGrp="1"/>
          </p:cNvSpPr>
          <p:nvPr>
            <p:ph type="sldNum" sz="quarter" idx="11"/>
          </p:nvPr>
        </p:nvSpPr>
        <p:spPr/>
        <p:txBody>
          <a:bodyPr/>
          <a:lstStyle/>
          <a:p>
            <a:fld id="{427810CB-ED63-4923-A81C-9B8F26CD77E5}" type="slidenum">
              <a:rPr lang="en-US" smtClean="0"/>
              <a:pPr/>
              <a:t>68</a:t>
            </a:fld>
            <a:endParaRPr lang="en-US" dirty="0"/>
          </a:p>
        </p:txBody>
      </p:sp>
      <p:pic>
        <p:nvPicPr>
          <p:cNvPr id="5" name="Picture 4" descr="businesswoman-yelling-at-phone-frustration.jpg"/>
          <p:cNvPicPr>
            <a:picLocks noChangeAspect="1"/>
          </p:cNvPicPr>
          <p:nvPr/>
        </p:nvPicPr>
        <p:blipFill>
          <a:blip r:embed="rId3" cstate="print"/>
          <a:stretch>
            <a:fillRect/>
          </a:stretch>
        </p:blipFill>
        <p:spPr>
          <a:xfrm>
            <a:off x="228600" y="3621024"/>
            <a:ext cx="4876800" cy="3236976"/>
          </a:xfrm>
          <a:prstGeom prst="rect">
            <a:avLst/>
          </a:prstGeom>
        </p:spPr>
      </p:pic>
      <p:pic>
        <p:nvPicPr>
          <p:cNvPr id="4" name="Picture 3" descr="baby-screaming-highchair-frustration.jpg"/>
          <p:cNvPicPr>
            <a:picLocks noChangeAspect="1"/>
          </p:cNvPicPr>
          <p:nvPr/>
        </p:nvPicPr>
        <p:blipFill>
          <a:blip r:embed="rId4" cstate="print"/>
          <a:stretch>
            <a:fillRect/>
          </a:stretch>
        </p:blipFill>
        <p:spPr>
          <a:xfrm>
            <a:off x="3124200" y="1447800"/>
            <a:ext cx="2167128" cy="2438400"/>
          </a:xfrm>
          <a:prstGeom prst="rect">
            <a:avLst/>
          </a:prstGeom>
        </p:spPr>
      </p:pic>
      <p:pic>
        <p:nvPicPr>
          <p:cNvPr id="6" name="Picture 5" descr="businessman-hiding-face-papers-frustration.jpg"/>
          <p:cNvPicPr>
            <a:picLocks noChangeAspect="1"/>
          </p:cNvPicPr>
          <p:nvPr/>
        </p:nvPicPr>
        <p:blipFill>
          <a:blip r:embed="rId5" cstate="print"/>
          <a:stretch>
            <a:fillRect/>
          </a:stretch>
        </p:blipFill>
        <p:spPr>
          <a:xfrm>
            <a:off x="5638800" y="1981200"/>
            <a:ext cx="3243072" cy="4876800"/>
          </a:xfrm>
          <a:prstGeom prst="rect">
            <a:avLst/>
          </a:prstGeom>
        </p:spPr>
      </p:pic>
      <p:pic>
        <p:nvPicPr>
          <p:cNvPr id="8" name="Picture 7" descr="scream-munch.jpg"/>
          <p:cNvPicPr>
            <a:picLocks noChangeAspect="1"/>
          </p:cNvPicPr>
          <p:nvPr/>
        </p:nvPicPr>
        <p:blipFill>
          <a:blip r:embed="rId6" cstate="print"/>
          <a:stretch>
            <a:fillRect/>
          </a:stretch>
        </p:blipFill>
        <p:spPr>
          <a:xfrm>
            <a:off x="2438400" y="1419872"/>
            <a:ext cx="4914709" cy="5438128"/>
          </a:xfrm>
          <a:prstGeom prst="rect">
            <a:avLst/>
          </a:prstGeom>
        </p:spPr>
      </p:pic>
      <p:sp>
        <p:nvSpPr>
          <p:cNvPr id="7" name="Rectangle 6"/>
          <p:cNvSpPr/>
          <p:nvPr/>
        </p:nvSpPr>
        <p:spPr>
          <a:xfrm>
            <a:off x="539180" y="17425"/>
            <a:ext cx="8147620"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Was the request</a:t>
            </a:r>
            <a:b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69</a:t>
            </a:fld>
            <a:endParaRPr lang="en-US" dirty="0"/>
          </a:p>
        </p:txBody>
      </p:sp>
      <p:pic>
        <p:nvPicPr>
          <p:cNvPr id="2050" name="Picture 2"/>
          <p:cNvPicPr>
            <a:picLocks noChangeAspect="1" noChangeArrowheads="1"/>
          </p:cNvPicPr>
          <p:nvPr/>
        </p:nvPicPr>
        <p:blipFill>
          <a:blip r:embed="rId3" cstate="print"/>
          <a:srcRect l="10890" r="11363"/>
          <a:stretch>
            <a:fillRect/>
          </a:stretch>
        </p:blipFill>
        <p:spPr bwMode="auto">
          <a:xfrm>
            <a:off x="1828800" y="1066800"/>
            <a:ext cx="5626173"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416" y="1295400"/>
            <a:ext cx="7467600" cy="1143000"/>
          </a:xfrm>
        </p:spPr>
        <p:txBody>
          <a:bodyPr>
            <a:normAutofit fontScale="90000"/>
          </a:bodyPr>
          <a:lstStyle/>
          <a:p>
            <a:pPr marL="514350" lvl="0" indent="-514350"/>
            <a:r>
              <a:rPr lang="en-US" sz="4400" dirty="0">
                <a:solidFill>
                  <a:srgbClr val="002060"/>
                </a:solidFill>
              </a:rPr>
              <a:t>The Atom Of Work Is A Means To Effective Collaboration At A Granular Level</a:t>
            </a:r>
          </a:p>
        </p:txBody>
      </p:sp>
      <p:pic>
        <p:nvPicPr>
          <p:cNvPr id="4" name="Content Placeholder 3" descr="handshake-closeup-blurred.jpg"/>
          <p:cNvPicPr>
            <a:picLocks noGrp="1" noChangeAspect="1"/>
          </p:cNvPicPr>
          <p:nvPr>
            <p:ph sz="quarter" idx="1"/>
          </p:nvPr>
        </p:nvPicPr>
        <p:blipFill>
          <a:blip r:embed="rId3" cstate="print"/>
          <a:stretch>
            <a:fillRect/>
          </a:stretch>
        </p:blipFill>
        <p:spPr>
          <a:xfrm>
            <a:off x="3049320" y="3200400"/>
            <a:ext cx="4875480" cy="3656610"/>
          </a:xfrm>
        </p:spPr>
      </p:pic>
      <p:sp>
        <p:nvSpPr>
          <p:cNvPr id="5" name="Slide Number Placeholder 4"/>
          <p:cNvSpPr>
            <a:spLocks noGrp="1"/>
          </p:cNvSpPr>
          <p:nvPr>
            <p:ph type="sldNum" sz="quarter" idx="15"/>
          </p:nvPr>
        </p:nvSpPr>
        <p:spPr/>
        <p:txBody>
          <a:bodyPr/>
          <a:lstStyle/>
          <a:p>
            <a:fld id="{460A324F-72D5-4F19-8007-EB2E8A20872F}"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70</a:t>
            </a:fld>
            <a:endParaRPr lang="en-US" dirty="0"/>
          </a:p>
        </p:txBody>
      </p:sp>
      <p:pic>
        <p:nvPicPr>
          <p:cNvPr id="2050" name="Picture 2"/>
          <p:cNvPicPr>
            <a:picLocks noChangeAspect="1" noChangeArrowheads="1"/>
          </p:cNvPicPr>
          <p:nvPr/>
        </p:nvPicPr>
        <p:blipFill>
          <a:blip r:embed="rId3" cstate="print"/>
          <a:srcRect l="10890" r="11363"/>
          <a:stretch>
            <a:fillRect/>
          </a:stretch>
        </p:blipFill>
        <p:spPr bwMode="auto">
          <a:xfrm>
            <a:off x="1828800" y="1143000"/>
            <a:ext cx="5626173"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57200" y="2057400"/>
            <a:ext cx="1066800" cy="3139321"/>
          </a:xfrm>
          <a:prstGeom prst="rect">
            <a:avLst/>
          </a:prstGeom>
          <a:noFill/>
        </p:spPr>
        <p:txBody>
          <a:bodyPr wrap="square" rtlCol="0">
            <a:spAutoFit/>
          </a:bodyPr>
          <a:lstStyle/>
          <a:p>
            <a:r>
              <a:rPr lang="en-US" b="1" dirty="0">
                <a:solidFill>
                  <a:srgbClr val="7030A0"/>
                </a:solidFill>
              </a:rPr>
              <a:t>Did We</a:t>
            </a:r>
          </a:p>
          <a:p>
            <a:endParaRPr lang="en-US" b="1" dirty="0">
              <a:solidFill>
                <a:srgbClr val="7030A0"/>
              </a:solidFill>
            </a:endParaRPr>
          </a:p>
          <a:p>
            <a:r>
              <a:rPr lang="en-US" b="1" dirty="0">
                <a:solidFill>
                  <a:srgbClr val="7030A0"/>
                </a:solidFill>
              </a:rPr>
              <a:t>Jump</a:t>
            </a:r>
          </a:p>
          <a:p>
            <a:endParaRPr lang="en-US" b="1" dirty="0">
              <a:solidFill>
                <a:srgbClr val="7030A0"/>
              </a:solidFill>
            </a:endParaRPr>
          </a:p>
          <a:p>
            <a:r>
              <a:rPr lang="en-US" b="1" dirty="0">
                <a:solidFill>
                  <a:srgbClr val="7030A0"/>
                </a:solidFill>
              </a:rPr>
              <a:t>To</a:t>
            </a:r>
          </a:p>
          <a:p>
            <a:endParaRPr lang="en-US" b="1" dirty="0">
              <a:solidFill>
                <a:srgbClr val="7030A0"/>
              </a:solidFill>
            </a:endParaRPr>
          </a:p>
          <a:p>
            <a:r>
              <a:rPr lang="en-US" b="1" dirty="0">
                <a:solidFill>
                  <a:srgbClr val="7030A0"/>
                </a:solidFill>
              </a:rPr>
              <a:t>Action</a:t>
            </a:r>
          </a:p>
          <a:p>
            <a:endParaRPr lang="en-US" b="1" dirty="0">
              <a:solidFill>
                <a:srgbClr val="7030A0"/>
              </a:solidFill>
            </a:endParaRPr>
          </a:p>
          <a:p>
            <a:r>
              <a:rPr lang="en-US" b="1" dirty="0">
                <a:solidFill>
                  <a:srgbClr val="7030A0"/>
                </a:solidFill>
              </a:rPr>
              <a:t>Too</a:t>
            </a:r>
          </a:p>
          <a:p>
            <a:endParaRPr lang="en-US" b="1" dirty="0">
              <a:solidFill>
                <a:srgbClr val="7030A0"/>
              </a:solidFill>
            </a:endParaRPr>
          </a:p>
          <a:p>
            <a:r>
              <a:rPr lang="en-US" b="1" dirty="0">
                <a:solidFill>
                  <a:srgbClr val="7030A0"/>
                </a:solidFill>
              </a:rPr>
              <a:t>Soon?</a:t>
            </a:r>
          </a:p>
        </p:txBody>
      </p:sp>
      <p:sp>
        <p:nvSpPr>
          <p:cNvPr id="5" name="Line Callout 1 4"/>
          <p:cNvSpPr/>
          <p:nvPr/>
        </p:nvSpPr>
        <p:spPr>
          <a:xfrm>
            <a:off x="5943600" y="457200"/>
            <a:ext cx="1752600" cy="10668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Trust</a:t>
            </a:r>
          </a:p>
        </p:txBody>
      </p:sp>
      <p:sp>
        <p:nvSpPr>
          <p:cNvPr id="6" name="Line Callout 1 5"/>
          <p:cNvSpPr/>
          <p:nvPr/>
        </p:nvSpPr>
        <p:spPr>
          <a:xfrm>
            <a:off x="6096000" y="1828800"/>
            <a:ext cx="1752600" cy="1066800"/>
          </a:xfrm>
          <a:prstGeom prst="borderCallout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World-view</a:t>
            </a:r>
          </a:p>
        </p:txBody>
      </p:sp>
      <p:sp>
        <p:nvSpPr>
          <p:cNvPr id="7" name="Line Callout 1 6"/>
          <p:cNvSpPr/>
          <p:nvPr/>
        </p:nvSpPr>
        <p:spPr>
          <a:xfrm>
            <a:off x="6019800" y="3352800"/>
            <a:ext cx="1752600" cy="1066800"/>
          </a:xfrm>
          <a:prstGeom prst="borderCallout1">
            <a:avLst/>
          </a:prstGeom>
          <a:ln w="19050">
            <a:solidFill>
              <a:schemeClr val="tx2">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t>Performance</a:t>
            </a:r>
          </a:p>
        </p:txBody>
      </p:sp>
      <p:sp>
        <p:nvSpPr>
          <p:cNvPr id="8" name="TextBox 7"/>
          <p:cNvSpPr txBox="1"/>
          <p:nvPr/>
        </p:nvSpPr>
        <p:spPr>
          <a:xfrm>
            <a:off x="1752600" y="5791200"/>
            <a:ext cx="5867400" cy="707886"/>
          </a:xfrm>
          <a:prstGeom prst="rect">
            <a:avLst/>
          </a:prstGeom>
          <a:noFill/>
        </p:spPr>
        <p:txBody>
          <a:bodyPr wrap="square" rtlCol="0">
            <a:spAutoFit/>
          </a:bodyPr>
          <a:lstStyle/>
          <a:p>
            <a:pPr algn="ctr"/>
            <a:r>
              <a:rPr lang="en-US" sz="2000" b="1" dirty="0">
                <a:solidFill>
                  <a:srgbClr val="7030A0"/>
                </a:solidFill>
              </a:rPr>
              <a:t>What is performance like when trust is absent and world-views clash?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by="(-#ppt_w*2)" calcmode="lin" valueType="num">
                                      <p:cBhvr rctx="PPT">
                                        <p:cTn id="28" dur="500" autoRev="1" fill="hold">
                                          <p:stCondLst>
                                            <p:cond delay="0"/>
                                          </p:stCondLst>
                                        </p:cTn>
                                        <p:tgtEl>
                                          <p:spTgt spid="4"/>
                                        </p:tgtEl>
                                        <p:attrNameLst>
                                          <p:attrName>ppt_w</p:attrName>
                                        </p:attrNameLst>
                                      </p:cBhvr>
                                    </p:anim>
                                    <p:anim by="(#ppt_w*0.50)" calcmode="lin" valueType="num">
                                      <p:cBhvr>
                                        <p:cTn id="29" dur="500" decel="50000" autoRev="1" fill="hold">
                                          <p:stCondLst>
                                            <p:cond delay="0"/>
                                          </p:stCondLst>
                                        </p:cTn>
                                        <p:tgtEl>
                                          <p:spTgt spid="4"/>
                                        </p:tgtEl>
                                        <p:attrNameLst>
                                          <p:attrName>ppt_x</p:attrName>
                                        </p:attrNameLst>
                                      </p:cBhvr>
                                    </p:anim>
                                    <p:anim from="(-#ppt_h/2)" to="(#ppt_y)" calcmode="lin" valueType="num">
                                      <p:cBhvr>
                                        <p:cTn id="30" dur="1000" fill="hold">
                                          <p:stCondLst>
                                            <p:cond delay="0"/>
                                          </p:stCondLst>
                                        </p:cTn>
                                        <p:tgtEl>
                                          <p:spTgt spid="4"/>
                                        </p:tgtEl>
                                        <p:attrNameLst>
                                          <p:attrName>ppt_y</p:attrName>
                                        </p:attrNameLst>
                                      </p:cBhvr>
                                    </p:anim>
                                    <p:animRot by="21600000">
                                      <p:cBhvr>
                                        <p:cTn id="31" dur="1000" fill="hold">
                                          <p:stCondLst>
                                            <p:cond delay="0"/>
                                          </p:stCondLst>
                                        </p:cTn>
                                        <p:tgtEl>
                                          <p:spTgt spid="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C2F0D8-27D6-48D5-A8DC-04CA49C7E609}" type="slidenum">
              <a:rPr lang="en-US" smtClean="0"/>
              <a:pPr/>
              <a:t>71</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45387" y="152400"/>
            <a:ext cx="6065213" cy="3048000"/>
          </a:xfrm>
          <a:prstGeom prst="rect">
            <a:avLst/>
          </a:prstGeom>
          <a:noFill/>
          <a:ln w="9525">
            <a:noFill/>
            <a:miter lim="800000"/>
            <a:headEnd/>
            <a:tailEnd/>
          </a:ln>
        </p:spPr>
      </p:pic>
      <p:pic>
        <p:nvPicPr>
          <p:cNvPr id="6" name="Picture 5" descr="conversation-silhouette.bmp"/>
          <p:cNvPicPr>
            <a:picLocks noChangeAspect="1"/>
          </p:cNvPicPr>
          <p:nvPr/>
        </p:nvPicPr>
        <p:blipFill>
          <a:blip r:embed="rId4" cstate="print"/>
          <a:stretch>
            <a:fillRect/>
          </a:stretch>
        </p:blipFill>
        <p:spPr>
          <a:xfrm>
            <a:off x="304800" y="3543300"/>
            <a:ext cx="4286250" cy="3314700"/>
          </a:xfrm>
          <a:prstGeom prst="rect">
            <a:avLst/>
          </a:prstGeom>
        </p:spPr>
      </p:pic>
      <p:sp>
        <p:nvSpPr>
          <p:cNvPr id="5" name="Rounded Rectangle 4"/>
          <p:cNvSpPr/>
          <p:nvPr/>
        </p:nvSpPr>
        <p:spPr>
          <a:xfrm>
            <a:off x="2514600" y="1143000"/>
            <a:ext cx="5943600" cy="1066800"/>
          </a:xfrm>
          <a:prstGeom prst="roundRect">
            <a:avLst/>
          </a:prstGeom>
          <a:noFill/>
          <a:ln w="5715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0" name="Picture 12" descr="C:\Users\tjelliott\AppData\Local\Microsoft\Windows\Temporary Internet Files\Content.IE5\78PSHW7I\MC910215961[1].jp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57400" y="4165600"/>
            <a:ext cx="5029200" cy="2692400"/>
          </a:xfrm>
          <a:prstGeom prst="rect">
            <a:avLst/>
          </a:prstGeom>
          <a:noFill/>
        </p:spPr>
      </p:pic>
      <p:sp>
        <p:nvSpPr>
          <p:cNvPr id="2050" name="Title 1"/>
          <p:cNvSpPr>
            <a:spLocks noGrp="1"/>
          </p:cNvSpPr>
          <p:nvPr>
            <p:ph type="ctrTitle"/>
          </p:nvPr>
        </p:nvSpPr>
        <p:spPr>
          <a:xfrm>
            <a:off x="1676400" y="990600"/>
            <a:ext cx="5791200" cy="1012825"/>
          </a:xfrm>
        </p:spPr>
        <p:txBody>
          <a:bodyPr>
            <a:normAutofit fontScale="90000"/>
          </a:bodyPr>
          <a:lstStyle/>
          <a:p>
            <a:pPr algn="ctr" eaLnBrk="1" hangingPunct="1"/>
            <a:r>
              <a:rPr lang="en-US" b="1" dirty="0">
                <a:solidFill>
                  <a:srgbClr val="C00000"/>
                </a:solidFill>
              </a:rPr>
              <a:t>Assertion or Assessment?</a:t>
            </a:r>
            <a:br>
              <a:rPr lang="en-US" b="1" dirty="0">
                <a:solidFill>
                  <a:srgbClr val="C00000"/>
                </a:solidFill>
              </a:rPr>
            </a:br>
            <a:r>
              <a:rPr lang="en-US" dirty="0">
                <a:solidFill>
                  <a:srgbClr val="C00000"/>
                </a:solidFill>
              </a:rPr>
              <a:t>Why does that matter very much?</a:t>
            </a:r>
            <a:endParaRPr lang="en-US" b="1" dirty="0">
              <a:solidFill>
                <a:srgbClr val="C00000"/>
              </a:solidFill>
            </a:endParaRPr>
          </a:p>
        </p:txBody>
      </p:sp>
      <p:sp>
        <p:nvSpPr>
          <p:cNvPr id="2056" name="TextBox 22"/>
          <p:cNvSpPr txBox="1">
            <a:spLocks noChangeArrowheads="1"/>
          </p:cNvSpPr>
          <p:nvPr/>
        </p:nvSpPr>
        <p:spPr bwMode="auto">
          <a:xfrm>
            <a:off x="2587598" y="5162490"/>
            <a:ext cx="1755802" cy="400110"/>
          </a:xfrm>
          <a:prstGeom prst="rect">
            <a:avLst/>
          </a:prstGeom>
          <a:noFill/>
          <a:ln w="9525">
            <a:noFill/>
            <a:miter lim="800000"/>
            <a:headEnd/>
            <a:tailEnd/>
          </a:ln>
          <a:effectLst>
            <a:glow rad="228600">
              <a:schemeClr val="accent2">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a:ln w="11430"/>
                <a:solidFill>
                  <a:srgbClr val="FF0000"/>
                </a:solidFill>
                <a:effectLst>
                  <a:outerShdw blurRad="76200" dist="50800" dir="5400000" algn="tl" rotWithShape="0">
                    <a:srgbClr val="000000">
                      <a:alpha val="65000"/>
                    </a:srgbClr>
                  </a:outerShdw>
                </a:effectLst>
                <a:latin typeface="Calibri" pitchFamily="34" charset="0"/>
              </a:rPr>
              <a:t>DECLARATION</a:t>
            </a:r>
          </a:p>
        </p:txBody>
      </p:sp>
      <p:sp>
        <p:nvSpPr>
          <p:cNvPr id="24" name="TextBox 23"/>
          <p:cNvSpPr txBox="1"/>
          <p:nvPr/>
        </p:nvSpPr>
        <p:spPr>
          <a:xfrm>
            <a:off x="4648200" y="4876800"/>
            <a:ext cx="1701748" cy="400110"/>
          </a:xfrm>
          <a:prstGeom prst="rect">
            <a:avLst/>
          </a:prstGeom>
          <a:noFill/>
        </p:spPr>
        <p:txBody>
          <a:bodyPr wrap="none">
            <a:spAutoFit/>
            <a:scene3d>
              <a:camera prst="perspectiveLeft"/>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mn-cs"/>
              </a:rPr>
              <a:t>declaration</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mn-cs"/>
            </a:endParaRPr>
          </a:p>
        </p:txBody>
      </p:sp>
      <p:sp>
        <p:nvSpPr>
          <p:cNvPr id="22" name="Bevel 21"/>
          <p:cNvSpPr/>
          <p:nvPr/>
        </p:nvSpPr>
        <p:spPr>
          <a:xfrm>
            <a:off x="3733800" y="2590800"/>
            <a:ext cx="1905000" cy="129540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t>Conditions of Satisfaction</a:t>
            </a:r>
          </a:p>
        </p:txBody>
      </p:sp>
      <p:sp>
        <p:nvSpPr>
          <p:cNvPr id="23" name="Oval 22"/>
          <p:cNvSpPr/>
          <p:nvPr/>
        </p:nvSpPr>
        <p:spPr>
          <a:xfrm>
            <a:off x="3429000" y="2667000"/>
            <a:ext cx="2590800" cy="1371600"/>
          </a:xfrm>
          <a:prstGeom prst="ellipse">
            <a:avLst/>
          </a:prstGeom>
          <a:noFill/>
          <a:ln w="28575">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343400" y="4343400"/>
            <a:ext cx="2590800" cy="1371600"/>
          </a:xfrm>
          <a:prstGeom prst="ellipse">
            <a:avLst/>
          </a:prstGeom>
          <a:noFill/>
          <a:ln w="28575">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133600" y="4572000"/>
            <a:ext cx="2590800" cy="1371600"/>
          </a:xfrm>
          <a:prstGeom prst="ellipse">
            <a:avLst/>
          </a:prstGeom>
          <a:noFill/>
          <a:ln w="28575">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a:off x="7162800" y="2057400"/>
            <a:ext cx="1981200" cy="2133600"/>
          </a:xfrm>
          <a:prstGeom prst="wedgeRectCallout">
            <a:avLst>
              <a:gd name="adj1" fmla="val -93746"/>
              <a:gd name="adj2" fmla="val -957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Will verification be a judgment call? </a:t>
            </a:r>
            <a:br>
              <a:rPr lang="en-US" sz="2000" b="1" dirty="0"/>
            </a:br>
            <a:br>
              <a:rPr lang="en-US" sz="2000" b="1" dirty="0"/>
            </a:br>
            <a:r>
              <a:rPr lang="en-US" sz="2000" b="1" dirty="0"/>
              <a:t>Will that make trouble?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2000" fill="hold"/>
                                        <p:tgtEl>
                                          <p:spTgt spid="10">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10">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42C0676A-B316-44FF-867C-A4EEE2E1DB9A}" type="slidenum">
              <a:rPr lang="en-US"/>
              <a:pPr/>
              <a:t>73</a:t>
            </a:fld>
            <a:endParaRPr lang="en-US" dirty="0"/>
          </a:p>
        </p:txBody>
      </p:sp>
      <p:sp>
        <p:nvSpPr>
          <p:cNvPr id="78850" name="Rectangle 2"/>
          <p:cNvSpPr>
            <a:spLocks noGrp="1" noChangeArrowheads="1"/>
          </p:cNvSpPr>
          <p:nvPr>
            <p:ph type="title"/>
          </p:nvPr>
        </p:nvSpPr>
        <p:spPr>
          <a:xfrm>
            <a:off x="685800" y="457200"/>
            <a:ext cx="7772400" cy="914400"/>
          </a:xfrm>
        </p:spPr>
        <p:txBody>
          <a:bodyPr/>
          <a:lstStyle/>
          <a:p>
            <a:pPr>
              <a:lnSpc>
                <a:spcPct val="80000"/>
              </a:lnSpc>
            </a:pPr>
            <a:r>
              <a:rPr lang="en-US" dirty="0"/>
              <a:t>Assessments Are Not Assertions</a:t>
            </a:r>
            <a:br>
              <a:rPr lang="en-US" dirty="0"/>
            </a:br>
            <a:r>
              <a:rPr lang="en-US" dirty="0"/>
              <a:t> </a:t>
            </a:r>
            <a:r>
              <a:rPr lang="en-US" sz="2400" i="1" dirty="0">
                <a:solidFill>
                  <a:schemeClr val="tx1"/>
                </a:solidFill>
                <a:latin typeface="Arial Narrow" pitchFamily="34" charset="0"/>
              </a:rPr>
              <a:t>Gary Burchill and David Walden</a:t>
            </a:r>
          </a:p>
        </p:txBody>
      </p:sp>
      <p:sp>
        <p:nvSpPr>
          <p:cNvPr id="78852" name="Rectangle 4"/>
          <p:cNvSpPr>
            <a:spLocks noGrp="1" noChangeArrowheads="1"/>
          </p:cNvSpPr>
          <p:nvPr>
            <p:ph type="body" idx="1"/>
          </p:nvPr>
        </p:nvSpPr>
        <p:spPr>
          <a:xfrm>
            <a:off x="685800" y="1828800"/>
            <a:ext cx="7772400" cy="4267200"/>
          </a:xfrm>
          <a:noFill/>
          <a:ln/>
        </p:spPr>
        <p:txBody>
          <a:bodyPr>
            <a:noAutofit/>
          </a:bodyPr>
          <a:lstStyle/>
          <a:p>
            <a:pPr marL="461963" indent="-461963"/>
            <a:r>
              <a:rPr lang="en-US" sz="2800" dirty="0"/>
              <a:t>Failing to distinguish between assertions</a:t>
            </a:r>
          </a:p>
          <a:p>
            <a:pPr lvl="2"/>
            <a:r>
              <a:rPr lang="en-US" dirty="0"/>
              <a:t>(observations for which supporting evidence is immediately evident)</a:t>
            </a:r>
          </a:p>
          <a:p>
            <a:pPr marL="461963" indent="-461963"/>
            <a:r>
              <a:rPr lang="en-US" sz="2800" dirty="0"/>
              <a:t>and assessments</a:t>
            </a:r>
          </a:p>
          <a:p>
            <a:pPr lvl="2"/>
            <a:r>
              <a:rPr lang="en-US" dirty="0"/>
              <a:t>(judgments for the purpose of selecting future actions that may or may not be well-grounded)</a:t>
            </a:r>
          </a:p>
          <a:p>
            <a:pPr marL="461963" indent="-461963"/>
            <a:r>
              <a:rPr lang="en-US" sz="2800" dirty="0"/>
              <a:t>can lead to confusion</a:t>
            </a:r>
          </a:p>
          <a:p>
            <a:pPr marL="461963" indent="-461963"/>
            <a:r>
              <a:rPr lang="en-US" sz="2800" dirty="0"/>
              <a:t>Where?</a:t>
            </a:r>
          </a:p>
          <a:p>
            <a:pPr marL="827723" lvl="1" indent="-461963"/>
            <a:r>
              <a:rPr lang="en-US" sz="2400" dirty="0"/>
              <a:t>The need? Is that the something that is missing? </a:t>
            </a:r>
          </a:p>
          <a:p>
            <a:pPr marL="1102043" lvl="2" indent="-461963"/>
            <a:r>
              <a:rPr lang="en-US" sz="2400" dirty="0"/>
              <a:t>Example: training solves every problem</a:t>
            </a:r>
          </a:p>
          <a:p>
            <a:pPr marL="827723" lvl="1" indent="-461963"/>
            <a:r>
              <a:rPr lang="en-US" sz="2400" dirty="0"/>
              <a:t>The conditions?</a:t>
            </a:r>
          </a:p>
          <a:p>
            <a:pPr marL="827723" lvl="1" indent="-461963"/>
            <a:r>
              <a:rPr lang="en-US" sz="2400" dirty="0"/>
              <a:t>The completion?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4294967295"/>
          </p:nvPr>
        </p:nvSpPr>
        <p:spPr>
          <a:xfrm>
            <a:off x="6553200" y="6248400"/>
            <a:ext cx="1905000" cy="457200"/>
          </a:xfrm>
          <a:prstGeom prst="rect">
            <a:avLst/>
          </a:prstGeom>
        </p:spPr>
        <p:txBody>
          <a:bodyPr/>
          <a:lstStyle/>
          <a:p>
            <a:fld id="{145BA669-15B8-499C-B3AE-379BCECBE9F1}" type="slidenum">
              <a:rPr lang="en-US"/>
              <a:pPr/>
              <a:t>74</a:t>
            </a:fld>
            <a:endParaRPr lang="en-US" dirty="0"/>
          </a:p>
        </p:txBody>
      </p:sp>
      <p:sp>
        <p:nvSpPr>
          <p:cNvPr id="203778" name="Rectangle 2"/>
          <p:cNvSpPr>
            <a:spLocks noGrp="1" noChangeArrowheads="1"/>
          </p:cNvSpPr>
          <p:nvPr>
            <p:ph type="title"/>
          </p:nvPr>
        </p:nvSpPr>
        <p:spPr>
          <a:xfrm>
            <a:off x="685800" y="457200"/>
            <a:ext cx="7772400" cy="914400"/>
          </a:xfrm>
        </p:spPr>
        <p:txBody>
          <a:bodyPr/>
          <a:lstStyle/>
          <a:p>
            <a:pPr>
              <a:lnSpc>
                <a:spcPct val="80000"/>
              </a:lnSpc>
            </a:pPr>
            <a:r>
              <a:rPr lang="en-US" dirty="0"/>
              <a:t>Assessments Are Not Assertions</a:t>
            </a:r>
            <a:endParaRPr lang="en-US" sz="2400" i="1" dirty="0">
              <a:solidFill>
                <a:schemeClr val="tx1"/>
              </a:solidFill>
              <a:latin typeface="Arial Narrow" pitchFamily="34" charset="0"/>
            </a:endParaRPr>
          </a:p>
        </p:txBody>
      </p:sp>
      <p:sp>
        <p:nvSpPr>
          <p:cNvPr id="203779" name="Rectangle 3"/>
          <p:cNvSpPr>
            <a:spLocks noGrp="1" noChangeArrowheads="1"/>
          </p:cNvSpPr>
          <p:nvPr>
            <p:ph type="body" idx="1"/>
          </p:nvPr>
        </p:nvSpPr>
        <p:spPr>
          <a:xfrm>
            <a:off x="304800" y="1752600"/>
            <a:ext cx="3048000" cy="4267200"/>
          </a:xfrm>
          <a:noFill/>
          <a:ln/>
        </p:spPr>
        <p:txBody>
          <a:bodyPr/>
          <a:lstStyle/>
          <a:p>
            <a:r>
              <a:rPr lang="en-US" sz="3200" dirty="0"/>
              <a:t>Failing to distinguish between </a:t>
            </a:r>
            <a:r>
              <a:rPr lang="en-US" sz="3200" i="1" dirty="0"/>
              <a:t>assertions</a:t>
            </a:r>
          </a:p>
          <a:p>
            <a:r>
              <a:rPr lang="en-US" sz="3200" dirty="0"/>
              <a:t>and </a:t>
            </a:r>
            <a:r>
              <a:rPr lang="en-US" sz="3200" i="1" dirty="0"/>
              <a:t>assessments</a:t>
            </a:r>
          </a:p>
          <a:p>
            <a:r>
              <a:rPr lang="en-US" sz="3200" dirty="0"/>
              <a:t>can lead to confusion</a:t>
            </a:r>
          </a:p>
        </p:txBody>
      </p:sp>
      <p:pic>
        <p:nvPicPr>
          <p:cNvPr id="203780" name="Picture 4" descr="C:\WINNT40\Profiles\TJElliott\Application Data\Microsoft\Media Catalog\Downloaded Clips\cl1f\j0078709.wmf"/>
          <p:cNvPicPr>
            <a:picLocks noChangeAspect="1" noChangeArrowheads="1"/>
          </p:cNvPicPr>
          <p:nvPr/>
        </p:nvPicPr>
        <p:blipFill>
          <a:blip r:embed="rId3" cstate="print"/>
          <a:srcRect/>
          <a:stretch>
            <a:fillRect/>
          </a:stretch>
        </p:blipFill>
        <p:spPr bwMode="auto">
          <a:xfrm>
            <a:off x="3981450" y="1419225"/>
            <a:ext cx="1504950" cy="2238375"/>
          </a:xfrm>
          <a:prstGeom prst="rect">
            <a:avLst/>
          </a:prstGeom>
          <a:noFill/>
        </p:spPr>
      </p:pic>
      <p:pic>
        <p:nvPicPr>
          <p:cNvPr id="203781" name="Picture 5" descr="C:\WINNT40\Profiles\TJElliott\Application Data\Microsoft\Media Catalog\Downloaded Clips\cl1f\j0078709.wmf"/>
          <p:cNvPicPr>
            <a:picLocks noChangeAspect="1" noChangeArrowheads="1"/>
          </p:cNvPicPr>
          <p:nvPr/>
        </p:nvPicPr>
        <p:blipFill>
          <a:blip r:embed="rId3" cstate="print"/>
          <a:srcRect/>
          <a:stretch>
            <a:fillRect/>
          </a:stretch>
        </p:blipFill>
        <p:spPr bwMode="auto">
          <a:xfrm>
            <a:off x="3886200" y="4238625"/>
            <a:ext cx="1504950" cy="2238375"/>
          </a:xfrm>
          <a:prstGeom prst="rect">
            <a:avLst/>
          </a:prstGeom>
          <a:noFill/>
        </p:spPr>
      </p:pic>
      <p:sp>
        <p:nvSpPr>
          <p:cNvPr id="203782" name="Text Box 6"/>
          <p:cNvSpPr txBox="1">
            <a:spLocks noChangeArrowheads="1"/>
          </p:cNvSpPr>
          <p:nvPr/>
        </p:nvSpPr>
        <p:spPr bwMode="auto">
          <a:xfrm>
            <a:off x="2590800" y="3733800"/>
            <a:ext cx="3886200" cy="457200"/>
          </a:xfrm>
          <a:prstGeom prst="rect">
            <a:avLst/>
          </a:prstGeom>
          <a:noFill/>
          <a:ln w="9525">
            <a:noFill/>
            <a:miter lim="800000"/>
            <a:headEnd/>
            <a:tailEnd/>
          </a:ln>
          <a:effectLst/>
        </p:spPr>
        <p:txBody>
          <a:bodyPr>
            <a:spAutoFit/>
          </a:bodyPr>
          <a:lstStyle/>
          <a:p>
            <a:pPr algn="ctr">
              <a:spcBef>
                <a:spcPct val="50000"/>
              </a:spcBef>
            </a:pPr>
            <a:r>
              <a:rPr lang="en-US" b="1" i="1" dirty="0">
                <a:latin typeface="Comic Sans MS" pitchFamily="66" charset="0"/>
              </a:rPr>
              <a:t>THIS IS WRONG.</a:t>
            </a:r>
          </a:p>
        </p:txBody>
      </p:sp>
      <p:sp>
        <p:nvSpPr>
          <p:cNvPr id="203783" name="Text Box 7"/>
          <p:cNvSpPr txBox="1">
            <a:spLocks noChangeArrowheads="1"/>
          </p:cNvSpPr>
          <p:nvPr/>
        </p:nvSpPr>
        <p:spPr bwMode="auto">
          <a:xfrm>
            <a:off x="2438400" y="6477000"/>
            <a:ext cx="3886200" cy="457200"/>
          </a:xfrm>
          <a:prstGeom prst="rect">
            <a:avLst/>
          </a:prstGeom>
          <a:noFill/>
          <a:ln w="9525">
            <a:noFill/>
            <a:miter lim="800000"/>
            <a:headEnd/>
            <a:tailEnd/>
          </a:ln>
          <a:effectLst/>
        </p:spPr>
        <p:txBody>
          <a:bodyPr>
            <a:spAutoFit/>
          </a:bodyPr>
          <a:lstStyle/>
          <a:p>
            <a:pPr algn="ctr">
              <a:spcBef>
                <a:spcPct val="50000"/>
              </a:spcBef>
            </a:pPr>
            <a:r>
              <a:rPr lang="en-US" b="1" i="1" dirty="0">
                <a:solidFill>
                  <a:srgbClr val="777777"/>
                </a:solidFill>
                <a:latin typeface="Comic Sans MS" pitchFamily="66" charset="0"/>
              </a:rPr>
              <a:t>THIS IS WRONG.</a:t>
            </a:r>
          </a:p>
        </p:txBody>
      </p:sp>
      <p:sp>
        <p:nvSpPr>
          <p:cNvPr id="203784" name="Text Box 8"/>
          <p:cNvSpPr txBox="1">
            <a:spLocks noChangeArrowheads="1"/>
          </p:cNvSpPr>
          <p:nvPr/>
        </p:nvSpPr>
        <p:spPr bwMode="auto">
          <a:xfrm>
            <a:off x="7010400" y="1676400"/>
            <a:ext cx="914400" cy="1552575"/>
          </a:xfrm>
          <a:prstGeom prst="rect">
            <a:avLst/>
          </a:prstGeom>
          <a:no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rPr>
              <a:t>   2</a:t>
            </a:r>
          </a:p>
          <a:p>
            <a:pPr>
              <a:spcBef>
                <a:spcPct val="50000"/>
              </a:spcBef>
            </a:pPr>
            <a:r>
              <a:rPr lang="en-US" b="1" dirty="0">
                <a:effectLst>
                  <a:outerShdw blurRad="38100" dist="38100" dir="2700000" algn="tl">
                    <a:srgbClr val="C0C0C0"/>
                  </a:outerShdw>
                </a:effectLst>
              </a:rPr>
              <a:t>+ 2</a:t>
            </a:r>
          </a:p>
          <a:p>
            <a:pPr>
              <a:spcBef>
                <a:spcPct val="50000"/>
              </a:spcBef>
            </a:pPr>
            <a:r>
              <a:rPr lang="en-US" b="1" dirty="0">
                <a:effectLst>
                  <a:outerShdw blurRad="38100" dist="38100" dir="2700000" algn="tl">
                    <a:srgbClr val="C0C0C0"/>
                  </a:outerShdw>
                </a:effectLst>
              </a:rPr>
              <a:t>   5</a:t>
            </a:r>
          </a:p>
        </p:txBody>
      </p:sp>
      <p:sp>
        <p:nvSpPr>
          <p:cNvPr id="203785" name="Line 9"/>
          <p:cNvSpPr>
            <a:spLocks noChangeShapeType="1"/>
          </p:cNvSpPr>
          <p:nvPr/>
        </p:nvSpPr>
        <p:spPr bwMode="auto">
          <a:xfrm>
            <a:off x="7010400" y="2514600"/>
            <a:ext cx="762000" cy="0"/>
          </a:xfrm>
          <a:prstGeom prst="line">
            <a:avLst/>
          </a:prstGeom>
          <a:noFill/>
          <a:ln w="19050">
            <a:solidFill>
              <a:schemeClr val="tx1"/>
            </a:solidFill>
            <a:round/>
            <a:headEnd/>
            <a:tailEnd/>
          </a:ln>
          <a:effectLst/>
        </p:spPr>
        <p:txBody>
          <a:bodyPr/>
          <a:lstStyle/>
          <a:p>
            <a:endParaRPr lang="en-US" dirty="0"/>
          </a:p>
        </p:txBody>
      </p:sp>
      <p:pic>
        <p:nvPicPr>
          <p:cNvPr id="203786" name="Picture 10" descr="C:\WINNT40\Profiles\TJElliott\Application Data\Microsoft\Media Catalog\Downloaded Clips\cl1f\j0078766.wmf"/>
          <p:cNvPicPr>
            <a:picLocks noChangeAspect="1" noChangeArrowheads="1"/>
          </p:cNvPicPr>
          <p:nvPr/>
        </p:nvPicPr>
        <p:blipFill>
          <a:blip r:embed="rId4" cstate="print"/>
          <a:srcRect/>
          <a:stretch>
            <a:fillRect/>
          </a:stretch>
        </p:blipFill>
        <p:spPr bwMode="auto">
          <a:xfrm>
            <a:off x="6324600" y="4343400"/>
            <a:ext cx="1884363" cy="185102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4942D200-9175-4642-90E4-CA20468806BC}" type="slidenum">
              <a:rPr lang="en-US"/>
              <a:pPr/>
              <a:t>75</a:t>
            </a:fld>
            <a:endParaRPr lang="en-US" dirty="0"/>
          </a:p>
        </p:txBody>
      </p:sp>
      <p:sp>
        <p:nvSpPr>
          <p:cNvPr id="91138" name="Rectangle 2"/>
          <p:cNvSpPr>
            <a:spLocks noGrp="1" noChangeArrowheads="1"/>
          </p:cNvSpPr>
          <p:nvPr>
            <p:ph type="title"/>
          </p:nvPr>
        </p:nvSpPr>
        <p:spPr>
          <a:xfrm>
            <a:off x="685800" y="457200"/>
            <a:ext cx="7772400" cy="914400"/>
          </a:xfrm>
        </p:spPr>
        <p:txBody>
          <a:bodyPr>
            <a:normAutofit fontScale="90000"/>
          </a:bodyPr>
          <a:lstStyle/>
          <a:p>
            <a:pPr>
              <a:lnSpc>
                <a:spcPct val="80000"/>
              </a:lnSpc>
            </a:pPr>
            <a:r>
              <a:rPr lang="en-US" dirty="0"/>
              <a:t>Assessments Are Not Assertions: Watch Your Listening, Performers</a:t>
            </a:r>
            <a:br>
              <a:rPr lang="en-US" dirty="0"/>
            </a:br>
            <a:endParaRPr lang="en-US" sz="2400" i="1" dirty="0">
              <a:solidFill>
                <a:schemeClr val="tx1"/>
              </a:solidFill>
              <a:latin typeface="Arial Narrow" pitchFamily="34" charset="0"/>
            </a:endParaRPr>
          </a:p>
        </p:txBody>
      </p:sp>
      <p:sp>
        <p:nvSpPr>
          <p:cNvPr id="91139" name="Rectangle 3"/>
          <p:cNvSpPr>
            <a:spLocks noGrp="1" noChangeArrowheads="1"/>
          </p:cNvSpPr>
          <p:nvPr>
            <p:ph type="body" idx="1"/>
          </p:nvPr>
        </p:nvSpPr>
        <p:spPr>
          <a:xfrm>
            <a:off x="685800" y="1828800"/>
            <a:ext cx="7772400" cy="4267200"/>
          </a:xfrm>
          <a:noFill/>
          <a:ln/>
        </p:spPr>
        <p:txBody>
          <a:bodyPr/>
          <a:lstStyle/>
          <a:p>
            <a:pPr marL="457200" indent="-457200">
              <a:buFont typeface="+mj-lt"/>
              <a:buAutoNum type="arabicPeriod"/>
            </a:pPr>
            <a:r>
              <a:rPr lang="en-US" dirty="0"/>
              <a:t>Stating that the Requester doesn't understand what they need is typically an assessment (perhaps ungrounded), typically (perhaps not consciously) for the sake of ignoring Requester input as we go forward. </a:t>
            </a:r>
          </a:p>
          <a:p>
            <a:pPr marL="457200" indent="-457200">
              <a:buFont typeface="+mj-lt"/>
              <a:buAutoNum type="arabicPeriod"/>
            </a:pPr>
            <a:r>
              <a:rPr lang="en-US" dirty="0"/>
              <a:t>Treating this statement as a demonstrable assertion may have undesirable consequences. </a:t>
            </a:r>
          </a:p>
          <a:p>
            <a:pPr marL="457200" indent="-457200">
              <a:buFont typeface="+mj-lt"/>
              <a:buAutoNum type="arabicPeriod"/>
            </a:pPr>
            <a:r>
              <a:rPr lang="en-US" dirty="0"/>
              <a:t>It can cause one to miss the opportunity to discover what the Requester organization or individual </a:t>
            </a:r>
            <a:r>
              <a:rPr lang="en-US" b="1" i="1" dirty="0"/>
              <a:t>thinks </a:t>
            </a:r>
            <a:r>
              <a:rPr lang="en-US" dirty="0"/>
              <a:t>it needs and thus limit the opportunity to do business with the Requester.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E122EA9B-1758-4AB2-B000-9F8620486FD1}" type="slidenum">
              <a:rPr lang="en-US"/>
              <a:pPr/>
              <a:t>76</a:t>
            </a:fld>
            <a:endParaRPr lang="en-US" dirty="0"/>
          </a:p>
        </p:txBody>
      </p:sp>
      <p:sp>
        <p:nvSpPr>
          <p:cNvPr id="22530"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22532" name="Text Box 4"/>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22533" name="Text Box 5"/>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sp>
        <p:nvSpPr>
          <p:cNvPr id="22534" name="Text Box 6"/>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22535"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22536" name="Text Box 8"/>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22537"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22538" name="Text Box 10"/>
          <p:cNvSpPr txBox="1">
            <a:spLocks noChangeArrowheads="1"/>
          </p:cNvSpPr>
          <p:nvPr/>
        </p:nvSpPr>
        <p:spPr bwMode="auto">
          <a:xfrm>
            <a:off x="3733800" y="2990850"/>
            <a:ext cx="1828800" cy="457200"/>
          </a:xfrm>
          <a:prstGeom prst="rect">
            <a:avLst/>
          </a:prstGeom>
          <a:noFill/>
          <a:ln w="9525">
            <a:noFill/>
            <a:miter lim="800000"/>
            <a:headEnd/>
            <a:tailEnd/>
          </a:ln>
          <a:effectLst/>
        </p:spPr>
        <p:txBody>
          <a:bodyPr>
            <a:spAutoFit/>
          </a:bodyPr>
          <a:lstStyle/>
          <a:p>
            <a:pPr algn="ctr">
              <a:spcBef>
                <a:spcPct val="20000"/>
              </a:spcBef>
            </a:pPr>
            <a:endParaRPr lang="en-US" b="1" dirty="0">
              <a:solidFill>
                <a:srgbClr val="CC00CC"/>
              </a:solidFill>
              <a:latin typeface="Times" pitchFamily="18" charset="0"/>
            </a:endParaRPr>
          </a:p>
        </p:txBody>
      </p:sp>
      <p:sp>
        <p:nvSpPr>
          <p:cNvPr id="22539"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22542" name="Rectangle 14"/>
          <p:cNvSpPr>
            <a:spLocks noChangeArrowheads="1"/>
          </p:cNvSpPr>
          <p:nvPr/>
        </p:nvSpPr>
        <p:spPr bwMode="auto">
          <a:xfrm>
            <a:off x="5105400" y="-1524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5"/>
          <p:cNvGrpSpPr>
            <a:grpSpLocks/>
          </p:cNvGrpSpPr>
          <p:nvPr/>
        </p:nvGrpSpPr>
        <p:grpSpPr bwMode="auto">
          <a:xfrm>
            <a:off x="5181600" y="609600"/>
            <a:ext cx="3276600" cy="2057400"/>
            <a:chOff x="3072" y="384"/>
            <a:chExt cx="2064" cy="1296"/>
          </a:xfrm>
        </p:grpSpPr>
        <p:sp>
          <p:nvSpPr>
            <p:cNvPr id="22544" name="Rectangle 16"/>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22545" name="Rectangle 17"/>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22546" name="Line 18"/>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22547" name="Line 19"/>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22548" name="AutoShape 20"/>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22561" name="Rectangle 33"/>
          <p:cNvSpPr>
            <a:spLocks noChangeArrowheads="1"/>
          </p:cNvSpPr>
          <p:nvPr/>
        </p:nvSpPr>
        <p:spPr bwMode="auto">
          <a:xfrm>
            <a:off x="1828800" y="4114800"/>
            <a:ext cx="1371600" cy="838200"/>
          </a:xfrm>
          <a:prstGeom prst="rect">
            <a:avLst/>
          </a:prstGeom>
          <a:solidFill>
            <a:schemeClr val="accent1"/>
          </a:solidFill>
          <a:ln w="9525">
            <a:solidFill>
              <a:schemeClr val="tx1"/>
            </a:solidFill>
            <a:miter lim="800000"/>
            <a:headEnd/>
            <a:tailEnd/>
          </a:ln>
          <a:effectLst>
            <a:outerShdw sy="50000" kx="-2453608" rotWithShape="0">
              <a:schemeClr val="accent2"/>
            </a:outerShdw>
          </a:effectLst>
        </p:spPr>
        <p:txBody>
          <a:bodyPr anchor="ctr"/>
          <a:lstStyle/>
          <a:p>
            <a:pPr algn="ctr"/>
            <a:r>
              <a:rPr lang="en-US" sz="2000" dirty="0">
                <a:solidFill>
                  <a:schemeClr val="bg1"/>
                </a:solidFill>
                <a:latin typeface="Times" pitchFamily="18" charset="0"/>
              </a:rPr>
              <a:t>Verify results</a:t>
            </a:r>
            <a:endParaRPr lang="en-US" dirty="0">
              <a:solidFill>
                <a:schemeClr val="bg1"/>
              </a:solidFill>
              <a:latin typeface="Times" pitchFamily="18" charset="0"/>
            </a:endParaRPr>
          </a:p>
        </p:txBody>
      </p:sp>
      <p:sp>
        <p:nvSpPr>
          <p:cNvPr id="20" name="Rectangular Callout 19"/>
          <p:cNvSpPr/>
          <p:nvPr/>
        </p:nvSpPr>
        <p:spPr>
          <a:xfrm>
            <a:off x="76200" y="4724400"/>
            <a:ext cx="1981200" cy="2133600"/>
          </a:xfrm>
          <a:prstGeom prst="wedgeRectCallout">
            <a:avLst>
              <a:gd name="adj1" fmla="val 219074"/>
              <a:gd name="adj2" fmla="val -239445"/>
            </a:avLst>
          </a:prstGeom>
          <a:solidFill>
            <a:schemeClr val="accent5">
              <a:lumMod val="75000"/>
            </a:schemeClr>
          </a:solidFill>
          <a:effectLst>
            <a:glow rad="228600">
              <a:schemeClr val="accent3">
                <a:satMod val="175000"/>
                <a:alpha val="40000"/>
              </a:schemeClr>
            </a:glow>
            <a:outerShdw blurRad="50800" dist="20000" dir="5400000" rotWithShape="0">
              <a:srgbClr val="000000">
                <a:alpha val="42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solidFill>
                  <a:schemeClr val="tx1"/>
                </a:solidFill>
              </a:rPr>
              <a:t>One more time: what is most important in using the AOW as a guide?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2000" fill="hold"/>
                                        <p:tgtEl>
                                          <p:spTgt spid="20">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20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2"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fld id="{9F16D040-FE61-4E35-AFC5-5640CAC1B9C5}" type="slidenum">
              <a:rPr lang="en-US"/>
              <a:pPr/>
              <a:t>77</a:t>
            </a:fld>
            <a:endParaRPr lang="en-US" dirty="0"/>
          </a:p>
        </p:txBody>
      </p:sp>
      <p:sp>
        <p:nvSpPr>
          <p:cNvPr id="52226"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52227" name="Text Box 3"/>
          <p:cNvSpPr txBox="1">
            <a:spLocks noChangeAspect="1" noChangeArrowheads="1"/>
          </p:cNvSpPr>
          <p:nvPr/>
        </p:nvSpPr>
        <p:spPr bwMode="auto">
          <a:xfrm>
            <a:off x="1909763" y="2997200"/>
            <a:ext cx="1366837" cy="812800"/>
          </a:xfrm>
          <a:prstGeom prst="rect">
            <a:avLst/>
          </a:prstGeom>
          <a:solidFill>
            <a:srgbClr val="3399FF"/>
          </a:solidFill>
          <a:ln w="12700">
            <a:solidFill>
              <a:srgbClr val="0000FF"/>
            </a:solidFill>
            <a:miter lim="800000"/>
            <a:headEnd/>
            <a:tailEnd/>
          </a:ln>
          <a:effectLst>
            <a:outerShdw sy="50000" kx="-2453608"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Declare</a:t>
            </a:r>
          </a:p>
          <a:p>
            <a:pPr algn="ctr"/>
            <a:r>
              <a:rPr lang="en-US" sz="1800" b="1" dirty="0">
                <a:solidFill>
                  <a:srgbClr val="FFFFFF"/>
                </a:solidFill>
                <a:latin typeface="Times" pitchFamily="18" charset="0"/>
                <a:ea typeface="Times" pitchFamily="18" charset="0"/>
                <a:cs typeface="Times" pitchFamily="18" charset="0"/>
              </a:rPr>
              <a:t>Satisfaction</a:t>
            </a:r>
          </a:p>
        </p:txBody>
      </p:sp>
      <p:sp>
        <p:nvSpPr>
          <p:cNvPr id="52228" name="Text Box 4"/>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52229" name="Text Box 5"/>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sp>
        <p:nvSpPr>
          <p:cNvPr id="52230" name="Text Box 6"/>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52231" name="Text Box 7"/>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52232" name="Text Box 8"/>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52233" name="Text Box 9"/>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52234" name="Text Box 10"/>
          <p:cNvSpPr txBox="1">
            <a:spLocks noChangeArrowheads="1"/>
          </p:cNvSpPr>
          <p:nvPr/>
        </p:nvSpPr>
        <p:spPr bwMode="auto">
          <a:xfrm>
            <a:off x="3733800" y="2990850"/>
            <a:ext cx="1828800" cy="457200"/>
          </a:xfrm>
          <a:prstGeom prst="rect">
            <a:avLst/>
          </a:prstGeom>
          <a:noFill/>
          <a:ln w="9525">
            <a:noFill/>
            <a:miter lim="800000"/>
            <a:headEnd/>
            <a:tailEnd/>
          </a:ln>
          <a:effectLst/>
        </p:spPr>
        <p:txBody>
          <a:bodyPr>
            <a:spAutoFit/>
          </a:bodyPr>
          <a:lstStyle/>
          <a:p>
            <a:pPr algn="ctr">
              <a:spcBef>
                <a:spcPct val="20000"/>
              </a:spcBef>
            </a:pPr>
            <a:endParaRPr lang="en-US" b="1" dirty="0">
              <a:solidFill>
                <a:srgbClr val="CC00CC"/>
              </a:solidFill>
              <a:latin typeface="Times" pitchFamily="18" charset="0"/>
            </a:endParaRPr>
          </a:p>
        </p:txBody>
      </p:sp>
      <p:sp>
        <p:nvSpPr>
          <p:cNvPr id="52235" name="Text Box 11"/>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a:spcBef>
                <a:spcPct val="20000"/>
              </a:spcBef>
            </a:pPr>
            <a:r>
              <a:rPr lang="en-US" b="1" dirty="0">
                <a:solidFill>
                  <a:srgbClr val="CC00CC"/>
                </a:solidFill>
                <a:latin typeface="Times" pitchFamily="18" charset="0"/>
              </a:rPr>
              <a:t>Listening</a:t>
            </a:r>
          </a:p>
        </p:txBody>
      </p:sp>
      <p:sp>
        <p:nvSpPr>
          <p:cNvPr id="52236" name="Rectangle 12"/>
          <p:cNvSpPr>
            <a:spLocks noChangeArrowheads="1"/>
          </p:cNvSpPr>
          <p:nvPr/>
        </p:nvSpPr>
        <p:spPr bwMode="auto">
          <a:xfrm>
            <a:off x="5105400" y="-1524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3"/>
          <p:cNvGrpSpPr>
            <a:grpSpLocks/>
          </p:cNvGrpSpPr>
          <p:nvPr/>
        </p:nvGrpSpPr>
        <p:grpSpPr bwMode="auto">
          <a:xfrm>
            <a:off x="5181600" y="609600"/>
            <a:ext cx="3276600" cy="2057400"/>
            <a:chOff x="3072" y="384"/>
            <a:chExt cx="2064" cy="1296"/>
          </a:xfrm>
        </p:grpSpPr>
        <p:sp>
          <p:nvSpPr>
            <p:cNvPr id="52238" name="Rectangle 14"/>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52239" name="Rectangle 15"/>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52240" name="Line 16"/>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52241" name="Line 17"/>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52242" name="AutoShape 18"/>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52243" name="AutoShape 19"/>
          <p:cNvSpPr>
            <a:spLocks noChangeAspect="1" noChangeArrowheads="1"/>
          </p:cNvSpPr>
          <p:nvPr/>
        </p:nvSpPr>
        <p:spPr bwMode="auto">
          <a:xfrm>
            <a:off x="5219700" y="5037138"/>
            <a:ext cx="1676400" cy="1346200"/>
          </a:xfrm>
          <a:prstGeom prst="octagon">
            <a:avLst>
              <a:gd name="adj" fmla="val 29287"/>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Problem</a:t>
            </a:r>
          </a:p>
        </p:txBody>
      </p:sp>
      <p:sp>
        <p:nvSpPr>
          <p:cNvPr id="52244" name="AutoShape 20"/>
          <p:cNvSpPr>
            <a:spLocks noChangeAspect="1" noChangeArrowheads="1"/>
          </p:cNvSpPr>
          <p:nvPr/>
        </p:nvSpPr>
        <p:spPr bwMode="auto">
          <a:xfrm>
            <a:off x="2171700" y="5037138"/>
            <a:ext cx="1676400" cy="1346200"/>
          </a:xfrm>
          <a:prstGeom prst="octagon">
            <a:avLst>
              <a:gd name="adj" fmla="val 29287"/>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Problem</a:t>
            </a:r>
          </a:p>
        </p:txBody>
      </p:sp>
      <p:sp>
        <p:nvSpPr>
          <p:cNvPr id="52245" name="Text Box 21"/>
          <p:cNvSpPr txBox="1">
            <a:spLocks noChangeArrowheads="1"/>
          </p:cNvSpPr>
          <p:nvPr/>
        </p:nvSpPr>
        <p:spPr bwMode="auto">
          <a:xfrm>
            <a:off x="1257300" y="6324600"/>
            <a:ext cx="6629400" cy="366713"/>
          </a:xfrm>
          <a:prstGeom prst="rect">
            <a:avLst/>
          </a:prstGeom>
          <a:noFill/>
          <a:ln w="9525">
            <a:noFill/>
            <a:miter lim="800000"/>
            <a:headEnd/>
            <a:tailEnd/>
          </a:ln>
          <a:effectLst/>
        </p:spPr>
        <p:txBody>
          <a:bodyPr>
            <a:spAutoFit/>
          </a:bodyPr>
          <a:lstStyle/>
          <a:p>
            <a:pPr algn="ctr">
              <a:spcBef>
                <a:spcPct val="50000"/>
              </a:spcBef>
            </a:pPr>
            <a:r>
              <a:rPr lang="en-US" sz="1800" b="1" dirty="0">
                <a:latin typeface="Times" pitchFamily="18" charset="0"/>
              </a:rPr>
              <a:t>“PROBLEMS AS SEEDS OF TRANSFORMATION”</a:t>
            </a:r>
            <a:endParaRPr lang="en-US" dirty="0">
              <a:latin typeface="Times" pitchFamily="18" charset="0"/>
            </a:endParaRPr>
          </a:p>
        </p:txBody>
      </p:sp>
      <p:sp>
        <p:nvSpPr>
          <p:cNvPr id="52246" name="Rectangle 22"/>
          <p:cNvSpPr>
            <a:spLocks noChangeArrowheads="1"/>
          </p:cNvSpPr>
          <p:nvPr/>
        </p:nvSpPr>
        <p:spPr bwMode="auto">
          <a:xfrm>
            <a:off x="1524000" y="4114800"/>
            <a:ext cx="1371600" cy="838200"/>
          </a:xfrm>
          <a:prstGeom prst="rect">
            <a:avLst/>
          </a:prstGeom>
          <a:noFill/>
          <a:ln w="9525">
            <a:noFill/>
            <a:miter lim="800000"/>
            <a:headEnd/>
            <a:tailEnd/>
          </a:ln>
          <a:effectLst/>
        </p:spPr>
        <p:txBody>
          <a:bodyPr anchor="ctr"/>
          <a:lstStyle/>
          <a:p>
            <a:pPr algn="ctr"/>
            <a:r>
              <a:rPr lang="en-US" sz="1800" dirty="0">
                <a:latin typeface="Times" pitchFamily="18" charset="0"/>
              </a:rPr>
              <a:t>Verify Results</a:t>
            </a:r>
            <a:endParaRPr lang="en-US" dirty="0">
              <a:latin typeface="Times"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4AE3E687-6082-422F-824C-B5A72FAE72AE}" type="slidenum">
              <a:rPr lang="en-US"/>
              <a:pPr/>
              <a:t>78</a:t>
            </a:fld>
            <a:endParaRPr lang="en-US" dirty="0"/>
          </a:p>
        </p:txBody>
      </p:sp>
      <p:sp>
        <p:nvSpPr>
          <p:cNvPr id="39946" name="Text Box 10"/>
          <p:cNvSpPr txBox="1">
            <a:spLocks noChangeArrowheads="1"/>
          </p:cNvSpPr>
          <p:nvPr/>
        </p:nvSpPr>
        <p:spPr bwMode="auto">
          <a:xfrm>
            <a:off x="3733800" y="2990850"/>
            <a:ext cx="1828800" cy="457200"/>
          </a:xfrm>
          <a:prstGeom prst="rect">
            <a:avLst/>
          </a:prstGeom>
          <a:noFill/>
          <a:ln w="9525">
            <a:noFill/>
            <a:miter lim="800000"/>
            <a:headEnd/>
            <a:tailEnd/>
          </a:ln>
          <a:effectLst/>
        </p:spPr>
        <p:txBody>
          <a:bodyPr>
            <a:spAutoFit/>
          </a:bodyPr>
          <a:lstStyle/>
          <a:p>
            <a:pPr algn="ctr">
              <a:spcBef>
                <a:spcPct val="20000"/>
              </a:spcBef>
            </a:pPr>
            <a:endParaRPr lang="en-US" b="1" dirty="0">
              <a:solidFill>
                <a:srgbClr val="CC00CC"/>
              </a:solidFill>
              <a:latin typeface="Times" pitchFamily="18" charset="0"/>
            </a:endParaRPr>
          </a:p>
        </p:txBody>
      </p:sp>
      <p:sp>
        <p:nvSpPr>
          <p:cNvPr id="39948" name="Rectangle 12"/>
          <p:cNvSpPr>
            <a:spLocks noChangeArrowheads="1"/>
          </p:cNvSpPr>
          <p:nvPr/>
        </p:nvSpPr>
        <p:spPr bwMode="auto">
          <a:xfrm>
            <a:off x="152400" y="1295400"/>
            <a:ext cx="1524000" cy="2438400"/>
          </a:xfrm>
          <a:prstGeom prst="rect">
            <a:avLst/>
          </a:prstGeom>
          <a:solidFill>
            <a:schemeClr val="accent1"/>
          </a:solidFill>
          <a:ln w="9525">
            <a:solidFill>
              <a:schemeClr val="tx1"/>
            </a:solidFill>
            <a:miter lim="800000"/>
            <a:headEnd/>
            <a:tailEnd/>
          </a:ln>
          <a:effectLst>
            <a:outerShdw sy="50000" kx="-2453608" rotWithShape="0">
              <a:schemeClr val="accent2"/>
            </a:outerShdw>
          </a:effectLst>
        </p:spPr>
        <p:txBody>
          <a:bodyPr wrap="none" anchor="ctr"/>
          <a:lstStyle/>
          <a:p>
            <a:pPr algn="ctr"/>
            <a:r>
              <a:rPr lang="en-US" sz="2000" b="1" dirty="0">
                <a:solidFill>
                  <a:schemeClr val="bg1"/>
                </a:solidFill>
                <a:latin typeface="Times" pitchFamily="18" charset="0"/>
              </a:rPr>
              <a:t>Speech Act</a:t>
            </a:r>
          </a:p>
          <a:p>
            <a:pPr algn="ctr"/>
            <a:r>
              <a:rPr lang="en-US" sz="2000" b="1" dirty="0">
                <a:solidFill>
                  <a:schemeClr val="bg1"/>
                </a:solidFill>
                <a:latin typeface="Times" pitchFamily="18" charset="0"/>
              </a:rPr>
              <a:t>Completion</a:t>
            </a:r>
          </a:p>
          <a:p>
            <a:pPr algn="ctr"/>
            <a:r>
              <a:rPr lang="en-US" sz="2000" b="1" dirty="0">
                <a:solidFill>
                  <a:schemeClr val="bg1"/>
                </a:solidFill>
                <a:latin typeface="Times" pitchFamily="18" charset="0"/>
              </a:rPr>
              <a:t>Propels You</a:t>
            </a:r>
          </a:p>
          <a:p>
            <a:pPr algn="ctr"/>
            <a:r>
              <a:rPr lang="en-US" sz="2000" b="1" dirty="0">
                <a:solidFill>
                  <a:schemeClr val="bg1"/>
                </a:solidFill>
                <a:latin typeface="Times" pitchFamily="18" charset="0"/>
              </a:rPr>
              <a:t>To</a:t>
            </a:r>
          </a:p>
          <a:p>
            <a:pPr algn="ctr"/>
            <a:r>
              <a:rPr lang="en-US" sz="2000" b="1" dirty="0">
                <a:solidFill>
                  <a:schemeClr val="bg1"/>
                </a:solidFill>
                <a:latin typeface="Times" pitchFamily="18" charset="0"/>
              </a:rPr>
              <a:t>Next Phase</a:t>
            </a:r>
            <a:endParaRPr lang="en-US" dirty="0">
              <a:solidFill>
                <a:schemeClr val="bg1"/>
              </a:solidFill>
              <a:latin typeface="Times" pitchFamily="18" charset="0"/>
            </a:endParaRPr>
          </a:p>
        </p:txBody>
      </p:sp>
      <p:sp>
        <p:nvSpPr>
          <p:cNvPr id="39950" name="Rectangle 14"/>
          <p:cNvSpPr>
            <a:spLocks noChangeArrowheads="1"/>
          </p:cNvSpPr>
          <p:nvPr/>
        </p:nvSpPr>
        <p:spPr bwMode="auto">
          <a:xfrm>
            <a:off x="5105400" y="-1524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Invent Conditions of Satisfaction</a:t>
            </a:r>
            <a:endParaRPr lang="en-US" dirty="0">
              <a:latin typeface="Times" pitchFamily="18" charset="0"/>
            </a:endParaRPr>
          </a:p>
        </p:txBody>
      </p:sp>
      <p:grpSp>
        <p:nvGrpSpPr>
          <p:cNvPr id="2" name="Group 15"/>
          <p:cNvGrpSpPr>
            <a:grpSpLocks/>
          </p:cNvGrpSpPr>
          <p:nvPr/>
        </p:nvGrpSpPr>
        <p:grpSpPr bwMode="auto">
          <a:xfrm>
            <a:off x="4876800" y="609600"/>
            <a:ext cx="3276600" cy="2057400"/>
            <a:chOff x="3072" y="384"/>
            <a:chExt cx="2064" cy="1296"/>
          </a:xfrm>
        </p:grpSpPr>
        <p:sp>
          <p:nvSpPr>
            <p:cNvPr id="39952" name="Rectangle 16"/>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a:r>
                <a:rPr lang="en-US" sz="2000" dirty="0">
                  <a:latin typeface="Times" pitchFamily="18" charset="0"/>
                </a:rPr>
                <a:t>Competing</a:t>
              </a:r>
            </a:p>
            <a:p>
              <a:pPr algn="ctr"/>
              <a:r>
                <a:rPr lang="en-US" sz="2000" dirty="0">
                  <a:latin typeface="Times" pitchFamily="18" charset="0"/>
                </a:rPr>
                <a:t>Commitments</a:t>
              </a:r>
              <a:endParaRPr lang="en-US" dirty="0">
                <a:latin typeface="Times" pitchFamily="18" charset="0"/>
              </a:endParaRPr>
            </a:p>
          </p:txBody>
        </p:sp>
        <p:sp>
          <p:nvSpPr>
            <p:cNvPr id="39953" name="Rectangle 17"/>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a:r>
                <a:rPr lang="en-US" sz="2000" dirty="0">
                  <a:latin typeface="Times" pitchFamily="18" charset="0"/>
                </a:rPr>
                <a:t>Negotiations</a:t>
              </a:r>
              <a:endParaRPr lang="en-US" dirty="0">
                <a:latin typeface="Times" pitchFamily="18" charset="0"/>
              </a:endParaRPr>
            </a:p>
          </p:txBody>
        </p:sp>
        <p:sp>
          <p:nvSpPr>
            <p:cNvPr id="39954" name="Line 18"/>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39955" name="Line 19"/>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39956" name="AutoShape 20"/>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a:r>
              <a:rPr lang="en-US" sz="1800" dirty="0">
                <a:latin typeface="Times" pitchFamily="18" charset="0"/>
              </a:rPr>
              <a:t>Something is missing</a:t>
            </a:r>
            <a:endParaRPr lang="en-US" dirty="0">
              <a:latin typeface="Times" pitchFamily="18" charset="0"/>
            </a:endParaRPr>
          </a:p>
        </p:txBody>
      </p:sp>
      <p:sp>
        <p:nvSpPr>
          <p:cNvPr id="39958" name="AutoShape 22"/>
          <p:cNvSpPr>
            <a:spLocks noChangeAspect="1" noChangeArrowheads="1"/>
          </p:cNvSpPr>
          <p:nvPr/>
        </p:nvSpPr>
        <p:spPr bwMode="auto">
          <a:xfrm>
            <a:off x="5219700" y="5043488"/>
            <a:ext cx="1676400" cy="1346200"/>
          </a:xfrm>
          <a:prstGeom prst="octagon">
            <a:avLst>
              <a:gd name="adj" fmla="val 29287"/>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Problem</a:t>
            </a:r>
          </a:p>
        </p:txBody>
      </p:sp>
      <p:sp>
        <p:nvSpPr>
          <p:cNvPr id="39959" name="AutoShape 23"/>
          <p:cNvSpPr>
            <a:spLocks noChangeAspect="1" noChangeArrowheads="1"/>
          </p:cNvSpPr>
          <p:nvPr/>
        </p:nvSpPr>
        <p:spPr bwMode="auto">
          <a:xfrm>
            <a:off x="2171700" y="5043488"/>
            <a:ext cx="1676400" cy="1346200"/>
          </a:xfrm>
          <a:prstGeom prst="octagon">
            <a:avLst>
              <a:gd name="adj" fmla="val 29287"/>
            </a:avLst>
          </a:prstGeom>
          <a:noFill/>
          <a:ln w="9525">
            <a:noFill/>
            <a:miter lim="800000"/>
            <a:headEnd/>
            <a:tailEnd/>
          </a:ln>
          <a:effectLst>
            <a:outerShdw sy="50000" kx="-2453608" rotWithShape="0">
              <a:schemeClr val="accent2"/>
            </a:outerShdw>
          </a:effectLst>
        </p:spPr>
        <p:txBody>
          <a:bodyPr anchor="ctr"/>
          <a:lstStyle/>
          <a:p>
            <a:pPr algn="ctr"/>
            <a:r>
              <a:rPr lang="en-US" sz="1800" dirty="0">
                <a:latin typeface="Times" pitchFamily="18" charset="0"/>
              </a:rPr>
              <a:t>Problem</a:t>
            </a:r>
          </a:p>
        </p:txBody>
      </p:sp>
      <p:sp>
        <p:nvSpPr>
          <p:cNvPr id="39960" name="Text Box 24"/>
          <p:cNvSpPr txBox="1">
            <a:spLocks noChangeArrowheads="1"/>
          </p:cNvSpPr>
          <p:nvPr/>
        </p:nvSpPr>
        <p:spPr bwMode="auto">
          <a:xfrm>
            <a:off x="1257300" y="6324600"/>
            <a:ext cx="6629400" cy="366713"/>
          </a:xfrm>
          <a:prstGeom prst="rect">
            <a:avLst/>
          </a:prstGeom>
          <a:noFill/>
          <a:ln w="9525">
            <a:noFill/>
            <a:miter lim="800000"/>
            <a:headEnd/>
            <a:tailEnd/>
          </a:ln>
          <a:effectLst/>
        </p:spPr>
        <p:txBody>
          <a:bodyPr>
            <a:spAutoFit/>
          </a:bodyPr>
          <a:lstStyle/>
          <a:p>
            <a:pPr algn="ctr">
              <a:spcBef>
                <a:spcPct val="50000"/>
              </a:spcBef>
            </a:pPr>
            <a:r>
              <a:rPr lang="en-US" sz="1800" b="1" dirty="0">
                <a:latin typeface="Times" pitchFamily="18" charset="0"/>
              </a:rPr>
              <a:t>“PROBLEMS AS SEEDS OF TRANSFORMATION”</a:t>
            </a:r>
            <a:endParaRPr lang="en-US" dirty="0">
              <a:latin typeface="Times" pitchFamily="18" charset="0"/>
            </a:endParaRPr>
          </a:p>
        </p:txBody>
      </p:sp>
      <p:grpSp>
        <p:nvGrpSpPr>
          <p:cNvPr id="3" name="Group 26"/>
          <p:cNvGrpSpPr>
            <a:grpSpLocks/>
          </p:cNvGrpSpPr>
          <p:nvPr/>
        </p:nvGrpSpPr>
        <p:grpSpPr bwMode="auto">
          <a:xfrm>
            <a:off x="1909763" y="304800"/>
            <a:ext cx="5324475" cy="5461000"/>
            <a:chOff x="1203" y="192"/>
            <a:chExt cx="3354" cy="3440"/>
          </a:xfrm>
        </p:grpSpPr>
        <p:sp>
          <p:nvSpPr>
            <p:cNvPr id="39938" name="Oval 2"/>
            <p:cNvSpPr>
              <a:spLocks noChangeArrowheads="1"/>
            </p:cNvSpPr>
            <p:nvPr/>
          </p:nvSpPr>
          <p:spPr bwMode="auto">
            <a:xfrm>
              <a:off x="1632" y="795"/>
              <a:ext cx="2535" cy="2661"/>
            </a:xfrm>
            <a:prstGeom prst="ellipse">
              <a:avLst/>
            </a:prstGeom>
            <a:noFill/>
            <a:ln w="57150">
              <a:solidFill>
                <a:srgbClr val="FF00FF"/>
              </a:solidFill>
              <a:round/>
              <a:headEnd/>
              <a:tailEnd/>
            </a:ln>
          </p:spPr>
          <p:txBody>
            <a:bodyPr/>
            <a:lstStyle/>
            <a:p>
              <a:endParaRPr lang="en-US" dirty="0"/>
            </a:p>
          </p:txBody>
        </p:sp>
        <p:sp>
          <p:nvSpPr>
            <p:cNvPr id="39940" name="Text Box 4"/>
            <p:cNvSpPr txBox="1">
              <a:spLocks noChangeAspect="1" noChangeArrowheads="1"/>
            </p:cNvSpPr>
            <p:nvPr/>
          </p:nvSpPr>
          <p:spPr bwMode="auto">
            <a:xfrm>
              <a:off x="3696" y="1888"/>
              <a:ext cx="861"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Agreements</a:t>
              </a:r>
            </a:p>
          </p:txBody>
        </p:sp>
        <p:sp>
          <p:nvSpPr>
            <p:cNvPr id="39941" name="Text Box 5"/>
            <p:cNvSpPr txBox="1">
              <a:spLocks noChangeAspect="1" noChangeArrowheads="1"/>
            </p:cNvSpPr>
            <p:nvPr/>
          </p:nvSpPr>
          <p:spPr bwMode="auto">
            <a:xfrm>
              <a:off x="2449" y="3120"/>
              <a:ext cx="862"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Assessment</a:t>
              </a:r>
            </a:p>
          </p:txBody>
        </p:sp>
        <p:sp>
          <p:nvSpPr>
            <p:cNvPr id="39942" name="Text Box 6"/>
            <p:cNvSpPr txBox="1">
              <a:spLocks noChangeAspect="1" noChangeArrowheads="1"/>
            </p:cNvSpPr>
            <p:nvPr/>
          </p:nvSpPr>
          <p:spPr bwMode="auto">
            <a:xfrm>
              <a:off x="3360" y="2544"/>
              <a:ext cx="861"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Promise</a:t>
              </a:r>
            </a:p>
          </p:txBody>
        </p:sp>
        <p:sp>
          <p:nvSpPr>
            <p:cNvPr id="39943" name="Text Box 7"/>
            <p:cNvSpPr txBox="1">
              <a:spLocks noChangeAspect="1" noChangeArrowheads="1"/>
            </p:cNvSpPr>
            <p:nvPr/>
          </p:nvSpPr>
          <p:spPr bwMode="auto">
            <a:xfrm>
              <a:off x="1296" y="1056"/>
              <a:ext cx="862"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Declaration</a:t>
              </a:r>
            </a:p>
            <a:p>
              <a:pPr algn="ctr"/>
              <a:r>
                <a:rPr lang="en-US" sz="1800" b="1" dirty="0">
                  <a:solidFill>
                    <a:srgbClr val="FFFFFF"/>
                  </a:solidFill>
                  <a:latin typeface="Times" pitchFamily="18" charset="0"/>
                  <a:ea typeface="Times" pitchFamily="18" charset="0"/>
                  <a:cs typeface="Times" pitchFamily="18" charset="0"/>
                </a:rPr>
                <a:t>Of  Need</a:t>
              </a:r>
            </a:p>
          </p:txBody>
        </p:sp>
        <p:sp>
          <p:nvSpPr>
            <p:cNvPr id="39944" name="Text Box 8"/>
            <p:cNvSpPr txBox="1">
              <a:spLocks noChangeAspect="1" noChangeArrowheads="1"/>
            </p:cNvSpPr>
            <p:nvPr/>
          </p:nvSpPr>
          <p:spPr bwMode="auto">
            <a:xfrm>
              <a:off x="1872" y="192"/>
              <a:ext cx="861"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Offer</a:t>
              </a:r>
            </a:p>
            <a:p>
              <a:pPr algn="ctr"/>
              <a:endParaRPr lang="en-US" sz="1800" b="1" dirty="0">
                <a:solidFill>
                  <a:srgbClr val="FFFFFF"/>
                </a:solidFill>
                <a:latin typeface="Times" pitchFamily="18" charset="0"/>
                <a:ea typeface="Times" pitchFamily="18" charset="0"/>
                <a:cs typeface="Times" pitchFamily="18" charset="0"/>
              </a:endParaRPr>
            </a:p>
          </p:txBody>
        </p:sp>
        <p:sp>
          <p:nvSpPr>
            <p:cNvPr id="39945" name="Text Box 9"/>
            <p:cNvSpPr txBox="1">
              <a:spLocks noChangeAspect="1" noChangeArrowheads="1"/>
            </p:cNvSpPr>
            <p:nvPr/>
          </p:nvSpPr>
          <p:spPr bwMode="auto">
            <a:xfrm>
              <a:off x="2496" y="640"/>
              <a:ext cx="862" cy="512"/>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a:r>
                <a:rPr lang="en-US" sz="1800" b="1" dirty="0">
                  <a:solidFill>
                    <a:srgbClr val="FFFFFF"/>
                  </a:solidFill>
                  <a:latin typeface="Times" pitchFamily="18" charset="0"/>
                  <a:ea typeface="Times" pitchFamily="18" charset="0"/>
                  <a:cs typeface="Times" pitchFamily="18" charset="0"/>
                </a:rPr>
                <a:t>Request</a:t>
              </a:r>
            </a:p>
          </p:txBody>
        </p:sp>
        <p:sp>
          <p:nvSpPr>
            <p:cNvPr id="39947" name="Text Box 11"/>
            <p:cNvSpPr txBox="1">
              <a:spLocks noChangeArrowheads="1"/>
            </p:cNvSpPr>
            <p:nvPr/>
          </p:nvSpPr>
          <p:spPr bwMode="auto">
            <a:xfrm>
              <a:off x="2352" y="2016"/>
              <a:ext cx="1152" cy="288"/>
            </a:xfrm>
            <a:prstGeom prst="rect">
              <a:avLst/>
            </a:prstGeom>
            <a:noFill/>
            <a:ln w="9525">
              <a:noFill/>
              <a:miter lim="800000"/>
              <a:headEnd/>
              <a:tailEnd/>
            </a:ln>
            <a:effectLst/>
          </p:spPr>
          <p:txBody>
            <a:bodyPr>
              <a:spAutoFit/>
            </a:bodyPr>
            <a:lstStyle/>
            <a:p>
              <a:pPr algn="ctr">
                <a:spcBef>
                  <a:spcPct val="20000"/>
                </a:spcBef>
              </a:pPr>
              <a:r>
                <a:rPr lang="en-US" b="1" dirty="0">
                  <a:solidFill>
                    <a:srgbClr val="010000"/>
                  </a:solidFill>
                  <a:latin typeface="Times" pitchFamily="18" charset="0"/>
                </a:rPr>
                <a:t>Listening</a:t>
              </a:r>
              <a:endParaRPr lang="en-US" b="1" dirty="0">
                <a:solidFill>
                  <a:srgbClr val="CC00CC"/>
                </a:solidFill>
                <a:latin typeface="Times" pitchFamily="18" charset="0"/>
              </a:endParaRPr>
            </a:p>
          </p:txBody>
        </p:sp>
        <p:sp>
          <p:nvSpPr>
            <p:cNvPr id="39939" name="Text Box 3"/>
            <p:cNvSpPr txBox="1">
              <a:spLocks noChangeAspect="1" noChangeArrowheads="1"/>
            </p:cNvSpPr>
            <p:nvPr/>
          </p:nvSpPr>
          <p:spPr bwMode="auto">
            <a:xfrm>
              <a:off x="1203" y="1888"/>
              <a:ext cx="861" cy="512"/>
            </a:xfrm>
            <a:prstGeom prst="rect">
              <a:avLst/>
            </a:prstGeom>
            <a:solidFill>
              <a:srgbClr val="3399FF"/>
            </a:solidFill>
            <a:ln w="12700">
              <a:solidFill>
                <a:srgbClr val="0000FF"/>
              </a:solidFill>
              <a:miter lim="800000"/>
              <a:headEnd/>
              <a:tailEnd/>
            </a:ln>
            <a:effectLst/>
          </p:spPr>
          <p:txBody>
            <a:bodyPr tIns="137160"/>
            <a:lstStyle/>
            <a:p>
              <a:pPr algn="ctr"/>
              <a:r>
                <a:rPr lang="en-US" sz="1800" b="1" dirty="0">
                  <a:solidFill>
                    <a:srgbClr val="FFFFFF"/>
                  </a:solidFill>
                  <a:latin typeface="Times" pitchFamily="18" charset="0"/>
                  <a:ea typeface="Times" pitchFamily="18" charset="0"/>
                  <a:cs typeface="Times" pitchFamily="18" charset="0"/>
                </a:rPr>
                <a:t>Declare</a:t>
              </a:r>
            </a:p>
            <a:p>
              <a:pPr algn="ctr"/>
              <a:r>
                <a:rPr lang="en-US" sz="1800" b="1" dirty="0">
                  <a:solidFill>
                    <a:srgbClr val="FFFFFF"/>
                  </a:solidFill>
                  <a:latin typeface="Times" pitchFamily="18" charset="0"/>
                  <a:ea typeface="Times" pitchFamily="18" charset="0"/>
                  <a:cs typeface="Times" pitchFamily="18" charset="0"/>
                </a:rPr>
                <a:t>Satisfaction</a:t>
              </a: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248400"/>
            <a:ext cx="1905000" cy="457200"/>
          </a:xfrm>
          <a:prstGeom prst="rect">
            <a:avLst/>
          </a:prstGeom>
        </p:spPr>
        <p:txBody>
          <a:bodyPr/>
          <a:lstStyle/>
          <a:p>
            <a:fld id="{A2D5858D-6025-472C-95C6-DE8F42640474}" type="slidenum">
              <a:rPr lang="en-US"/>
              <a:pPr/>
              <a:t>79</a:t>
            </a:fld>
            <a:endParaRPr lang="en-US" dirty="0"/>
          </a:p>
        </p:txBody>
      </p:sp>
      <p:sp>
        <p:nvSpPr>
          <p:cNvPr id="199682" name="Rectangle 2"/>
          <p:cNvSpPr>
            <a:spLocks noGrp="1" noChangeArrowheads="1"/>
          </p:cNvSpPr>
          <p:nvPr>
            <p:ph type="title"/>
          </p:nvPr>
        </p:nvSpPr>
        <p:spPr/>
        <p:txBody>
          <a:bodyPr/>
          <a:lstStyle/>
          <a:p>
            <a:r>
              <a:rPr lang="en-US" dirty="0"/>
              <a:t>Your Situation</a:t>
            </a:r>
          </a:p>
        </p:txBody>
      </p:sp>
      <p:sp>
        <p:nvSpPr>
          <p:cNvPr id="199683" name="Rectangle 3"/>
          <p:cNvSpPr>
            <a:spLocks noGrp="1" noChangeArrowheads="1"/>
          </p:cNvSpPr>
          <p:nvPr>
            <p:ph type="body" idx="1"/>
          </p:nvPr>
        </p:nvSpPr>
        <p:spPr>
          <a:xfrm>
            <a:off x="457200" y="2667000"/>
            <a:ext cx="6096000" cy="2514600"/>
          </a:xfrm>
        </p:spPr>
        <p:txBody>
          <a:bodyPr>
            <a:normAutofit/>
          </a:bodyPr>
          <a:lstStyle/>
          <a:p>
            <a:r>
              <a:rPr lang="en-US" sz="3200" b="1" dirty="0"/>
              <a:t>What are the requests?</a:t>
            </a:r>
          </a:p>
          <a:p>
            <a:r>
              <a:rPr lang="en-US" sz="3200" b="1" dirty="0"/>
              <a:t>What are the offers?</a:t>
            </a:r>
          </a:p>
          <a:p>
            <a:r>
              <a:rPr lang="en-US" sz="3200" b="1" dirty="0"/>
              <a:t>What are the promises?</a:t>
            </a:r>
          </a:p>
          <a:p>
            <a:r>
              <a:rPr lang="en-US" sz="3200" b="1" dirty="0"/>
              <a:t>Where are breakdowns occurring?</a:t>
            </a:r>
          </a:p>
        </p:txBody>
      </p:sp>
      <p:sp>
        <p:nvSpPr>
          <p:cNvPr id="199684" name="AutoShape 4"/>
          <p:cNvSpPr>
            <a:spLocks noChangeArrowheads="1"/>
          </p:cNvSpPr>
          <p:nvPr/>
        </p:nvSpPr>
        <p:spPr bwMode="auto">
          <a:xfrm>
            <a:off x="6553200" y="1143000"/>
            <a:ext cx="2133600" cy="3886200"/>
          </a:xfrm>
          <a:prstGeom prst="wedgeRoundRectCallout">
            <a:avLst>
              <a:gd name="adj1" fmla="val -127829"/>
              <a:gd name="adj2" fmla="val 14787"/>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2400" dirty="0">
                <a:latin typeface="+mn-lt"/>
              </a:rPr>
              <a:t>Given your accountabilities answer these questions and discuss why &amp; how the </a:t>
            </a:r>
            <a:r>
              <a:rPr lang="en-US" sz="2400" b="1" dirty="0">
                <a:latin typeface="+mn-lt"/>
              </a:rPr>
              <a:t>Atom of Work </a:t>
            </a:r>
            <a:r>
              <a:rPr lang="en-US" sz="2400" dirty="0">
                <a:latin typeface="+mn-lt"/>
              </a:rPr>
              <a:t>might help you better accomplish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additive="base">
                                        <p:cTn id="7" dur="500" fill="hold"/>
                                        <p:tgtEl>
                                          <p:spTgt spid="199684"/>
                                        </p:tgtEl>
                                        <p:attrNameLst>
                                          <p:attrName>ppt_x</p:attrName>
                                        </p:attrNameLst>
                                      </p:cBhvr>
                                      <p:tavLst>
                                        <p:tav tm="0">
                                          <p:val>
                                            <p:strVal val="1+#ppt_w/2"/>
                                          </p:val>
                                        </p:tav>
                                        <p:tav tm="100000">
                                          <p:val>
                                            <p:strVal val="#ppt_x"/>
                                          </p:val>
                                        </p:tav>
                                      </p:tavLst>
                                    </p:anim>
                                    <p:anim calcmode="lin" valueType="num">
                                      <p:cBhvr additive="base">
                                        <p:cTn id="8" dur="500" fill="hold"/>
                                        <p:tgtEl>
                                          <p:spTgt spid="199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8</a:t>
            </a:fld>
            <a:endParaRPr lang="en-US" dirty="0"/>
          </a:p>
        </p:txBody>
      </p:sp>
      <p:grpSp>
        <p:nvGrpSpPr>
          <p:cNvPr id="5" name="Group 4"/>
          <p:cNvGrpSpPr>
            <a:grpSpLocks noChangeAspect="1"/>
          </p:cNvGrpSpPr>
          <p:nvPr/>
        </p:nvGrpSpPr>
        <p:grpSpPr bwMode="auto">
          <a:xfrm rot="18701008" flipH="1">
            <a:off x="5396705" y="430212"/>
            <a:ext cx="1481140" cy="2682875"/>
            <a:chOff x="576" y="1095"/>
            <a:chExt cx="1166" cy="2112"/>
          </a:xfrm>
        </p:grpSpPr>
        <p:sp>
          <p:nvSpPr>
            <p:cNvPr id="21" name="Freeform 20"/>
            <p:cNvSpPr>
              <a:spLocks noChangeAspect="1"/>
            </p:cNvSpPr>
            <p:nvPr/>
          </p:nvSpPr>
          <p:spPr bwMode="auto">
            <a:xfrm>
              <a:off x="582" y="1095"/>
              <a:ext cx="1088" cy="1982"/>
            </a:xfrm>
            <a:custGeom>
              <a:avLst/>
              <a:gdLst/>
              <a:ahLst/>
              <a:cxnLst>
                <a:cxn ang="0">
                  <a:pos x="565" y="36"/>
                </a:cxn>
                <a:cxn ang="0">
                  <a:pos x="399" y="262"/>
                </a:cxn>
                <a:cxn ang="0">
                  <a:pos x="291" y="531"/>
                </a:cxn>
                <a:cxn ang="0">
                  <a:pos x="232" y="850"/>
                </a:cxn>
                <a:cxn ang="0">
                  <a:pos x="247" y="1154"/>
                </a:cxn>
                <a:cxn ang="0">
                  <a:pos x="0" y="1306"/>
                </a:cxn>
                <a:cxn ang="0">
                  <a:pos x="718" y="1982"/>
                </a:cxn>
                <a:cxn ang="0">
                  <a:pos x="958" y="1104"/>
                </a:cxn>
                <a:cxn ang="0">
                  <a:pos x="718" y="1125"/>
                </a:cxn>
                <a:cxn ang="0">
                  <a:pos x="747" y="886"/>
                </a:cxn>
                <a:cxn ang="0">
                  <a:pos x="848" y="661"/>
                </a:cxn>
                <a:cxn ang="0">
                  <a:pos x="1088" y="378"/>
                </a:cxn>
                <a:cxn ang="0">
                  <a:pos x="624" y="0"/>
                </a:cxn>
                <a:cxn ang="0">
                  <a:pos x="565" y="36"/>
                </a:cxn>
                <a:cxn ang="0">
                  <a:pos x="565" y="36"/>
                </a:cxn>
              </a:cxnLst>
              <a:rect l="0" t="0" r="r" b="b"/>
              <a:pathLst>
                <a:path w="1088" h="1982">
                  <a:moveTo>
                    <a:pt x="565" y="36"/>
                  </a:moveTo>
                  <a:lnTo>
                    <a:pt x="399" y="262"/>
                  </a:lnTo>
                  <a:lnTo>
                    <a:pt x="291" y="531"/>
                  </a:lnTo>
                  <a:lnTo>
                    <a:pt x="232" y="850"/>
                  </a:lnTo>
                  <a:lnTo>
                    <a:pt x="247" y="1154"/>
                  </a:lnTo>
                  <a:lnTo>
                    <a:pt x="0" y="1306"/>
                  </a:lnTo>
                  <a:lnTo>
                    <a:pt x="718" y="1982"/>
                  </a:lnTo>
                  <a:lnTo>
                    <a:pt x="958" y="1104"/>
                  </a:lnTo>
                  <a:lnTo>
                    <a:pt x="718" y="1125"/>
                  </a:lnTo>
                  <a:lnTo>
                    <a:pt x="747" y="886"/>
                  </a:lnTo>
                  <a:lnTo>
                    <a:pt x="848" y="661"/>
                  </a:lnTo>
                  <a:lnTo>
                    <a:pt x="1088" y="378"/>
                  </a:lnTo>
                  <a:lnTo>
                    <a:pt x="624" y="0"/>
                  </a:lnTo>
                  <a:lnTo>
                    <a:pt x="565" y="36"/>
                  </a:lnTo>
                  <a:lnTo>
                    <a:pt x="565" y="36"/>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2" name="Freeform 21"/>
            <p:cNvSpPr>
              <a:spLocks noChangeAspect="1"/>
            </p:cNvSpPr>
            <p:nvPr/>
          </p:nvSpPr>
          <p:spPr bwMode="auto">
            <a:xfrm>
              <a:off x="655" y="1256"/>
              <a:ext cx="1036" cy="1951"/>
            </a:xfrm>
            <a:custGeom>
              <a:avLst/>
              <a:gdLst/>
              <a:ahLst/>
              <a:cxnLst>
                <a:cxn ang="0">
                  <a:pos x="492" y="72"/>
                </a:cxn>
                <a:cxn ang="0">
                  <a:pos x="399" y="232"/>
                </a:cxn>
                <a:cxn ang="0">
                  <a:pos x="290" y="501"/>
                </a:cxn>
                <a:cxn ang="0">
                  <a:pos x="233" y="820"/>
                </a:cxn>
                <a:cxn ang="0">
                  <a:pos x="248" y="1124"/>
                </a:cxn>
                <a:cxn ang="0">
                  <a:pos x="0" y="1277"/>
                </a:cxn>
                <a:cxn ang="0">
                  <a:pos x="718" y="1951"/>
                </a:cxn>
                <a:cxn ang="0">
                  <a:pos x="958" y="1073"/>
                </a:cxn>
                <a:cxn ang="0">
                  <a:pos x="718" y="1096"/>
                </a:cxn>
                <a:cxn ang="0">
                  <a:pos x="747" y="856"/>
                </a:cxn>
                <a:cxn ang="0">
                  <a:pos x="849" y="632"/>
                </a:cxn>
                <a:cxn ang="0">
                  <a:pos x="1036" y="341"/>
                </a:cxn>
                <a:cxn ang="0">
                  <a:pos x="543" y="0"/>
                </a:cxn>
                <a:cxn ang="0">
                  <a:pos x="492" y="72"/>
                </a:cxn>
                <a:cxn ang="0">
                  <a:pos x="492" y="72"/>
                </a:cxn>
              </a:cxnLst>
              <a:rect l="0" t="0" r="r" b="b"/>
              <a:pathLst>
                <a:path w="1036" h="1951">
                  <a:moveTo>
                    <a:pt x="492" y="72"/>
                  </a:moveTo>
                  <a:lnTo>
                    <a:pt x="399" y="232"/>
                  </a:lnTo>
                  <a:lnTo>
                    <a:pt x="290" y="501"/>
                  </a:lnTo>
                  <a:lnTo>
                    <a:pt x="233" y="820"/>
                  </a:lnTo>
                  <a:lnTo>
                    <a:pt x="248" y="1124"/>
                  </a:lnTo>
                  <a:lnTo>
                    <a:pt x="0" y="1277"/>
                  </a:lnTo>
                  <a:lnTo>
                    <a:pt x="718" y="1951"/>
                  </a:lnTo>
                  <a:lnTo>
                    <a:pt x="958" y="1073"/>
                  </a:lnTo>
                  <a:lnTo>
                    <a:pt x="718" y="1096"/>
                  </a:lnTo>
                  <a:lnTo>
                    <a:pt x="747" y="856"/>
                  </a:lnTo>
                  <a:lnTo>
                    <a:pt x="849" y="632"/>
                  </a:lnTo>
                  <a:lnTo>
                    <a:pt x="1036" y="341"/>
                  </a:lnTo>
                  <a:lnTo>
                    <a:pt x="543" y="0"/>
                  </a:lnTo>
                  <a:lnTo>
                    <a:pt x="492" y="72"/>
                  </a:lnTo>
                  <a:lnTo>
                    <a:pt x="492" y="72"/>
                  </a:lnTo>
                  <a:close/>
                </a:path>
              </a:pathLst>
            </a:custGeom>
            <a:solidFill>
              <a:srgbClr val="FFFF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3" name="Freeform 22"/>
            <p:cNvSpPr>
              <a:spLocks noChangeAspect="1"/>
            </p:cNvSpPr>
            <p:nvPr/>
          </p:nvSpPr>
          <p:spPr bwMode="auto">
            <a:xfrm>
              <a:off x="576" y="1095"/>
              <a:ext cx="941" cy="2084"/>
            </a:xfrm>
            <a:custGeom>
              <a:avLst/>
              <a:gdLst/>
              <a:ahLst/>
              <a:cxnLst>
                <a:cxn ang="0">
                  <a:pos x="688" y="2084"/>
                </a:cxn>
                <a:cxn ang="0">
                  <a:pos x="14" y="1401"/>
                </a:cxn>
                <a:cxn ang="0">
                  <a:pos x="0" y="1248"/>
                </a:cxn>
                <a:cxn ang="0">
                  <a:pos x="224" y="1169"/>
                </a:cxn>
                <a:cxn ang="0">
                  <a:pos x="195" y="814"/>
                </a:cxn>
                <a:cxn ang="0">
                  <a:pos x="253" y="516"/>
                </a:cxn>
                <a:cxn ang="0">
                  <a:pos x="354" y="276"/>
                </a:cxn>
                <a:cxn ang="0">
                  <a:pos x="514" y="74"/>
                </a:cxn>
                <a:cxn ang="0">
                  <a:pos x="609" y="0"/>
                </a:cxn>
                <a:cxn ang="0">
                  <a:pos x="615" y="44"/>
                </a:cxn>
                <a:cxn ang="0">
                  <a:pos x="478" y="212"/>
                </a:cxn>
                <a:cxn ang="0">
                  <a:pos x="361" y="495"/>
                </a:cxn>
                <a:cxn ang="0">
                  <a:pos x="289" y="827"/>
                </a:cxn>
                <a:cxn ang="0">
                  <a:pos x="274" y="1074"/>
                </a:cxn>
                <a:cxn ang="0">
                  <a:pos x="274" y="1169"/>
                </a:cxn>
                <a:cxn ang="0">
                  <a:pos x="42" y="1306"/>
                </a:cxn>
                <a:cxn ang="0">
                  <a:pos x="703" y="1938"/>
                </a:cxn>
                <a:cxn ang="0">
                  <a:pos x="941" y="1161"/>
                </a:cxn>
                <a:cxn ang="0">
                  <a:pos x="767" y="1974"/>
                </a:cxn>
                <a:cxn ang="0">
                  <a:pos x="688" y="2084"/>
                </a:cxn>
                <a:cxn ang="0">
                  <a:pos x="688" y="2084"/>
                </a:cxn>
              </a:cxnLst>
              <a:rect l="0" t="0" r="r" b="b"/>
              <a:pathLst>
                <a:path w="941" h="2084">
                  <a:moveTo>
                    <a:pt x="688" y="2084"/>
                  </a:moveTo>
                  <a:lnTo>
                    <a:pt x="14" y="1401"/>
                  </a:lnTo>
                  <a:lnTo>
                    <a:pt x="0" y="1248"/>
                  </a:lnTo>
                  <a:lnTo>
                    <a:pt x="224" y="1169"/>
                  </a:lnTo>
                  <a:lnTo>
                    <a:pt x="195" y="814"/>
                  </a:lnTo>
                  <a:lnTo>
                    <a:pt x="253" y="516"/>
                  </a:lnTo>
                  <a:lnTo>
                    <a:pt x="354" y="276"/>
                  </a:lnTo>
                  <a:lnTo>
                    <a:pt x="514" y="74"/>
                  </a:lnTo>
                  <a:lnTo>
                    <a:pt x="609" y="0"/>
                  </a:lnTo>
                  <a:lnTo>
                    <a:pt x="615" y="44"/>
                  </a:lnTo>
                  <a:lnTo>
                    <a:pt x="478" y="212"/>
                  </a:lnTo>
                  <a:lnTo>
                    <a:pt x="361" y="495"/>
                  </a:lnTo>
                  <a:lnTo>
                    <a:pt x="289" y="827"/>
                  </a:lnTo>
                  <a:lnTo>
                    <a:pt x="274" y="1074"/>
                  </a:lnTo>
                  <a:lnTo>
                    <a:pt x="274" y="1169"/>
                  </a:lnTo>
                  <a:lnTo>
                    <a:pt x="42" y="1306"/>
                  </a:lnTo>
                  <a:lnTo>
                    <a:pt x="703" y="1938"/>
                  </a:lnTo>
                  <a:lnTo>
                    <a:pt x="941" y="1161"/>
                  </a:lnTo>
                  <a:lnTo>
                    <a:pt x="767" y="1974"/>
                  </a:lnTo>
                  <a:lnTo>
                    <a:pt x="688" y="2084"/>
                  </a:lnTo>
                  <a:lnTo>
                    <a:pt x="688" y="2084"/>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4" name="Freeform 23"/>
            <p:cNvSpPr>
              <a:spLocks noChangeAspect="1"/>
            </p:cNvSpPr>
            <p:nvPr/>
          </p:nvSpPr>
          <p:spPr bwMode="auto">
            <a:xfrm>
              <a:off x="1213" y="1095"/>
              <a:ext cx="529" cy="1191"/>
            </a:xfrm>
            <a:custGeom>
              <a:avLst/>
              <a:gdLst/>
              <a:ahLst/>
              <a:cxnLst>
                <a:cxn ang="0">
                  <a:pos x="8" y="1191"/>
                </a:cxn>
                <a:cxn ang="0">
                  <a:pos x="304" y="1140"/>
                </a:cxn>
                <a:cxn ang="0">
                  <a:pos x="378" y="1061"/>
                </a:cxn>
                <a:cxn ang="0">
                  <a:pos x="153" y="1089"/>
                </a:cxn>
                <a:cxn ang="0">
                  <a:pos x="166" y="922"/>
                </a:cxn>
                <a:cxn ang="0">
                  <a:pos x="276" y="683"/>
                </a:cxn>
                <a:cxn ang="0">
                  <a:pos x="414" y="495"/>
                </a:cxn>
                <a:cxn ang="0">
                  <a:pos x="529" y="370"/>
                </a:cxn>
                <a:cxn ang="0">
                  <a:pos x="8" y="0"/>
                </a:cxn>
                <a:cxn ang="0">
                  <a:pos x="29" y="95"/>
                </a:cxn>
                <a:cxn ang="0">
                  <a:pos x="232" y="248"/>
                </a:cxn>
                <a:cxn ang="0">
                  <a:pos x="370" y="400"/>
                </a:cxn>
                <a:cxn ang="0">
                  <a:pos x="196" y="610"/>
                </a:cxn>
                <a:cxn ang="0">
                  <a:pos x="29" y="878"/>
                </a:cxn>
                <a:cxn ang="0">
                  <a:pos x="0" y="1067"/>
                </a:cxn>
                <a:cxn ang="0">
                  <a:pos x="8" y="1191"/>
                </a:cxn>
                <a:cxn ang="0">
                  <a:pos x="8" y="1191"/>
                </a:cxn>
              </a:cxnLst>
              <a:rect l="0" t="0" r="r" b="b"/>
              <a:pathLst>
                <a:path w="529" h="1191">
                  <a:moveTo>
                    <a:pt x="8" y="1191"/>
                  </a:moveTo>
                  <a:lnTo>
                    <a:pt x="304" y="1140"/>
                  </a:lnTo>
                  <a:lnTo>
                    <a:pt x="378" y="1061"/>
                  </a:lnTo>
                  <a:lnTo>
                    <a:pt x="153" y="1089"/>
                  </a:lnTo>
                  <a:lnTo>
                    <a:pt x="166" y="922"/>
                  </a:lnTo>
                  <a:lnTo>
                    <a:pt x="276" y="683"/>
                  </a:lnTo>
                  <a:lnTo>
                    <a:pt x="414" y="495"/>
                  </a:lnTo>
                  <a:lnTo>
                    <a:pt x="529" y="370"/>
                  </a:lnTo>
                  <a:lnTo>
                    <a:pt x="8" y="0"/>
                  </a:lnTo>
                  <a:lnTo>
                    <a:pt x="29" y="95"/>
                  </a:lnTo>
                  <a:lnTo>
                    <a:pt x="232" y="248"/>
                  </a:lnTo>
                  <a:lnTo>
                    <a:pt x="370" y="400"/>
                  </a:lnTo>
                  <a:lnTo>
                    <a:pt x="196" y="610"/>
                  </a:lnTo>
                  <a:lnTo>
                    <a:pt x="29" y="878"/>
                  </a:lnTo>
                  <a:lnTo>
                    <a:pt x="0" y="1067"/>
                  </a:lnTo>
                  <a:lnTo>
                    <a:pt x="8" y="1191"/>
                  </a:lnTo>
                  <a:lnTo>
                    <a:pt x="8" y="1191"/>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grpSp>
        <p:nvGrpSpPr>
          <p:cNvPr id="6" name="Group 5"/>
          <p:cNvGrpSpPr>
            <a:grpSpLocks noChangeAspect="1"/>
          </p:cNvGrpSpPr>
          <p:nvPr/>
        </p:nvGrpSpPr>
        <p:grpSpPr bwMode="auto">
          <a:xfrm flipH="1">
            <a:off x="1460500" y="943771"/>
            <a:ext cx="2844800" cy="1770064"/>
            <a:chOff x="2199" y="747"/>
            <a:chExt cx="2240" cy="1394"/>
          </a:xfrm>
        </p:grpSpPr>
        <p:sp>
          <p:nvSpPr>
            <p:cNvPr id="17" name="Freeform 16"/>
            <p:cNvSpPr>
              <a:spLocks noChangeAspect="1"/>
            </p:cNvSpPr>
            <p:nvPr/>
          </p:nvSpPr>
          <p:spPr bwMode="auto">
            <a:xfrm>
              <a:off x="2199" y="762"/>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8" name="Freeform 17"/>
            <p:cNvSpPr>
              <a:spLocks noChangeAspect="1"/>
            </p:cNvSpPr>
            <p:nvPr/>
          </p:nvSpPr>
          <p:spPr bwMode="auto">
            <a:xfrm>
              <a:off x="2380" y="798"/>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rgbClr val="00D9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9" name="Freeform 18"/>
            <p:cNvSpPr>
              <a:spLocks noChangeAspect="1"/>
            </p:cNvSpPr>
            <p:nvPr/>
          </p:nvSpPr>
          <p:spPr bwMode="auto">
            <a:xfrm>
              <a:off x="2235" y="1066"/>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0" name="Freeform 19"/>
            <p:cNvSpPr>
              <a:spLocks noChangeAspect="1"/>
            </p:cNvSpPr>
            <p:nvPr/>
          </p:nvSpPr>
          <p:spPr bwMode="auto">
            <a:xfrm>
              <a:off x="2205" y="747"/>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grpSp>
        <p:nvGrpSpPr>
          <p:cNvPr id="7" name="Group 6"/>
          <p:cNvGrpSpPr>
            <a:grpSpLocks noChangeAspect="1"/>
          </p:cNvGrpSpPr>
          <p:nvPr/>
        </p:nvGrpSpPr>
        <p:grpSpPr bwMode="auto">
          <a:xfrm>
            <a:off x="4305300" y="3323435"/>
            <a:ext cx="2838450" cy="1770065"/>
            <a:chOff x="3088" y="2734"/>
            <a:chExt cx="2235" cy="1394"/>
          </a:xfrm>
        </p:grpSpPr>
        <p:sp>
          <p:nvSpPr>
            <p:cNvPr id="13" name="Freeform 12"/>
            <p:cNvSpPr>
              <a:spLocks noChangeAspect="1"/>
            </p:cNvSpPr>
            <p:nvPr/>
          </p:nvSpPr>
          <p:spPr bwMode="auto">
            <a:xfrm flipV="1">
              <a:off x="3088" y="2771"/>
              <a:ext cx="2058" cy="1342"/>
            </a:xfrm>
            <a:custGeom>
              <a:avLst/>
              <a:gdLst/>
              <a:ahLst/>
              <a:cxnLst>
                <a:cxn ang="0">
                  <a:pos x="0" y="283"/>
                </a:cxn>
                <a:cxn ang="0">
                  <a:pos x="616" y="64"/>
                </a:cxn>
                <a:cxn ang="0">
                  <a:pos x="1028" y="13"/>
                </a:cxn>
                <a:cxn ang="0">
                  <a:pos x="1151" y="0"/>
                </a:cxn>
                <a:cxn ang="0">
                  <a:pos x="1007" y="245"/>
                </a:cxn>
                <a:cxn ang="0">
                  <a:pos x="1260" y="283"/>
                </a:cxn>
                <a:cxn ang="0">
                  <a:pos x="1529" y="362"/>
                </a:cxn>
                <a:cxn ang="0">
                  <a:pos x="1782" y="564"/>
                </a:cxn>
                <a:cxn ang="0">
                  <a:pos x="1935" y="826"/>
                </a:cxn>
                <a:cxn ang="0">
                  <a:pos x="2058" y="1306"/>
                </a:cxn>
                <a:cxn ang="0">
                  <a:pos x="1391" y="1342"/>
                </a:cxn>
                <a:cxn ang="0">
                  <a:pos x="1355" y="1058"/>
                </a:cxn>
                <a:cxn ang="0">
                  <a:pos x="1245" y="826"/>
                </a:cxn>
                <a:cxn ang="0">
                  <a:pos x="1058" y="645"/>
                </a:cxn>
                <a:cxn ang="0">
                  <a:pos x="862" y="594"/>
                </a:cxn>
                <a:cxn ang="0">
                  <a:pos x="760" y="587"/>
                </a:cxn>
                <a:cxn ang="0">
                  <a:pos x="622" y="775"/>
                </a:cxn>
                <a:cxn ang="0">
                  <a:pos x="0" y="283"/>
                </a:cxn>
                <a:cxn ang="0">
                  <a:pos x="0" y="283"/>
                </a:cxn>
              </a:cxnLst>
              <a:rect l="0" t="0" r="r" b="b"/>
              <a:pathLst>
                <a:path w="2058" h="1342">
                  <a:moveTo>
                    <a:pt x="0" y="283"/>
                  </a:moveTo>
                  <a:lnTo>
                    <a:pt x="616" y="64"/>
                  </a:lnTo>
                  <a:lnTo>
                    <a:pt x="1028" y="13"/>
                  </a:lnTo>
                  <a:lnTo>
                    <a:pt x="1151" y="0"/>
                  </a:lnTo>
                  <a:lnTo>
                    <a:pt x="1007" y="245"/>
                  </a:lnTo>
                  <a:lnTo>
                    <a:pt x="1260" y="283"/>
                  </a:lnTo>
                  <a:lnTo>
                    <a:pt x="1529" y="362"/>
                  </a:lnTo>
                  <a:lnTo>
                    <a:pt x="1782" y="564"/>
                  </a:lnTo>
                  <a:lnTo>
                    <a:pt x="1935" y="826"/>
                  </a:lnTo>
                  <a:lnTo>
                    <a:pt x="2058" y="1306"/>
                  </a:lnTo>
                  <a:lnTo>
                    <a:pt x="1391" y="1342"/>
                  </a:lnTo>
                  <a:lnTo>
                    <a:pt x="1355" y="1058"/>
                  </a:lnTo>
                  <a:lnTo>
                    <a:pt x="1245" y="826"/>
                  </a:lnTo>
                  <a:lnTo>
                    <a:pt x="1058" y="645"/>
                  </a:lnTo>
                  <a:lnTo>
                    <a:pt x="862" y="594"/>
                  </a:lnTo>
                  <a:lnTo>
                    <a:pt x="760" y="587"/>
                  </a:lnTo>
                  <a:lnTo>
                    <a:pt x="622" y="775"/>
                  </a:lnTo>
                  <a:lnTo>
                    <a:pt x="0" y="283"/>
                  </a:lnTo>
                  <a:lnTo>
                    <a:pt x="0" y="283"/>
                  </a:lnTo>
                  <a:close/>
                </a:path>
              </a:pathLst>
            </a:cu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4" name="Freeform 13"/>
            <p:cNvSpPr>
              <a:spLocks noChangeAspect="1"/>
            </p:cNvSpPr>
            <p:nvPr/>
          </p:nvSpPr>
          <p:spPr bwMode="auto">
            <a:xfrm flipV="1">
              <a:off x="3264" y="2734"/>
              <a:ext cx="2059" cy="1343"/>
            </a:xfrm>
            <a:custGeom>
              <a:avLst/>
              <a:gdLst/>
              <a:ahLst/>
              <a:cxnLst>
                <a:cxn ang="0">
                  <a:pos x="0" y="283"/>
                </a:cxn>
                <a:cxn ang="0">
                  <a:pos x="616" y="65"/>
                </a:cxn>
                <a:cxn ang="0">
                  <a:pos x="1030" y="14"/>
                </a:cxn>
                <a:cxn ang="0">
                  <a:pos x="1153" y="0"/>
                </a:cxn>
                <a:cxn ang="0">
                  <a:pos x="1007" y="247"/>
                </a:cxn>
                <a:cxn ang="0">
                  <a:pos x="1261" y="283"/>
                </a:cxn>
                <a:cxn ang="0">
                  <a:pos x="1529" y="363"/>
                </a:cxn>
                <a:cxn ang="0">
                  <a:pos x="1783" y="566"/>
                </a:cxn>
                <a:cxn ang="0">
                  <a:pos x="1935" y="828"/>
                </a:cxn>
                <a:cxn ang="0">
                  <a:pos x="2059" y="1306"/>
                </a:cxn>
                <a:cxn ang="0">
                  <a:pos x="1392" y="1343"/>
                </a:cxn>
                <a:cxn ang="0">
                  <a:pos x="1355" y="1060"/>
                </a:cxn>
                <a:cxn ang="0">
                  <a:pos x="1247" y="828"/>
                </a:cxn>
                <a:cxn ang="0">
                  <a:pos x="1058" y="646"/>
                </a:cxn>
                <a:cxn ang="0">
                  <a:pos x="862" y="595"/>
                </a:cxn>
                <a:cxn ang="0">
                  <a:pos x="761" y="588"/>
                </a:cxn>
                <a:cxn ang="0">
                  <a:pos x="624" y="777"/>
                </a:cxn>
                <a:cxn ang="0">
                  <a:pos x="0" y="283"/>
                </a:cxn>
                <a:cxn ang="0">
                  <a:pos x="0" y="283"/>
                </a:cxn>
              </a:cxnLst>
              <a:rect l="0" t="0" r="r" b="b"/>
              <a:pathLst>
                <a:path w="2059" h="1343">
                  <a:moveTo>
                    <a:pt x="0" y="283"/>
                  </a:moveTo>
                  <a:lnTo>
                    <a:pt x="616" y="65"/>
                  </a:lnTo>
                  <a:lnTo>
                    <a:pt x="1030" y="14"/>
                  </a:lnTo>
                  <a:lnTo>
                    <a:pt x="1153" y="0"/>
                  </a:lnTo>
                  <a:lnTo>
                    <a:pt x="1007" y="247"/>
                  </a:lnTo>
                  <a:lnTo>
                    <a:pt x="1261" y="283"/>
                  </a:lnTo>
                  <a:lnTo>
                    <a:pt x="1529" y="363"/>
                  </a:lnTo>
                  <a:lnTo>
                    <a:pt x="1783" y="566"/>
                  </a:lnTo>
                  <a:lnTo>
                    <a:pt x="1935" y="828"/>
                  </a:lnTo>
                  <a:lnTo>
                    <a:pt x="2059" y="1306"/>
                  </a:lnTo>
                  <a:lnTo>
                    <a:pt x="1392" y="1343"/>
                  </a:lnTo>
                  <a:lnTo>
                    <a:pt x="1355" y="1060"/>
                  </a:lnTo>
                  <a:lnTo>
                    <a:pt x="1247" y="828"/>
                  </a:lnTo>
                  <a:lnTo>
                    <a:pt x="1058" y="646"/>
                  </a:lnTo>
                  <a:lnTo>
                    <a:pt x="862" y="595"/>
                  </a:lnTo>
                  <a:lnTo>
                    <a:pt x="761" y="588"/>
                  </a:lnTo>
                  <a:lnTo>
                    <a:pt x="624" y="777"/>
                  </a:lnTo>
                  <a:lnTo>
                    <a:pt x="0" y="283"/>
                  </a:lnTo>
                  <a:lnTo>
                    <a:pt x="0" y="283"/>
                  </a:lnTo>
                  <a:close/>
                </a:path>
              </a:pathLst>
            </a:custGeom>
            <a:solidFill>
              <a:schemeClr val="accent1"/>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5" name="Freeform 14"/>
            <p:cNvSpPr>
              <a:spLocks noChangeAspect="1"/>
            </p:cNvSpPr>
            <p:nvPr/>
          </p:nvSpPr>
          <p:spPr bwMode="auto">
            <a:xfrm flipV="1">
              <a:off x="3124" y="2743"/>
              <a:ext cx="1993" cy="1066"/>
            </a:xfrm>
            <a:custGeom>
              <a:avLst/>
              <a:gdLst/>
              <a:ahLst/>
              <a:cxnLst>
                <a:cxn ang="0">
                  <a:pos x="0" y="0"/>
                </a:cxn>
                <a:cxn ang="0">
                  <a:pos x="535" y="486"/>
                </a:cxn>
                <a:cxn ang="0">
                  <a:pos x="673" y="464"/>
                </a:cxn>
                <a:cxn ang="0">
                  <a:pos x="767" y="305"/>
                </a:cxn>
                <a:cxn ang="0">
                  <a:pos x="928" y="349"/>
                </a:cxn>
                <a:cxn ang="0">
                  <a:pos x="1094" y="457"/>
                </a:cxn>
                <a:cxn ang="0">
                  <a:pos x="1217" y="632"/>
                </a:cxn>
                <a:cxn ang="0">
                  <a:pos x="1290" y="856"/>
                </a:cxn>
                <a:cxn ang="0">
                  <a:pos x="1340" y="1066"/>
                </a:cxn>
                <a:cxn ang="0">
                  <a:pos x="1993" y="1009"/>
                </a:cxn>
                <a:cxn ang="0">
                  <a:pos x="1906" y="870"/>
                </a:cxn>
                <a:cxn ang="0">
                  <a:pos x="1689" y="885"/>
                </a:cxn>
                <a:cxn ang="0">
                  <a:pos x="1478" y="928"/>
                </a:cxn>
                <a:cxn ang="0">
                  <a:pos x="1406" y="972"/>
                </a:cxn>
                <a:cxn ang="0">
                  <a:pos x="1347" y="696"/>
                </a:cxn>
                <a:cxn ang="0">
                  <a:pos x="1203" y="450"/>
                </a:cxn>
                <a:cxn ang="0">
                  <a:pos x="1022" y="305"/>
                </a:cxn>
                <a:cxn ang="0">
                  <a:pos x="818" y="254"/>
                </a:cxn>
                <a:cxn ang="0">
                  <a:pos x="673" y="254"/>
                </a:cxn>
                <a:cxn ang="0">
                  <a:pos x="565" y="435"/>
                </a:cxn>
                <a:cxn ang="0">
                  <a:pos x="0" y="0"/>
                </a:cxn>
                <a:cxn ang="0">
                  <a:pos x="0" y="0"/>
                </a:cxn>
              </a:cxnLst>
              <a:rect l="0" t="0" r="r" b="b"/>
              <a:pathLst>
                <a:path w="1993" h="1066">
                  <a:moveTo>
                    <a:pt x="0" y="0"/>
                  </a:moveTo>
                  <a:lnTo>
                    <a:pt x="535" y="486"/>
                  </a:lnTo>
                  <a:lnTo>
                    <a:pt x="673" y="464"/>
                  </a:lnTo>
                  <a:lnTo>
                    <a:pt x="767" y="305"/>
                  </a:lnTo>
                  <a:lnTo>
                    <a:pt x="928" y="349"/>
                  </a:lnTo>
                  <a:lnTo>
                    <a:pt x="1094" y="457"/>
                  </a:lnTo>
                  <a:lnTo>
                    <a:pt x="1217" y="632"/>
                  </a:lnTo>
                  <a:lnTo>
                    <a:pt x="1290" y="856"/>
                  </a:lnTo>
                  <a:lnTo>
                    <a:pt x="1340" y="1066"/>
                  </a:lnTo>
                  <a:lnTo>
                    <a:pt x="1993" y="1009"/>
                  </a:lnTo>
                  <a:lnTo>
                    <a:pt x="1906" y="870"/>
                  </a:lnTo>
                  <a:lnTo>
                    <a:pt x="1689" y="885"/>
                  </a:lnTo>
                  <a:lnTo>
                    <a:pt x="1478" y="928"/>
                  </a:lnTo>
                  <a:lnTo>
                    <a:pt x="1406" y="972"/>
                  </a:lnTo>
                  <a:lnTo>
                    <a:pt x="1347" y="696"/>
                  </a:lnTo>
                  <a:lnTo>
                    <a:pt x="1203" y="450"/>
                  </a:lnTo>
                  <a:lnTo>
                    <a:pt x="1022" y="305"/>
                  </a:lnTo>
                  <a:lnTo>
                    <a:pt x="818" y="254"/>
                  </a:lnTo>
                  <a:lnTo>
                    <a:pt x="673" y="254"/>
                  </a:lnTo>
                  <a:lnTo>
                    <a:pt x="565" y="435"/>
                  </a:lnTo>
                  <a:lnTo>
                    <a:pt x="0" y="0"/>
                  </a:lnTo>
                  <a:lnTo>
                    <a:pt x="0" y="0"/>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6" name="Freeform 15"/>
            <p:cNvSpPr>
              <a:spLocks noChangeAspect="1"/>
            </p:cNvSpPr>
            <p:nvPr/>
          </p:nvSpPr>
          <p:spPr bwMode="auto">
            <a:xfrm flipV="1">
              <a:off x="3094" y="2786"/>
              <a:ext cx="2059" cy="1342"/>
            </a:xfrm>
            <a:custGeom>
              <a:avLst/>
              <a:gdLst/>
              <a:ahLst/>
              <a:cxnLst>
                <a:cxn ang="0">
                  <a:pos x="109" y="305"/>
                </a:cxn>
                <a:cxn ang="0">
                  <a:pos x="355" y="196"/>
                </a:cxn>
                <a:cxn ang="0">
                  <a:pos x="661" y="94"/>
                </a:cxn>
                <a:cxn ang="0">
                  <a:pos x="1044" y="36"/>
                </a:cxn>
                <a:cxn ang="0">
                  <a:pos x="884" y="290"/>
                </a:cxn>
                <a:cxn ang="0">
                  <a:pos x="1037" y="290"/>
                </a:cxn>
                <a:cxn ang="0">
                  <a:pos x="1290" y="326"/>
                </a:cxn>
                <a:cxn ang="0">
                  <a:pos x="1530" y="420"/>
                </a:cxn>
                <a:cxn ang="0">
                  <a:pos x="1682" y="543"/>
                </a:cxn>
                <a:cxn ang="0">
                  <a:pos x="1798" y="704"/>
                </a:cxn>
                <a:cxn ang="0">
                  <a:pos x="1893" y="885"/>
                </a:cxn>
                <a:cxn ang="0">
                  <a:pos x="1957" y="1124"/>
                </a:cxn>
                <a:cxn ang="0">
                  <a:pos x="2059" y="1342"/>
                </a:cxn>
                <a:cxn ang="0">
                  <a:pos x="2038" y="1081"/>
                </a:cxn>
                <a:cxn ang="0">
                  <a:pos x="1980" y="849"/>
                </a:cxn>
                <a:cxn ang="0">
                  <a:pos x="1870" y="609"/>
                </a:cxn>
                <a:cxn ang="0">
                  <a:pos x="1682" y="420"/>
                </a:cxn>
                <a:cxn ang="0">
                  <a:pos x="1508" y="334"/>
                </a:cxn>
                <a:cxn ang="0">
                  <a:pos x="1349" y="290"/>
                </a:cxn>
                <a:cxn ang="0">
                  <a:pos x="1059" y="247"/>
                </a:cxn>
                <a:cxn ang="0">
                  <a:pos x="1218" y="0"/>
                </a:cxn>
                <a:cxn ang="0">
                  <a:pos x="971" y="0"/>
                </a:cxn>
                <a:cxn ang="0">
                  <a:pos x="689" y="36"/>
                </a:cxn>
                <a:cxn ang="0">
                  <a:pos x="392" y="115"/>
                </a:cxn>
                <a:cxn ang="0">
                  <a:pos x="0" y="290"/>
                </a:cxn>
                <a:cxn ang="0">
                  <a:pos x="109" y="305"/>
                </a:cxn>
                <a:cxn ang="0">
                  <a:pos x="109" y="305"/>
                </a:cxn>
              </a:cxnLst>
              <a:rect l="0" t="0" r="r" b="b"/>
              <a:pathLst>
                <a:path w="2059" h="1342">
                  <a:moveTo>
                    <a:pt x="109" y="305"/>
                  </a:moveTo>
                  <a:lnTo>
                    <a:pt x="355" y="196"/>
                  </a:lnTo>
                  <a:lnTo>
                    <a:pt x="661" y="94"/>
                  </a:lnTo>
                  <a:lnTo>
                    <a:pt x="1044" y="36"/>
                  </a:lnTo>
                  <a:lnTo>
                    <a:pt x="884" y="290"/>
                  </a:lnTo>
                  <a:lnTo>
                    <a:pt x="1037" y="290"/>
                  </a:lnTo>
                  <a:lnTo>
                    <a:pt x="1290" y="326"/>
                  </a:lnTo>
                  <a:lnTo>
                    <a:pt x="1530" y="420"/>
                  </a:lnTo>
                  <a:lnTo>
                    <a:pt x="1682" y="543"/>
                  </a:lnTo>
                  <a:lnTo>
                    <a:pt x="1798" y="704"/>
                  </a:lnTo>
                  <a:lnTo>
                    <a:pt x="1893" y="885"/>
                  </a:lnTo>
                  <a:lnTo>
                    <a:pt x="1957" y="1124"/>
                  </a:lnTo>
                  <a:lnTo>
                    <a:pt x="2059" y="1342"/>
                  </a:lnTo>
                  <a:lnTo>
                    <a:pt x="2038" y="1081"/>
                  </a:lnTo>
                  <a:lnTo>
                    <a:pt x="1980" y="849"/>
                  </a:lnTo>
                  <a:lnTo>
                    <a:pt x="1870" y="609"/>
                  </a:lnTo>
                  <a:lnTo>
                    <a:pt x="1682" y="420"/>
                  </a:lnTo>
                  <a:lnTo>
                    <a:pt x="1508" y="334"/>
                  </a:lnTo>
                  <a:lnTo>
                    <a:pt x="1349" y="290"/>
                  </a:lnTo>
                  <a:lnTo>
                    <a:pt x="1059" y="247"/>
                  </a:lnTo>
                  <a:lnTo>
                    <a:pt x="1218" y="0"/>
                  </a:lnTo>
                  <a:lnTo>
                    <a:pt x="971" y="0"/>
                  </a:lnTo>
                  <a:lnTo>
                    <a:pt x="689" y="36"/>
                  </a:lnTo>
                  <a:lnTo>
                    <a:pt x="392" y="115"/>
                  </a:lnTo>
                  <a:lnTo>
                    <a:pt x="0" y="290"/>
                  </a:lnTo>
                  <a:lnTo>
                    <a:pt x="109" y="305"/>
                  </a:lnTo>
                  <a:lnTo>
                    <a:pt x="109" y="305"/>
                  </a:lnTo>
                  <a:close/>
                </a:path>
              </a:pathLst>
            </a:custGeom>
            <a:solidFill>
              <a:srgbClr val="000000"/>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grpSp>
      <p:sp>
        <p:nvSpPr>
          <p:cNvPr id="8" name="Text Box 1047"/>
          <p:cNvSpPr txBox="1">
            <a:spLocks noChangeArrowheads="1"/>
          </p:cNvSpPr>
          <p:nvPr/>
        </p:nvSpPr>
        <p:spPr bwMode="auto">
          <a:xfrm>
            <a:off x="6819900" y="2942431"/>
            <a:ext cx="1905000" cy="457200"/>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Bef>
                <a:spcPct val="50000"/>
              </a:spcBef>
            </a:pPr>
            <a:r>
              <a:rPr lang="en-US" b="1" dirty="0"/>
              <a:t>Performer</a:t>
            </a:r>
          </a:p>
        </p:txBody>
      </p:sp>
      <p:grpSp>
        <p:nvGrpSpPr>
          <p:cNvPr id="25" name="Group 3"/>
          <p:cNvGrpSpPr>
            <a:grpSpLocks noChangeAspect="1"/>
          </p:cNvGrpSpPr>
          <p:nvPr/>
        </p:nvGrpSpPr>
        <p:grpSpPr bwMode="auto">
          <a:xfrm flipH="1">
            <a:off x="1650682" y="3415981"/>
            <a:ext cx="2662238" cy="1651000"/>
            <a:chOff x="2103" y="2262"/>
            <a:chExt cx="2096" cy="1300"/>
          </a:xfrm>
        </p:grpSpPr>
        <p:sp>
          <p:nvSpPr>
            <p:cNvPr id="26" name="Freeform 4"/>
            <p:cNvSpPr>
              <a:spLocks noChangeAspect="1"/>
            </p:cNvSpPr>
            <p:nvPr/>
          </p:nvSpPr>
          <p:spPr bwMode="auto">
            <a:xfrm>
              <a:off x="2103" y="2321"/>
              <a:ext cx="2008" cy="1175"/>
            </a:xfrm>
            <a:custGeom>
              <a:avLst/>
              <a:gdLst/>
              <a:ahLst/>
              <a:cxnLst>
                <a:cxn ang="0">
                  <a:pos x="313" y="501"/>
                </a:cxn>
                <a:cxn ang="0">
                  <a:pos x="748" y="588"/>
                </a:cxn>
                <a:cxn ang="0">
                  <a:pos x="1045" y="573"/>
                </a:cxn>
                <a:cxn ang="0">
                  <a:pos x="1313" y="522"/>
                </a:cxn>
                <a:cxn ang="0">
                  <a:pos x="1241" y="224"/>
                </a:cxn>
                <a:cxn ang="0">
                  <a:pos x="2008" y="0"/>
                </a:cxn>
                <a:cxn ang="0">
                  <a:pos x="1821" y="972"/>
                </a:cxn>
                <a:cxn ang="0">
                  <a:pos x="1719" y="834"/>
                </a:cxn>
                <a:cxn ang="0">
                  <a:pos x="1277" y="1052"/>
                </a:cxn>
                <a:cxn ang="0">
                  <a:pos x="907" y="1160"/>
                </a:cxn>
                <a:cxn ang="0">
                  <a:pos x="516" y="1175"/>
                </a:cxn>
                <a:cxn ang="0">
                  <a:pos x="0" y="1081"/>
                </a:cxn>
                <a:cxn ang="0">
                  <a:pos x="30" y="928"/>
                </a:cxn>
                <a:cxn ang="0">
                  <a:pos x="313" y="501"/>
                </a:cxn>
                <a:cxn ang="0">
                  <a:pos x="313" y="501"/>
                </a:cxn>
              </a:cxnLst>
              <a:rect l="0" t="0" r="r" b="b"/>
              <a:pathLst>
                <a:path w="2008" h="1175">
                  <a:moveTo>
                    <a:pt x="313" y="501"/>
                  </a:moveTo>
                  <a:lnTo>
                    <a:pt x="748" y="588"/>
                  </a:lnTo>
                  <a:lnTo>
                    <a:pt x="1045" y="573"/>
                  </a:lnTo>
                  <a:lnTo>
                    <a:pt x="1313" y="522"/>
                  </a:lnTo>
                  <a:lnTo>
                    <a:pt x="1241" y="224"/>
                  </a:lnTo>
                  <a:lnTo>
                    <a:pt x="2008" y="0"/>
                  </a:lnTo>
                  <a:lnTo>
                    <a:pt x="1821" y="972"/>
                  </a:lnTo>
                  <a:lnTo>
                    <a:pt x="1719" y="834"/>
                  </a:lnTo>
                  <a:lnTo>
                    <a:pt x="1277" y="1052"/>
                  </a:lnTo>
                  <a:lnTo>
                    <a:pt x="907" y="1160"/>
                  </a:lnTo>
                  <a:lnTo>
                    <a:pt x="516" y="1175"/>
                  </a:lnTo>
                  <a:lnTo>
                    <a:pt x="0" y="1081"/>
                  </a:lnTo>
                  <a:lnTo>
                    <a:pt x="30" y="928"/>
                  </a:lnTo>
                  <a:lnTo>
                    <a:pt x="313" y="501"/>
                  </a:lnTo>
                  <a:lnTo>
                    <a:pt x="313" y="501"/>
                  </a:lnTo>
                  <a:close/>
                </a:path>
              </a:pathLst>
            </a:custGeom>
            <a:solidFill>
              <a:srgbClr val="FFFFFF"/>
            </a:solidFill>
            <a:ln w="9525">
              <a:noFill/>
              <a:round/>
              <a:headEnd/>
              <a:tailEnd/>
            </a:ln>
          </p:spPr>
          <p:txBody>
            <a:bodyPr/>
            <a:lstStyle/>
            <a:p>
              <a:endParaRPr lang="en-US" dirty="0"/>
            </a:p>
          </p:txBody>
        </p:sp>
        <p:sp>
          <p:nvSpPr>
            <p:cNvPr id="27" name="Freeform 5"/>
            <p:cNvSpPr>
              <a:spLocks noChangeAspect="1"/>
            </p:cNvSpPr>
            <p:nvPr/>
          </p:nvSpPr>
          <p:spPr bwMode="auto">
            <a:xfrm>
              <a:off x="2191" y="2373"/>
              <a:ext cx="2008" cy="1174"/>
            </a:xfrm>
            <a:custGeom>
              <a:avLst/>
              <a:gdLst/>
              <a:ahLst/>
              <a:cxnLst>
                <a:cxn ang="0">
                  <a:pos x="312" y="500"/>
                </a:cxn>
                <a:cxn ang="0">
                  <a:pos x="747" y="587"/>
                </a:cxn>
                <a:cxn ang="0">
                  <a:pos x="1045" y="572"/>
                </a:cxn>
                <a:cxn ang="0">
                  <a:pos x="1313" y="521"/>
                </a:cxn>
                <a:cxn ang="0">
                  <a:pos x="1240" y="225"/>
                </a:cxn>
                <a:cxn ang="0">
                  <a:pos x="2008" y="0"/>
                </a:cxn>
                <a:cxn ang="0">
                  <a:pos x="1820" y="972"/>
                </a:cxn>
                <a:cxn ang="0">
                  <a:pos x="1718" y="834"/>
                </a:cxn>
                <a:cxn ang="0">
                  <a:pos x="1277" y="1051"/>
                </a:cxn>
                <a:cxn ang="0">
                  <a:pos x="907" y="1161"/>
                </a:cxn>
                <a:cxn ang="0">
                  <a:pos x="515" y="1174"/>
                </a:cxn>
                <a:cxn ang="0">
                  <a:pos x="0" y="1080"/>
                </a:cxn>
                <a:cxn ang="0">
                  <a:pos x="29" y="928"/>
                </a:cxn>
                <a:cxn ang="0">
                  <a:pos x="312" y="500"/>
                </a:cxn>
                <a:cxn ang="0">
                  <a:pos x="312" y="500"/>
                </a:cxn>
              </a:cxnLst>
              <a:rect l="0" t="0" r="r" b="b"/>
              <a:pathLst>
                <a:path w="2008" h="1174">
                  <a:moveTo>
                    <a:pt x="312" y="500"/>
                  </a:moveTo>
                  <a:lnTo>
                    <a:pt x="747" y="587"/>
                  </a:lnTo>
                  <a:lnTo>
                    <a:pt x="1045" y="572"/>
                  </a:lnTo>
                  <a:lnTo>
                    <a:pt x="1313" y="521"/>
                  </a:lnTo>
                  <a:lnTo>
                    <a:pt x="1240" y="225"/>
                  </a:lnTo>
                  <a:lnTo>
                    <a:pt x="2008" y="0"/>
                  </a:lnTo>
                  <a:lnTo>
                    <a:pt x="1820" y="972"/>
                  </a:lnTo>
                  <a:lnTo>
                    <a:pt x="1718" y="834"/>
                  </a:lnTo>
                  <a:lnTo>
                    <a:pt x="1277" y="1051"/>
                  </a:lnTo>
                  <a:lnTo>
                    <a:pt x="907" y="1161"/>
                  </a:lnTo>
                  <a:lnTo>
                    <a:pt x="515" y="1174"/>
                  </a:lnTo>
                  <a:lnTo>
                    <a:pt x="0" y="1080"/>
                  </a:lnTo>
                  <a:lnTo>
                    <a:pt x="29" y="928"/>
                  </a:lnTo>
                  <a:lnTo>
                    <a:pt x="312" y="500"/>
                  </a:lnTo>
                  <a:lnTo>
                    <a:pt x="312" y="500"/>
                  </a:lnTo>
                  <a:close/>
                </a:path>
              </a:pathLst>
            </a:custGeom>
            <a:solidFill>
              <a:srgbClr val="FF0000"/>
            </a:solidFill>
            <a:ln w="9525">
              <a:noFill/>
              <a:round/>
              <a:headEnd/>
              <a:tailEnd/>
            </a:ln>
          </p:spPr>
          <p:txBody>
            <a:bodyPr/>
            <a:lstStyle/>
            <a:p>
              <a:endParaRPr lang="en-US" dirty="0"/>
            </a:p>
          </p:txBody>
        </p:sp>
        <p:sp>
          <p:nvSpPr>
            <p:cNvPr id="28" name="Freeform 6"/>
            <p:cNvSpPr>
              <a:spLocks noChangeAspect="1"/>
            </p:cNvSpPr>
            <p:nvPr/>
          </p:nvSpPr>
          <p:spPr bwMode="auto">
            <a:xfrm>
              <a:off x="2111" y="2262"/>
              <a:ext cx="2059" cy="1300"/>
            </a:xfrm>
            <a:custGeom>
              <a:avLst/>
              <a:gdLst/>
              <a:ahLst/>
              <a:cxnLst>
                <a:cxn ang="0">
                  <a:pos x="29" y="1097"/>
                </a:cxn>
                <a:cxn ang="0">
                  <a:pos x="362" y="1176"/>
                </a:cxn>
                <a:cxn ang="0">
                  <a:pos x="659" y="1176"/>
                </a:cxn>
                <a:cxn ang="0">
                  <a:pos x="978" y="1125"/>
                </a:cxn>
                <a:cxn ang="0">
                  <a:pos x="1290" y="1031"/>
                </a:cxn>
                <a:cxn ang="0">
                  <a:pos x="1545" y="915"/>
                </a:cxn>
                <a:cxn ang="0">
                  <a:pos x="1675" y="814"/>
                </a:cxn>
                <a:cxn ang="0">
                  <a:pos x="1805" y="951"/>
                </a:cxn>
                <a:cxn ang="0">
                  <a:pos x="1979" y="89"/>
                </a:cxn>
                <a:cxn ang="0">
                  <a:pos x="1284" y="306"/>
                </a:cxn>
                <a:cxn ang="0">
                  <a:pos x="1399" y="560"/>
                </a:cxn>
                <a:cxn ang="0">
                  <a:pos x="1109" y="655"/>
                </a:cxn>
                <a:cxn ang="0">
                  <a:pos x="797" y="691"/>
                </a:cxn>
                <a:cxn ang="0">
                  <a:pos x="544" y="668"/>
                </a:cxn>
                <a:cxn ang="0">
                  <a:pos x="341" y="604"/>
                </a:cxn>
                <a:cxn ang="0">
                  <a:pos x="29" y="1002"/>
                </a:cxn>
                <a:cxn ang="0">
                  <a:pos x="290" y="523"/>
                </a:cxn>
                <a:cxn ang="0">
                  <a:pos x="500" y="581"/>
                </a:cxn>
                <a:cxn ang="0">
                  <a:pos x="717" y="617"/>
                </a:cxn>
                <a:cxn ang="0">
                  <a:pos x="965" y="617"/>
                </a:cxn>
                <a:cxn ang="0">
                  <a:pos x="1254" y="574"/>
                </a:cxn>
                <a:cxn ang="0">
                  <a:pos x="1160" y="262"/>
                </a:cxn>
                <a:cxn ang="0">
                  <a:pos x="2059" y="0"/>
                </a:cxn>
                <a:cxn ang="0">
                  <a:pos x="1877" y="995"/>
                </a:cxn>
                <a:cxn ang="0">
                  <a:pos x="1798" y="1104"/>
                </a:cxn>
                <a:cxn ang="0">
                  <a:pos x="1690" y="936"/>
                </a:cxn>
                <a:cxn ang="0">
                  <a:pos x="1507" y="1068"/>
                </a:cxn>
                <a:cxn ang="0">
                  <a:pos x="1167" y="1206"/>
                </a:cxn>
                <a:cxn ang="0">
                  <a:pos x="878" y="1278"/>
                </a:cxn>
                <a:cxn ang="0">
                  <a:pos x="667" y="1300"/>
                </a:cxn>
                <a:cxn ang="0">
                  <a:pos x="442" y="1285"/>
                </a:cxn>
                <a:cxn ang="0">
                  <a:pos x="145" y="1227"/>
                </a:cxn>
                <a:cxn ang="0">
                  <a:pos x="0" y="1162"/>
                </a:cxn>
                <a:cxn ang="0">
                  <a:pos x="29" y="1097"/>
                </a:cxn>
                <a:cxn ang="0">
                  <a:pos x="29" y="1097"/>
                </a:cxn>
              </a:cxnLst>
              <a:rect l="0" t="0" r="r" b="b"/>
              <a:pathLst>
                <a:path w="2059" h="1300">
                  <a:moveTo>
                    <a:pt x="29" y="1097"/>
                  </a:moveTo>
                  <a:lnTo>
                    <a:pt x="362" y="1176"/>
                  </a:lnTo>
                  <a:lnTo>
                    <a:pt x="659" y="1176"/>
                  </a:lnTo>
                  <a:lnTo>
                    <a:pt x="978" y="1125"/>
                  </a:lnTo>
                  <a:lnTo>
                    <a:pt x="1290" y="1031"/>
                  </a:lnTo>
                  <a:lnTo>
                    <a:pt x="1545" y="915"/>
                  </a:lnTo>
                  <a:lnTo>
                    <a:pt x="1675" y="814"/>
                  </a:lnTo>
                  <a:lnTo>
                    <a:pt x="1805" y="951"/>
                  </a:lnTo>
                  <a:lnTo>
                    <a:pt x="1979" y="89"/>
                  </a:lnTo>
                  <a:lnTo>
                    <a:pt x="1284" y="306"/>
                  </a:lnTo>
                  <a:lnTo>
                    <a:pt x="1399" y="560"/>
                  </a:lnTo>
                  <a:lnTo>
                    <a:pt x="1109" y="655"/>
                  </a:lnTo>
                  <a:lnTo>
                    <a:pt x="797" y="691"/>
                  </a:lnTo>
                  <a:lnTo>
                    <a:pt x="544" y="668"/>
                  </a:lnTo>
                  <a:lnTo>
                    <a:pt x="341" y="604"/>
                  </a:lnTo>
                  <a:lnTo>
                    <a:pt x="29" y="1002"/>
                  </a:lnTo>
                  <a:lnTo>
                    <a:pt x="290" y="523"/>
                  </a:lnTo>
                  <a:lnTo>
                    <a:pt x="500" y="581"/>
                  </a:lnTo>
                  <a:lnTo>
                    <a:pt x="717" y="617"/>
                  </a:lnTo>
                  <a:lnTo>
                    <a:pt x="965" y="617"/>
                  </a:lnTo>
                  <a:lnTo>
                    <a:pt x="1254" y="574"/>
                  </a:lnTo>
                  <a:lnTo>
                    <a:pt x="1160" y="262"/>
                  </a:lnTo>
                  <a:lnTo>
                    <a:pt x="2059" y="0"/>
                  </a:lnTo>
                  <a:lnTo>
                    <a:pt x="1877" y="995"/>
                  </a:lnTo>
                  <a:lnTo>
                    <a:pt x="1798" y="1104"/>
                  </a:lnTo>
                  <a:lnTo>
                    <a:pt x="1690" y="936"/>
                  </a:lnTo>
                  <a:lnTo>
                    <a:pt x="1507" y="1068"/>
                  </a:lnTo>
                  <a:lnTo>
                    <a:pt x="1167" y="1206"/>
                  </a:lnTo>
                  <a:lnTo>
                    <a:pt x="878" y="1278"/>
                  </a:lnTo>
                  <a:lnTo>
                    <a:pt x="667" y="1300"/>
                  </a:lnTo>
                  <a:lnTo>
                    <a:pt x="442" y="1285"/>
                  </a:lnTo>
                  <a:lnTo>
                    <a:pt x="145" y="1227"/>
                  </a:lnTo>
                  <a:lnTo>
                    <a:pt x="0" y="1162"/>
                  </a:lnTo>
                  <a:lnTo>
                    <a:pt x="29" y="1097"/>
                  </a:lnTo>
                  <a:lnTo>
                    <a:pt x="29" y="1097"/>
                  </a:lnTo>
                  <a:close/>
                </a:path>
              </a:pathLst>
            </a:custGeom>
            <a:solidFill>
              <a:srgbClr val="000000"/>
            </a:solidFill>
            <a:ln w="9525">
              <a:noFill/>
              <a:round/>
              <a:headEnd/>
              <a:tailEnd/>
            </a:ln>
          </p:spPr>
          <p:txBody>
            <a:bodyPr/>
            <a:lstStyle/>
            <a:p>
              <a:endParaRPr lang="en-US" dirty="0"/>
            </a:p>
          </p:txBody>
        </p:sp>
      </p:grpSp>
      <p:sp>
        <p:nvSpPr>
          <p:cNvPr id="33" name="Text Box 22"/>
          <p:cNvSpPr txBox="1">
            <a:spLocks noChangeArrowheads="1"/>
          </p:cNvSpPr>
          <p:nvPr/>
        </p:nvSpPr>
        <p:spPr bwMode="auto">
          <a:xfrm>
            <a:off x="381000" y="2971800"/>
            <a:ext cx="1905000" cy="369332"/>
          </a:xfrm>
          <a:prstGeom prst="rect">
            <a:avLst/>
          </a:prstGeom>
          <a:noFill/>
          <a:ln w="9525">
            <a:noFill/>
            <a:miter lim="800000"/>
            <a:headEnd/>
            <a:tailEnd/>
          </a:ln>
          <a:effectLst/>
        </p:spPr>
        <p:txBody>
          <a:bodyPr>
            <a:spAutoFit/>
          </a:bodyPr>
          <a:lstStyle/>
          <a:p>
            <a:pPr eaLnBrk="0" hangingPunct="0">
              <a:spcBef>
                <a:spcPct val="50000"/>
              </a:spcBef>
            </a:pPr>
            <a:r>
              <a:rPr lang="en-US" b="1" dirty="0">
                <a:latin typeface="Arial Narrow" pitchFamily="34" charset="0"/>
              </a:rPr>
              <a:t>Requester</a:t>
            </a:r>
          </a:p>
        </p:txBody>
      </p:sp>
      <p:sp>
        <p:nvSpPr>
          <p:cNvPr id="34" name="TextBox 33"/>
          <p:cNvSpPr txBox="1"/>
          <p:nvPr/>
        </p:nvSpPr>
        <p:spPr>
          <a:xfrm>
            <a:off x="140994" y="3323435"/>
            <a:ext cx="1297626" cy="1200329"/>
          </a:xfrm>
          <a:prstGeom prst="rect">
            <a:avLst/>
          </a:prstGeom>
          <a:noFill/>
        </p:spPr>
        <p:txBody>
          <a:bodyPr wrap="square" rtlCol="0">
            <a:spAutoFit/>
          </a:bodyPr>
          <a:lstStyle/>
          <a:p>
            <a:r>
              <a:rPr lang="en-US" i="1" dirty="0">
                <a:latin typeface="+mn-lt"/>
              </a:rPr>
              <a:t>Person asking for ‘something’ to be done</a:t>
            </a:r>
          </a:p>
        </p:txBody>
      </p:sp>
      <p:sp>
        <p:nvSpPr>
          <p:cNvPr id="35" name="TextBox 34"/>
          <p:cNvSpPr txBox="1"/>
          <p:nvPr/>
        </p:nvSpPr>
        <p:spPr>
          <a:xfrm>
            <a:off x="7389174" y="3352800"/>
            <a:ext cx="1297626" cy="923330"/>
          </a:xfrm>
          <a:prstGeom prst="rect">
            <a:avLst/>
          </a:prstGeom>
          <a:noFill/>
        </p:spPr>
        <p:txBody>
          <a:bodyPr wrap="square" rtlCol="0">
            <a:spAutoFit/>
          </a:bodyPr>
          <a:lstStyle/>
          <a:p>
            <a:r>
              <a:rPr lang="en-US" i="1" dirty="0">
                <a:latin typeface="+mn-lt"/>
              </a:rPr>
              <a:t>Person doing that ‘something’</a:t>
            </a:r>
          </a:p>
        </p:txBody>
      </p:sp>
    </p:spTree>
    <p:extLst>
      <p:ext uri="{BB962C8B-B14F-4D97-AF65-F5344CB8AC3E}">
        <p14:creationId xmlns:p14="http://schemas.microsoft.com/office/powerpoint/2010/main" val="28840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background Book co-authored </a:t>
            </a:r>
            <a:r>
              <a:rPr lang="en-US"/>
              <a:t>by Flores</a:t>
            </a: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80</a:t>
            </a:fld>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762250" y="2608262"/>
            <a:ext cx="2857500" cy="28575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4" name="Slide Number Placeholder 3"/>
          <p:cNvSpPr>
            <a:spLocks noGrp="1"/>
          </p:cNvSpPr>
          <p:nvPr>
            <p:ph type="sldNum" sz="quarter" idx="11"/>
          </p:nvPr>
        </p:nvSpPr>
        <p:spPr/>
        <p:txBody>
          <a:bodyPr/>
          <a:lstStyle/>
          <a:p>
            <a:fld id="{460A324F-72D5-4F19-8007-EB2E8A20872F}"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Interlude</a:t>
            </a:r>
          </a:p>
        </p:txBody>
      </p:sp>
      <p:sp>
        <p:nvSpPr>
          <p:cNvPr id="3" name="Slide Number Placeholder 2"/>
          <p:cNvSpPr>
            <a:spLocks noGrp="1"/>
          </p:cNvSpPr>
          <p:nvPr>
            <p:ph type="sldNum" sz="quarter" idx="11"/>
          </p:nvPr>
        </p:nvSpPr>
        <p:spPr/>
        <p:txBody>
          <a:bodyPr/>
          <a:lstStyle/>
          <a:p>
            <a:fld id="{427810CB-ED63-4923-A81C-9B8F26CD77E5}" type="slidenum">
              <a:rPr lang="en-US" smtClean="0"/>
              <a:pPr/>
              <a:t>82</a:t>
            </a:fld>
            <a:endParaRPr lang="en-US" dirty="0"/>
          </a:p>
        </p:txBody>
      </p:sp>
      <p:sp>
        <p:nvSpPr>
          <p:cNvPr id="4" name="Rectangle 3"/>
          <p:cNvSpPr/>
          <p:nvPr/>
        </p:nvSpPr>
        <p:spPr>
          <a:xfrm>
            <a:off x="2286000" y="3105835"/>
            <a:ext cx="5410200" cy="369332"/>
          </a:xfrm>
          <a:prstGeom prst="rect">
            <a:avLst/>
          </a:prstGeom>
        </p:spPr>
        <p:txBody>
          <a:bodyPr wrap="square">
            <a:spAutoFit/>
          </a:bodyPr>
          <a:lstStyle/>
          <a:p>
            <a:r>
              <a:rPr lang="en-US" dirty="0">
                <a:hlinkClick r:id="rId2"/>
              </a:rPr>
              <a:t>http://www.youtube.com/watch?v=Kgguebd5asQ</a:t>
            </a: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2590800" y="1262063"/>
            <a:ext cx="4024313" cy="4224337"/>
          </a:xfrm>
          <a:prstGeom prst="ellipse">
            <a:avLst/>
          </a:prstGeom>
          <a:noFill/>
          <a:ln w="57150">
            <a:solidFill>
              <a:srgbClr val="FF00FF"/>
            </a:solidFill>
            <a:round/>
            <a:headEnd/>
            <a:tailEnd/>
          </a:ln>
        </p:spPr>
        <p:txBody>
          <a:bodyPr/>
          <a:lstStyle/>
          <a:p>
            <a:endParaRPr lang="en-US" dirty="0"/>
          </a:p>
        </p:txBody>
      </p:sp>
      <p:sp>
        <p:nvSpPr>
          <p:cNvPr id="3075" name="Text Box 3"/>
          <p:cNvSpPr txBox="1">
            <a:spLocks noChangeAspect="1" noChangeArrowheads="1"/>
          </p:cNvSpPr>
          <p:nvPr/>
        </p:nvSpPr>
        <p:spPr bwMode="auto">
          <a:xfrm>
            <a:off x="5867400" y="29972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eaLnBrk="0" hangingPunct="0"/>
            <a:r>
              <a:rPr lang="en-US" sz="1800" b="1" dirty="0">
                <a:solidFill>
                  <a:srgbClr val="FFFFFF"/>
                </a:solidFill>
                <a:latin typeface="Times" pitchFamily="18" charset="0"/>
                <a:ea typeface="Times" pitchFamily="18" charset="0"/>
                <a:cs typeface="Times" pitchFamily="18" charset="0"/>
              </a:rPr>
              <a:t>Agreements</a:t>
            </a:r>
          </a:p>
        </p:txBody>
      </p:sp>
      <p:sp>
        <p:nvSpPr>
          <p:cNvPr id="3076" name="Text Box 4"/>
          <p:cNvSpPr txBox="1">
            <a:spLocks noChangeAspect="1" noChangeArrowheads="1"/>
          </p:cNvSpPr>
          <p:nvPr/>
        </p:nvSpPr>
        <p:spPr bwMode="auto">
          <a:xfrm>
            <a:off x="5334000" y="40386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eaLnBrk="0" hangingPunct="0"/>
            <a:r>
              <a:rPr lang="en-US" sz="1800" b="1" dirty="0">
                <a:solidFill>
                  <a:srgbClr val="FFFFFF"/>
                </a:solidFill>
                <a:latin typeface="Times" pitchFamily="18" charset="0"/>
                <a:ea typeface="Times" pitchFamily="18" charset="0"/>
                <a:cs typeface="Times" pitchFamily="18" charset="0"/>
              </a:rPr>
              <a:t>Promise</a:t>
            </a:r>
          </a:p>
        </p:txBody>
      </p:sp>
      <p:sp>
        <p:nvSpPr>
          <p:cNvPr id="3077" name="Text Box 5"/>
          <p:cNvSpPr txBox="1">
            <a:spLocks noChangeAspect="1" noChangeArrowheads="1"/>
          </p:cNvSpPr>
          <p:nvPr/>
        </p:nvSpPr>
        <p:spPr bwMode="auto">
          <a:xfrm>
            <a:off x="2057400" y="16764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137160"/>
          <a:lstStyle/>
          <a:p>
            <a:pPr algn="ctr" eaLnBrk="0" hangingPunct="0"/>
            <a:r>
              <a:rPr lang="en-US" sz="1800" b="1" dirty="0">
                <a:solidFill>
                  <a:srgbClr val="FFFFFF"/>
                </a:solidFill>
                <a:latin typeface="Times" pitchFamily="18" charset="0"/>
                <a:ea typeface="Times" pitchFamily="18" charset="0"/>
                <a:cs typeface="Times" pitchFamily="18" charset="0"/>
              </a:rPr>
              <a:t>Declaration</a:t>
            </a:r>
          </a:p>
          <a:p>
            <a:pPr algn="ctr" eaLnBrk="0" hangingPunct="0"/>
            <a:r>
              <a:rPr lang="en-US" sz="1800" b="1" dirty="0">
                <a:solidFill>
                  <a:srgbClr val="FFFFFF"/>
                </a:solidFill>
                <a:latin typeface="Times" pitchFamily="18" charset="0"/>
                <a:ea typeface="Times" pitchFamily="18" charset="0"/>
                <a:cs typeface="Times" pitchFamily="18" charset="0"/>
              </a:rPr>
              <a:t>Of  Need</a:t>
            </a:r>
          </a:p>
        </p:txBody>
      </p:sp>
      <p:sp>
        <p:nvSpPr>
          <p:cNvPr id="3078" name="Text Box 6"/>
          <p:cNvSpPr txBox="1">
            <a:spLocks noChangeAspect="1" noChangeArrowheads="1"/>
          </p:cNvSpPr>
          <p:nvPr/>
        </p:nvSpPr>
        <p:spPr bwMode="auto">
          <a:xfrm>
            <a:off x="2971800" y="304800"/>
            <a:ext cx="1366838"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eaLnBrk="0" hangingPunct="0"/>
            <a:r>
              <a:rPr lang="en-US" sz="1800" b="1" dirty="0">
                <a:solidFill>
                  <a:srgbClr val="FFFFFF"/>
                </a:solidFill>
                <a:latin typeface="Times" pitchFamily="18" charset="0"/>
                <a:ea typeface="Times" pitchFamily="18" charset="0"/>
                <a:cs typeface="Times" pitchFamily="18" charset="0"/>
              </a:rPr>
              <a:t>Offer</a:t>
            </a:r>
          </a:p>
          <a:p>
            <a:pPr algn="ctr" eaLnBrk="0" hangingPunct="0"/>
            <a:endParaRPr lang="en-US" sz="1800" b="1" dirty="0">
              <a:solidFill>
                <a:srgbClr val="FFFFFF"/>
              </a:solidFill>
              <a:latin typeface="Times" pitchFamily="18" charset="0"/>
              <a:ea typeface="Times" pitchFamily="18" charset="0"/>
              <a:cs typeface="Times" pitchFamily="18" charset="0"/>
            </a:endParaRPr>
          </a:p>
        </p:txBody>
      </p:sp>
      <p:sp>
        <p:nvSpPr>
          <p:cNvPr id="3079" name="Text Box 7"/>
          <p:cNvSpPr txBox="1">
            <a:spLocks noChangeAspect="1" noChangeArrowheads="1"/>
          </p:cNvSpPr>
          <p:nvPr/>
        </p:nvSpPr>
        <p:spPr bwMode="auto">
          <a:xfrm>
            <a:off x="3962400" y="1016000"/>
            <a:ext cx="1368425" cy="812800"/>
          </a:xfrm>
          <a:prstGeom prst="rect">
            <a:avLst/>
          </a:prstGeom>
          <a:solidFill>
            <a:srgbClr val="3399FF"/>
          </a:solidFill>
          <a:ln w="12700">
            <a:solidFill>
              <a:srgbClr val="0000FF"/>
            </a:solidFill>
            <a:miter lim="800000"/>
            <a:headEnd/>
            <a:tailEnd/>
          </a:ln>
          <a:effectLst>
            <a:outerShdw dist="107763" dir="2700000" algn="ctr" rotWithShape="0">
              <a:srgbClr val="0000FF"/>
            </a:outerShdw>
          </a:effectLst>
        </p:spPr>
        <p:txBody>
          <a:bodyPr tIns="320040"/>
          <a:lstStyle/>
          <a:p>
            <a:pPr algn="ctr" eaLnBrk="0" hangingPunct="0"/>
            <a:r>
              <a:rPr lang="en-US" sz="1800" b="1" dirty="0">
                <a:solidFill>
                  <a:srgbClr val="FFFFFF"/>
                </a:solidFill>
                <a:latin typeface="Times" pitchFamily="18" charset="0"/>
                <a:ea typeface="Times" pitchFamily="18" charset="0"/>
                <a:cs typeface="Times" pitchFamily="18" charset="0"/>
              </a:rPr>
              <a:t>Request</a:t>
            </a:r>
          </a:p>
        </p:txBody>
      </p:sp>
      <p:sp>
        <p:nvSpPr>
          <p:cNvPr id="3080" name="Text Box 8"/>
          <p:cNvSpPr txBox="1">
            <a:spLocks noChangeArrowheads="1"/>
          </p:cNvSpPr>
          <p:nvPr/>
        </p:nvSpPr>
        <p:spPr bwMode="auto">
          <a:xfrm>
            <a:off x="3733800" y="3200400"/>
            <a:ext cx="1828800" cy="457200"/>
          </a:xfrm>
          <a:prstGeom prst="rect">
            <a:avLst/>
          </a:prstGeom>
          <a:noFill/>
          <a:ln w="9525">
            <a:noFill/>
            <a:miter lim="800000"/>
            <a:headEnd/>
            <a:tailEnd/>
          </a:ln>
          <a:effectLst/>
        </p:spPr>
        <p:txBody>
          <a:bodyPr>
            <a:spAutoFit/>
          </a:bodyPr>
          <a:lstStyle/>
          <a:p>
            <a:pPr algn="ctr" eaLnBrk="0" hangingPunct="0">
              <a:spcBef>
                <a:spcPct val="20000"/>
              </a:spcBef>
            </a:pPr>
            <a:r>
              <a:rPr lang="en-US" b="1" dirty="0">
                <a:solidFill>
                  <a:srgbClr val="CC00CC"/>
                </a:solidFill>
                <a:latin typeface="Times" pitchFamily="18" charset="0"/>
              </a:rPr>
              <a:t>Listening</a:t>
            </a:r>
          </a:p>
        </p:txBody>
      </p:sp>
      <p:sp>
        <p:nvSpPr>
          <p:cNvPr id="3081" name="Rectangle 9"/>
          <p:cNvSpPr>
            <a:spLocks noChangeArrowheads="1"/>
          </p:cNvSpPr>
          <p:nvPr/>
        </p:nvSpPr>
        <p:spPr bwMode="auto">
          <a:xfrm>
            <a:off x="5105400" y="-76200"/>
            <a:ext cx="1752600" cy="1447800"/>
          </a:xfrm>
          <a:prstGeom prst="rect">
            <a:avLst/>
          </a:prstGeom>
          <a:noFill/>
          <a:ln w="9525">
            <a:noFill/>
            <a:miter lim="800000"/>
            <a:headEnd/>
            <a:tailEnd/>
          </a:ln>
          <a:effectLst>
            <a:outerShdw sy="50000" kx="-2453608" rotWithShape="0">
              <a:schemeClr val="accent2"/>
            </a:outerShdw>
          </a:effectLst>
        </p:spPr>
        <p:txBody>
          <a:bodyPr anchor="ctr"/>
          <a:lstStyle/>
          <a:p>
            <a:pPr algn="ctr" eaLnBrk="0" hangingPunct="0"/>
            <a:r>
              <a:rPr lang="en-US" sz="1800" dirty="0">
                <a:latin typeface="Times" pitchFamily="18" charset="0"/>
              </a:rPr>
              <a:t>Invent Conditions of Satisfaction</a:t>
            </a:r>
            <a:endParaRPr lang="en-US" dirty="0">
              <a:latin typeface="Times" pitchFamily="18" charset="0"/>
            </a:endParaRPr>
          </a:p>
        </p:txBody>
      </p:sp>
      <p:grpSp>
        <p:nvGrpSpPr>
          <p:cNvPr id="2" name="Group 10"/>
          <p:cNvGrpSpPr>
            <a:grpSpLocks/>
          </p:cNvGrpSpPr>
          <p:nvPr/>
        </p:nvGrpSpPr>
        <p:grpSpPr bwMode="auto">
          <a:xfrm>
            <a:off x="5105400" y="609600"/>
            <a:ext cx="3276600" cy="2057400"/>
            <a:chOff x="3072" y="384"/>
            <a:chExt cx="2064" cy="1296"/>
          </a:xfrm>
        </p:grpSpPr>
        <p:sp>
          <p:nvSpPr>
            <p:cNvPr id="3083" name="Rectangle 11"/>
            <p:cNvSpPr>
              <a:spLocks noChangeArrowheads="1"/>
            </p:cNvSpPr>
            <p:nvPr/>
          </p:nvSpPr>
          <p:spPr bwMode="auto">
            <a:xfrm>
              <a:off x="3936" y="384"/>
              <a:ext cx="1200" cy="672"/>
            </a:xfrm>
            <a:prstGeom prst="rect">
              <a:avLst/>
            </a:prstGeom>
            <a:noFill/>
            <a:ln w="76200">
              <a:noFill/>
              <a:miter lim="800000"/>
              <a:headEnd/>
              <a:tailEnd/>
            </a:ln>
            <a:effectLst/>
          </p:spPr>
          <p:txBody>
            <a:bodyPr wrap="none" anchor="ctr"/>
            <a:lstStyle/>
            <a:p>
              <a:pPr algn="ctr" eaLnBrk="0" hangingPunct="0"/>
              <a:r>
                <a:rPr lang="en-US" sz="2000" dirty="0">
                  <a:latin typeface="Times" pitchFamily="18" charset="0"/>
                </a:rPr>
                <a:t>Competing</a:t>
              </a:r>
            </a:p>
            <a:p>
              <a:pPr algn="ctr" eaLnBrk="0" hangingPunct="0"/>
              <a:r>
                <a:rPr lang="en-US" sz="2000" dirty="0">
                  <a:latin typeface="Times" pitchFamily="18" charset="0"/>
                </a:rPr>
                <a:t>Commitments</a:t>
              </a:r>
              <a:endParaRPr lang="en-US" dirty="0">
                <a:latin typeface="Times" pitchFamily="18" charset="0"/>
              </a:endParaRPr>
            </a:p>
          </p:txBody>
        </p:sp>
        <p:sp>
          <p:nvSpPr>
            <p:cNvPr id="3084" name="Rectangle 12"/>
            <p:cNvSpPr>
              <a:spLocks noChangeArrowheads="1"/>
            </p:cNvSpPr>
            <p:nvPr/>
          </p:nvSpPr>
          <p:spPr bwMode="auto">
            <a:xfrm>
              <a:off x="3072" y="1296"/>
              <a:ext cx="1440" cy="384"/>
            </a:xfrm>
            <a:prstGeom prst="rect">
              <a:avLst/>
            </a:prstGeom>
            <a:noFill/>
            <a:ln w="9525">
              <a:noFill/>
              <a:miter lim="800000"/>
              <a:headEnd/>
              <a:tailEnd/>
            </a:ln>
            <a:effectLst/>
          </p:spPr>
          <p:txBody>
            <a:bodyPr wrap="none" anchor="ctr"/>
            <a:lstStyle/>
            <a:p>
              <a:pPr algn="ctr" eaLnBrk="0" hangingPunct="0"/>
              <a:r>
                <a:rPr lang="en-US" sz="2000" dirty="0">
                  <a:latin typeface="Times" pitchFamily="18" charset="0"/>
                </a:rPr>
                <a:t>Negotiations</a:t>
              </a:r>
              <a:endParaRPr lang="en-US" dirty="0">
                <a:latin typeface="Times" pitchFamily="18" charset="0"/>
              </a:endParaRPr>
            </a:p>
          </p:txBody>
        </p:sp>
        <p:sp>
          <p:nvSpPr>
            <p:cNvPr id="3085" name="Line 13"/>
            <p:cNvSpPr>
              <a:spLocks noChangeShapeType="1"/>
            </p:cNvSpPr>
            <p:nvPr/>
          </p:nvSpPr>
          <p:spPr bwMode="auto">
            <a:xfrm flipV="1">
              <a:off x="3456" y="720"/>
              <a:ext cx="384" cy="528"/>
            </a:xfrm>
            <a:prstGeom prst="line">
              <a:avLst/>
            </a:prstGeom>
            <a:noFill/>
            <a:ln w="28575">
              <a:solidFill>
                <a:srgbClr val="CC00CC"/>
              </a:solidFill>
              <a:round/>
              <a:headEnd/>
              <a:tailEnd type="triangle" w="med" len="med"/>
            </a:ln>
            <a:effectLst/>
          </p:spPr>
          <p:txBody>
            <a:bodyPr wrap="none" anchor="ctr"/>
            <a:lstStyle/>
            <a:p>
              <a:endParaRPr lang="en-US" dirty="0"/>
            </a:p>
          </p:txBody>
        </p:sp>
        <p:sp>
          <p:nvSpPr>
            <p:cNvPr id="3086" name="Line 14"/>
            <p:cNvSpPr>
              <a:spLocks noChangeShapeType="1"/>
            </p:cNvSpPr>
            <p:nvPr/>
          </p:nvSpPr>
          <p:spPr bwMode="auto">
            <a:xfrm flipV="1">
              <a:off x="4560" y="1104"/>
              <a:ext cx="240" cy="384"/>
            </a:xfrm>
            <a:prstGeom prst="line">
              <a:avLst/>
            </a:prstGeom>
            <a:noFill/>
            <a:ln w="28575">
              <a:solidFill>
                <a:srgbClr val="CC00CC"/>
              </a:solidFill>
              <a:round/>
              <a:headEnd/>
              <a:tailEnd type="triangle" w="med" len="med"/>
            </a:ln>
            <a:effectLst/>
          </p:spPr>
          <p:txBody>
            <a:bodyPr wrap="none" anchor="ctr"/>
            <a:lstStyle/>
            <a:p>
              <a:endParaRPr lang="en-US" dirty="0"/>
            </a:p>
          </p:txBody>
        </p:sp>
      </p:grpSp>
      <p:sp>
        <p:nvSpPr>
          <p:cNvPr id="3087" name="Text Box 15"/>
          <p:cNvSpPr txBox="1">
            <a:spLocks noChangeAspect="1" noChangeArrowheads="1"/>
          </p:cNvSpPr>
          <p:nvPr/>
        </p:nvSpPr>
        <p:spPr bwMode="auto">
          <a:xfrm>
            <a:off x="3887788" y="4953000"/>
            <a:ext cx="1368425" cy="812800"/>
          </a:xfrm>
          <a:prstGeom prst="rect">
            <a:avLst/>
          </a:prstGeom>
          <a:solidFill>
            <a:srgbClr val="3399FF"/>
          </a:solidFill>
          <a:ln w="12700">
            <a:solidFill>
              <a:srgbClr val="0000FF"/>
            </a:solidFill>
            <a:miter lim="800000"/>
            <a:headEnd/>
            <a:tailEnd/>
          </a:ln>
          <a:effectLst/>
        </p:spPr>
        <p:txBody>
          <a:bodyPr tIns="320040"/>
          <a:lstStyle/>
          <a:p>
            <a:pPr algn="ctr" eaLnBrk="0" hangingPunct="0"/>
            <a:r>
              <a:rPr lang="en-US" sz="1800" b="1" dirty="0">
                <a:solidFill>
                  <a:srgbClr val="FFFFFF"/>
                </a:solidFill>
                <a:latin typeface="Times" pitchFamily="18" charset="0"/>
                <a:ea typeface="Times" pitchFamily="18" charset="0"/>
                <a:cs typeface="Times" pitchFamily="18" charset="0"/>
              </a:rPr>
              <a:t>Assessment</a:t>
            </a:r>
          </a:p>
        </p:txBody>
      </p:sp>
      <p:sp>
        <p:nvSpPr>
          <p:cNvPr id="3088" name="AutoShape 16"/>
          <p:cNvSpPr>
            <a:spLocks noChangeArrowheads="1"/>
          </p:cNvSpPr>
          <p:nvPr/>
        </p:nvSpPr>
        <p:spPr bwMode="auto">
          <a:xfrm>
            <a:off x="7239000" y="2819400"/>
            <a:ext cx="1524000" cy="2743200"/>
          </a:xfrm>
          <a:prstGeom prst="wedgeRectCallout">
            <a:avLst>
              <a:gd name="adj1" fmla="val -44375"/>
              <a:gd name="adj2" fmla="val 61690"/>
            </a:avLst>
          </a:prstGeom>
          <a:solidFill>
            <a:schemeClr val="accent1"/>
          </a:solidFill>
          <a:ln w="9525">
            <a:solidFill>
              <a:schemeClr val="tx1"/>
            </a:solidFill>
            <a:miter lim="800000"/>
            <a:headEnd/>
            <a:tailEnd/>
          </a:ln>
          <a:effectLst>
            <a:outerShdw dist="107763" dir="18900000" algn="ctr" rotWithShape="0">
              <a:schemeClr val="accent2"/>
            </a:outerShdw>
          </a:effectLst>
        </p:spPr>
        <p:txBody>
          <a:bodyPr anchor="ctr"/>
          <a:lstStyle/>
          <a:p>
            <a:pPr algn="ctr" eaLnBrk="0" hangingPunct="0"/>
            <a:r>
              <a:rPr lang="en-US" sz="1800" b="1" dirty="0">
                <a:solidFill>
                  <a:schemeClr val="bg1"/>
                </a:solidFill>
                <a:latin typeface="Times" pitchFamily="18" charset="0"/>
              </a:rPr>
              <a:t>Let’s look</a:t>
            </a:r>
          </a:p>
          <a:p>
            <a:pPr algn="ctr" eaLnBrk="0" hangingPunct="0"/>
            <a:r>
              <a:rPr lang="en-US" sz="1800" b="1" dirty="0">
                <a:solidFill>
                  <a:schemeClr val="bg1"/>
                </a:solidFill>
                <a:latin typeface="Times" pitchFamily="18" charset="0"/>
              </a:rPr>
              <a:t> at the ways we are talking </a:t>
            </a:r>
          </a:p>
          <a:p>
            <a:pPr algn="ctr" eaLnBrk="0" hangingPunct="0"/>
            <a:r>
              <a:rPr lang="en-US" sz="1800" b="1" dirty="0">
                <a:solidFill>
                  <a:schemeClr val="bg1"/>
                </a:solidFill>
                <a:latin typeface="Times" pitchFamily="18" charset="0"/>
              </a:rPr>
              <a:t>to one another</a:t>
            </a:r>
            <a:endParaRPr lang="en-US" dirty="0">
              <a:latin typeface="Times" pitchFamily="18" charset="0"/>
            </a:endParaRPr>
          </a:p>
        </p:txBody>
      </p:sp>
      <p:sp>
        <p:nvSpPr>
          <p:cNvPr id="3089" name="AutoShape 17"/>
          <p:cNvSpPr>
            <a:spLocks noChangeArrowheads="1"/>
          </p:cNvSpPr>
          <p:nvPr/>
        </p:nvSpPr>
        <p:spPr bwMode="auto">
          <a:xfrm flipH="1">
            <a:off x="304800" y="228600"/>
            <a:ext cx="2438400" cy="1295400"/>
          </a:xfrm>
          <a:prstGeom prst="wedgeEllipseCallout">
            <a:avLst>
              <a:gd name="adj1" fmla="val -44597"/>
              <a:gd name="adj2" fmla="val 60657"/>
            </a:avLst>
          </a:prstGeom>
          <a:noFill/>
          <a:ln w="9525">
            <a:noFill/>
            <a:miter lim="800000"/>
            <a:headEnd/>
            <a:tailEnd/>
          </a:ln>
          <a:effectLst/>
        </p:spPr>
        <p:txBody>
          <a:bodyPr anchor="ctr"/>
          <a:lstStyle/>
          <a:p>
            <a:pPr algn="ctr" eaLnBrk="0" hangingPunct="0"/>
            <a:r>
              <a:rPr lang="en-US" sz="1800" dirty="0">
                <a:latin typeface="Times" pitchFamily="18" charset="0"/>
              </a:rPr>
              <a:t>Something is Missing</a:t>
            </a:r>
            <a:endParaRPr lang="en-US" dirty="0">
              <a:latin typeface="Times" pitchFamily="18" charset="0"/>
            </a:endParaRPr>
          </a:p>
        </p:txBody>
      </p:sp>
      <p:grpSp>
        <p:nvGrpSpPr>
          <p:cNvPr id="3" name="Group 18"/>
          <p:cNvGrpSpPr>
            <a:grpSpLocks/>
          </p:cNvGrpSpPr>
          <p:nvPr/>
        </p:nvGrpSpPr>
        <p:grpSpPr bwMode="auto">
          <a:xfrm>
            <a:off x="1295400" y="4953000"/>
            <a:ext cx="6629400" cy="1814513"/>
            <a:chOff x="816" y="3120"/>
            <a:chExt cx="4176" cy="1143"/>
          </a:xfrm>
        </p:grpSpPr>
        <p:sp>
          <p:nvSpPr>
            <p:cNvPr id="3091" name="AutoShape 19"/>
            <p:cNvSpPr>
              <a:spLocks noChangeAspect="1" noChangeArrowheads="1"/>
            </p:cNvSpPr>
            <p:nvPr/>
          </p:nvSpPr>
          <p:spPr bwMode="auto">
            <a:xfrm>
              <a:off x="331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eaLnBrk="0" hangingPunct="0"/>
              <a:r>
                <a:rPr lang="en-US" sz="1800" dirty="0">
                  <a:solidFill>
                    <a:schemeClr val="bg1"/>
                  </a:solidFill>
                  <a:latin typeface="Times" pitchFamily="18" charset="0"/>
                </a:rPr>
                <a:t>Problem</a:t>
              </a:r>
            </a:p>
          </p:txBody>
        </p:sp>
        <p:sp>
          <p:nvSpPr>
            <p:cNvPr id="3092" name="AutoShape 20"/>
            <p:cNvSpPr>
              <a:spLocks noChangeAspect="1" noChangeArrowheads="1"/>
            </p:cNvSpPr>
            <p:nvPr/>
          </p:nvSpPr>
          <p:spPr bwMode="auto">
            <a:xfrm>
              <a:off x="1392" y="3120"/>
              <a:ext cx="1056" cy="848"/>
            </a:xfrm>
            <a:prstGeom prst="octagon">
              <a:avLst>
                <a:gd name="adj" fmla="val 29287"/>
              </a:avLst>
            </a:prstGeom>
            <a:solidFill>
              <a:srgbClr val="FF0000"/>
            </a:solidFill>
            <a:ln w="9525">
              <a:noFill/>
              <a:miter lim="800000"/>
              <a:headEnd/>
              <a:tailEnd/>
            </a:ln>
            <a:effectLst>
              <a:outerShdw sy="50000" kx="-2453608" rotWithShape="0">
                <a:schemeClr val="accent2"/>
              </a:outerShdw>
            </a:effectLst>
          </p:spPr>
          <p:txBody>
            <a:bodyPr anchor="ctr"/>
            <a:lstStyle/>
            <a:p>
              <a:pPr algn="ctr" eaLnBrk="0" hangingPunct="0"/>
              <a:r>
                <a:rPr lang="en-US" sz="1800" dirty="0">
                  <a:solidFill>
                    <a:schemeClr val="bg1"/>
                  </a:solidFill>
                  <a:latin typeface="Times" pitchFamily="18" charset="0"/>
                </a:rPr>
                <a:t>Problem</a:t>
              </a:r>
            </a:p>
          </p:txBody>
        </p:sp>
        <p:sp>
          <p:nvSpPr>
            <p:cNvPr id="3093" name="Text Box 21"/>
            <p:cNvSpPr txBox="1">
              <a:spLocks noChangeArrowheads="1"/>
            </p:cNvSpPr>
            <p:nvPr/>
          </p:nvSpPr>
          <p:spPr bwMode="auto">
            <a:xfrm>
              <a:off x="816" y="4032"/>
              <a:ext cx="4176" cy="231"/>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rgbClr val="FF0000"/>
                  </a:solidFill>
                  <a:latin typeface="Times" pitchFamily="18" charset="0"/>
                </a:rPr>
                <a:t>“PROBLEM AS SEEDS OF TRANSFORMATION”</a:t>
              </a:r>
              <a:endParaRPr lang="en-US" dirty="0">
                <a:latin typeface="Times" pitchFamily="18" charset="0"/>
              </a:endParaRPr>
            </a:p>
          </p:txBody>
        </p:sp>
      </p:grpSp>
      <p:sp>
        <p:nvSpPr>
          <p:cNvPr id="3094" name="AutoShape 22"/>
          <p:cNvSpPr>
            <a:spLocks noChangeArrowheads="1"/>
          </p:cNvSpPr>
          <p:nvPr/>
        </p:nvSpPr>
        <p:spPr bwMode="auto">
          <a:xfrm>
            <a:off x="381000" y="3429000"/>
            <a:ext cx="1752600" cy="1447800"/>
          </a:xfrm>
          <a:prstGeom prst="wedgeRectCallout">
            <a:avLst>
              <a:gd name="adj1" fmla="val 46375"/>
              <a:gd name="adj2" fmla="val 98792"/>
            </a:avLst>
          </a:prstGeom>
          <a:solidFill>
            <a:schemeClr val="accent1"/>
          </a:solidFill>
          <a:ln w="9525">
            <a:solidFill>
              <a:schemeClr val="tx1"/>
            </a:solidFill>
            <a:miter lim="800000"/>
            <a:headEnd/>
            <a:tailEnd/>
          </a:ln>
          <a:effectLst/>
        </p:spPr>
        <p:txBody>
          <a:bodyPr anchor="ctr"/>
          <a:lstStyle/>
          <a:p>
            <a:pPr algn="ctr" eaLnBrk="0" hangingPunct="0"/>
            <a:r>
              <a:rPr lang="en-US" sz="1800" b="1" dirty="0">
                <a:solidFill>
                  <a:schemeClr val="bg1"/>
                </a:solidFill>
                <a:latin typeface="Times" pitchFamily="18" charset="0"/>
              </a:rPr>
              <a:t>Who is to blame?</a:t>
            </a:r>
          </a:p>
          <a:p>
            <a:pPr algn="ctr" eaLnBrk="0" hangingPunct="0"/>
            <a:r>
              <a:rPr lang="en-US" sz="1800" b="1" dirty="0">
                <a:solidFill>
                  <a:schemeClr val="bg1"/>
                </a:solidFill>
                <a:latin typeface="Times" pitchFamily="18" charset="0"/>
              </a:rPr>
              <a:t>What is the root cause?</a:t>
            </a:r>
            <a:endParaRPr lang="en-US" dirty="0">
              <a:latin typeface="Times" pitchFamily="18" charset="0"/>
            </a:endParaRPr>
          </a:p>
        </p:txBody>
      </p:sp>
      <p:sp>
        <p:nvSpPr>
          <p:cNvPr id="3095" name="Line 23"/>
          <p:cNvSpPr>
            <a:spLocks noChangeShapeType="1"/>
          </p:cNvSpPr>
          <p:nvPr/>
        </p:nvSpPr>
        <p:spPr bwMode="auto">
          <a:xfrm flipV="1">
            <a:off x="381000" y="3200400"/>
            <a:ext cx="1828800" cy="1828800"/>
          </a:xfrm>
          <a:prstGeom prst="line">
            <a:avLst/>
          </a:prstGeom>
          <a:noFill/>
          <a:ln w="76200">
            <a:solidFill>
              <a:schemeClr val="tx1"/>
            </a:solidFill>
            <a:round/>
            <a:headEnd/>
            <a:tailEnd/>
          </a:ln>
          <a:effectLst/>
        </p:spPr>
        <p:txBody>
          <a:bodyPr wrap="none" anchor="ctr"/>
          <a:lstStyle/>
          <a:p>
            <a:endParaRPr lang="en-US" dirty="0"/>
          </a:p>
        </p:txBody>
      </p:sp>
      <p:sp>
        <p:nvSpPr>
          <p:cNvPr id="3096" name="Line 24"/>
          <p:cNvSpPr>
            <a:spLocks noChangeShapeType="1"/>
          </p:cNvSpPr>
          <p:nvPr/>
        </p:nvSpPr>
        <p:spPr bwMode="auto">
          <a:xfrm>
            <a:off x="304800" y="3429000"/>
            <a:ext cx="2057400" cy="1600200"/>
          </a:xfrm>
          <a:prstGeom prst="line">
            <a:avLst/>
          </a:prstGeom>
          <a:noFill/>
          <a:ln w="76200">
            <a:solidFill>
              <a:schemeClr val="tx1"/>
            </a:solidFill>
            <a:round/>
            <a:headEnd/>
            <a:tailEnd/>
          </a:ln>
          <a:effectLst/>
        </p:spPr>
        <p:txBody>
          <a:bodyPr wrap="none" anchor="ctr"/>
          <a:lstStyle/>
          <a:p>
            <a:endParaRPr lang="en-US" dirty="0"/>
          </a:p>
        </p:txBody>
      </p:sp>
      <p:sp>
        <p:nvSpPr>
          <p:cNvPr id="25" name="Slide Number Placeholder 24"/>
          <p:cNvSpPr>
            <a:spLocks noGrp="1"/>
          </p:cNvSpPr>
          <p:nvPr>
            <p:ph type="sldNum" sz="quarter" idx="12"/>
          </p:nvPr>
        </p:nvSpPr>
        <p:spPr/>
        <p:txBody>
          <a:bodyPr/>
          <a:lstStyle/>
          <a:p>
            <a:fld id="{CEC2F0D8-27D6-48D5-A8DC-04CA49C7E609}"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1" descr="conversation_for_action.jpg"/>
          <p:cNvPicPr>
            <a:picLocks noChangeAspect="1"/>
          </p:cNvPicPr>
          <p:nvPr/>
        </p:nvPicPr>
        <p:blipFill>
          <a:blip r:embed="rId3" cstate="print"/>
          <a:stretch>
            <a:fillRect/>
          </a:stretch>
        </p:blipFill>
        <p:spPr>
          <a:xfrm>
            <a:off x="1676400" y="1295400"/>
            <a:ext cx="5439193" cy="4038601"/>
          </a:xfrm>
          <a:prstGeom prst="rect">
            <a:avLst/>
          </a:prstGeom>
        </p:spPr>
      </p:pic>
      <p:sp>
        <p:nvSpPr>
          <p:cNvPr id="3" name="Slide Number Placeholder 2"/>
          <p:cNvSpPr>
            <a:spLocks noGrp="1"/>
          </p:cNvSpPr>
          <p:nvPr>
            <p:ph type="sldNum" sz="quarter" idx="12"/>
          </p:nvPr>
        </p:nvSpPr>
        <p:spPr/>
        <p:txBody>
          <a:bodyPr/>
          <a:lstStyle/>
          <a:p>
            <a:fld id="{CEC2F0D8-27D6-48D5-A8DC-04CA49C7E609}"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553200" y="6248400"/>
            <a:ext cx="1905000" cy="457200"/>
          </a:xfrm>
          <a:prstGeom prst="rect">
            <a:avLst/>
          </a:prstGeom>
        </p:spPr>
        <p:txBody>
          <a:bodyPr/>
          <a:lstStyle/>
          <a:p>
            <a:fld id="{B268D263-A051-45CF-AB33-F318AB0CECEF}" type="slidenum">
              <a:rPr lang="en-US"/>
              <a:pPr/>
              <a:t>85</a:t>
            </a:fld>
            <a:endParaRPr lang="en-US" dirty="0"/>
          </a:p>
        </p:txBody>
      </p:sp>
      <p:sp>
        <p:nvSpPr>
          <p:cNvPr id="70658" name="Rectangle 2"/>
          <p:cNvSpPr>
            <a:spLocks noGrp="1" noChangeArrowheads="1"/>
          </p:cNvSpPr>
          <p:nvPr>
            <p:ph type="title"/>
          </p:nvPr>
        </p:nvSpPr>
        <p:spPr/>
        <p:txBody>
          <a:bodyPr>
            <a:normAutofit fontScale="90000"/>
          </a:bodyPr>
          <a:lstStyle/>
          <a:p>
            <a:r>
              <a:rPr lang="en-US" sz="3200" dirty="0"/>
              <a:t>Speech Acts: </a:t>
            </a:r>
            <a:br>
              <a:rPr lang="en-US" sz="3200" dirty="0"/>
            </a:br>
            <a:r>
              <a:rPr lang="en-US" sz="3200" dirty="0"/>
              <a:t>A Prism for Looking </a:t>
            </a:r>
            <a:br>
              <a:rPr lang="en-US" sz="3200" dirty="0"/>
            </a:br>
            <a:r>
              <a:rPr lang="en-US" sz="3200" dirty="0"/>
              <a:t>at the Way We Talk</a:t>
            </a:r>
          </a:p>
        </p:txBody>
      </p:sp>
      <p:sp>
        <p:nvSpPr>
          <p:cNvPr id="70659" name="Rectangle 3"/>
          <p:cNvSpPr>
            <a:spLocks noGrp="1" noChangeArrowheads="1"/>
          </p:cNvSpPr>
          <p:nvPr>
            <p:ph type="body" idx="1"/>
          </p:nvPr>
        </p:nvSpPr>
        <p:spPr>
          <a:xfrm>
            <a:off x="685800" y="1676400"/>
            <a:ext cx="5943600" cy="4114800"/>
          </a:xfrm>
        </p:spPr>
        <p:txBody>
          <a:bodyPr/>
          <a:lstStyle/>
          <a:p>
            <a:pPr marL="533400" indent="-533400">
              <a:lnSpc>
                <a:spcPct val="90000"/>
              </a:lnSpc>
            </a:pPr>
            <a:r>
              <a:rPr lang="en-US" sz="3200" dirty="0"/>
              <a:t>Language is action </a:t>
            </a:r>
          </a:p>
          <a:p>
            <a:pPr marL="533400" indent="-533400">
              <a:lnSpc>
                <a:spcPct val="90000"/>
              </a:lnSpc>
            </a:pPr>
            <a:r>
              <a:rPr lang="en-US" sz="3200" dirty="0"/>
              <a:t>Five basic speech acts exist:</a:t>
            </a:r>
          </a:p>
          <a:p>
            <a:pPr marL="914400" lvl="1" indent="-457200">
              <a:lnSpc>
                <a:spcPct val="90000"/>
              </a:lnSpc>
              <a:buFontTx/>
              <a:buAutoNum type="arabicPeriod"/>
            </a:pPr>
            <a:r>
              <a:rPr lang="en-US" sz="2800" dirty="0"/>
              <a:t>Assertions </a:t>
            </a:r>
          </a:p>
          <a:p>
            <a:pPr marL="914400" lvl="1" indent="-457200">
              <a:lnSpc>
                <a:spcPct val="90000"/>
              </a:lnSpc>
              <a:buFontTx/>
              <a:buAutoNum type="arabicPeriod"/>
            </a:pPr>
            <a:r>
              <a:rPr lang="en-US" sz="2800" dirty="0"/>
              <a:t>Declarations</a:t>
            </a:r>
            <a:br>
              <a:rPr lang="en-US" sz="2800" dirty="0"/>
            </a:br>
            <a:r>
              <a:rPr lang="en-US" sz="2800" dirty="0"/>
              <a:t> </a:t>
            </a:r>
            <a:r>
              <a:rPr lang="en-US" dirty="0"/>
              <a:t>Assessments are a form of declaration</a:t>
            </a:r>
            <a:r>
              <a:rPr lang="en-US" sz="2800" dirty="0"/>
              <a:t> </a:t>
            </a:r>
          </a:p>
          <a:p>
            <a:pPr marL="914400" lvl="1" indent="-457200">
              <a:lnSpc>
                <a:spcPct val="90000"/>
              </a:lnSpc>
              <a:buFontTx/>
              <a:buAutoNum type="arabicPeriod"/>
            </a:pPr>
            <a:r>
              <a:rPr lang="en-US" sz="2800" dirty="0"/>
              <a:t>Requests </a:t>
            </a:r>
          </a:p>
          <a:p>
            <a:pPr marL="914400" lvl="1" indent="-457200">
              <a:lnSpc>
                <a:spcPct val="90000"/>
              </a:lnSpc>
              <a:buFontTx/>
              <a:buAutoNum type="arabicPeriod"/>
            </a:pPr>
            <a:r>
              <a:rPr lang="en-US" sz="2800" dirty="0"/>
              <a:t>Offers </a:t>
            </a:r>
          </a:p>
          <a:p>
            <a:pPr marL="914400" lvl="1" indent="-457200">
              <a:lnSpc>
                <a:spcPct val="90000"/>
              </a:lnSpc>
              <a:buFontTx/>
              <a:buAutoNum type="arabicPeriod"/>
            </a:pPr>
            <a:r>
              <a:rPr lang="en-US" sz="2800" dirty="0"/>
              <a:t>Promises</a:t>
            </a:r>
          </a:p>
        </p:txBody>
      </p:sp>
      <p:pic>
        <p:nvPicPr>
          <p:cNvPr id="70660" name="Picture 4" descr="C:\WINDOWS\Application Data\Microsoft\Media Catalog\Downloaded Clips\cl0\PE01451_.wmf"/>
          <p:cNvPicPr>
            <a:picLocks noChangeAspect="1" noChangeArrowheads="1"/>
          </p:cNvPicPr>
          <p:nvPr/>
        </p:nvPicPr>
        <p:blipFill>
          <a:blip r:embed="rId3" cstate="print"/>
          <a:srcRect/>
          <a:stretch>
            <a:fillRect/>
          </a:stretch>
        </p:blipFill>
        <p:spPr bwMode="auto">
          <a:xfrm>
            <a:off x="4914900" y="2057400"/>
            <a:ext cx="4152900" cy="3468688"/>
          </a:xfrm>
          <a:prstGeom prst="rect">
            <a:avLst/>
          </a:prstGeom>
          <a:noFill/>
        </p:spPr>
      </p:pic>
      <p:sp>
        <p:nvSpPr>
          <p:cNvPr id="70661" name="AutoShape 5"/>
          <p:cNvSpPr>
            <a:spLocks noChangeArrowheads="1"/>
          </p:cNvSpPr>
          <p:nvPr/>
        </p:nvSpPr>
        <p:spPr bwMode="auto">
          <a:xfrm flipH="1" flipV="1">
            <a:off x="3352800" y="5486400"/>
            <a:ext cx="4419600" cy="1219200"/>
          </a:xfrm>
          <a:prstGeom prst="wedgeRectCallout">
            <a:avLst>
              <a:gd name="adj1" fmla="val 35236"/>
              <a:gd name="adj2" fmla="val 82681"/>
            </a:avLst>
          </a:prstGeom>
          <a:noFill/>
          <a:ln w="9525">
            <a:solidFill>
              <a:schemeClr val="tx1"/>
            </a:solidFill>
            <a:miter lim="800000"/>
            <a:headEnd/>
            <a:tailEnd/>
          </a:ln>
          <a:effectLst/>
        </p:spPr>
        <p:txBody>
          <a:bodyPr rot="10800000"/>
          <a:lstStyle/>
          <a:p>
            <a:pPr algn="ctr"/>
            <a:r>
              <a:rPr lang="en-US" dirty="0"/>
              <a:t>They allow us to make sense of what we observe in our and others’ communication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B81DB522-F6B6-4B0E-B52A-88A082B935B2}" type="slidenum">
              <a:rPr lang="en-US"/>
              <a:pPr/>
              <a:t>86</a:t>
            </a:fld>
            <a:endParaRPr lang="en-US" dirty="0"/>
          </a:p>
        </p:txBody>
      </p:sp>
      <p:sp>
        <p:nvSpPr>
          <p:cNvPr id="202754" name="Rectangle 2"/>
          <p:cNvSpPr>
            <a:spLocks noGrp="1" noChangeArrowheads="1"/>
          </p:cNvSpPr>
          <p:nvPr>
            <p:ph type="title"/>
          </p:nvPr>
        </p:nvSpPr>
        <p:spPr/>
        <p:txBody>
          <a:bodyPr/>
          <a:lstStyle/>
          <a:p>
            <a:r>
              <a:rPr lang="en-US" dirty="0"/>
              <a:t>The Acts in Action</a:t>
            </a:r>
          </a:p>
        </p:txBody>
      </p:sp>
      <p:pic>
        <p:nvPicPr>
          <p:cNvPr id="202755" name="Picture 3" descr="C:\WINNT40\Profiles\TJElliott\Application Data\Microsoft\Media Catalog\Downloaded Clips\cl1f\j0078710.wmf"/>
          <p:cNvPicPr>
            <a:picLocks noChangeAspect="1" noChangeArrowheads="1"/>
          </p:cNvPicPr>
          <p:nvPr/>
        </p:nvPicPr>
        <p:blipFill>
          <a:blip r:embed="rId2" cstate="print"/>
          <a:srcRect/>
          <a:stretch>
            <a:fillRect/>
          </a:stretch>
        </p:blipFill>
        <p:spPr bwMode="auto">
          <a:xfrm>
            <a:off x="533400" y="1371600"/>
            <a:ext cx="1668463" cy="2036763"/>
          </a:xfrm>
          <a:prstGeom prst="rect">
            <a:avLst/>
          </a:prstGeom>
          <a:noFill/>
        </p:spPr>
      </p:pic>
      <p:pic>
        <p:nvPicPr>
          <p:cNvPr id="202756" name="Picture 4" descr="C:\Program Files\Common Files\Microsoft Shared\Clipart\cagcat50\bs00975_.wmf"/>
          <p:cNvPicPr>
            <a:picLocks noChangeAspect="1" noChangeArrowheads="1"/>
          </p:cNvPicPr>
          <p:nvPr/>
        </p:nvPicPr>
        <p:blipFill>
          <a:blip r:embed="rId3" cstate="print"/>
          <a:srcRect/>
          <a:stretch>
            <a:fillRect/>
          </a:stretch>
        </p:blipFill>
        <p:spPr bwMode="auto">
          <a:xfrm>
            <a:off x="2279650" y="1023938"/>
            <a:ext cx="1606550" cy="990600"/>
          </a:xfrm>
          <a:prstGeom prst="rect">
            <a:avLst/>
          </a:prstGeom>
          <a:noFill/>
        </p:spPr>
      </p:pic>
      <p:sp>
        <p:nvSpPr>
          <p:cNvPr id="202757" name="AutoShape 5"/>
          <p:cNvSpPr>
            <a:spLocks noChangeArrowheads="1"/>
          </p:cNvSpPr>
          <p:nvPr/>
        </p:nvSpPr>
        <p:spPr bwMode="auto">
          <a:xfrm flipH="1">
            <a:off x="381000" y="228600"/>
            <a:ext cx="1752600" cy="1143000"/>
          </a:xfrm>
          <a:prstGeom prst="wedgeEllipseCallout">
            <a:avLst>
              <a:gd name="adj1" fmla="val -23370"/>
              <a:gd name="adj2" fmla="val 69718"/>
            </a:avLst>
          </a:prstGeom>
          <a:solidFill>
            <a:schemeClr val="accent1"/>
          </a:solidFill>
          <a:ln w="9525">
            <a:solidFill>
              <a:schemeClr val="tx1"/>
            </a:solidFill>
            <a:miter lim="800000"/>
            <a:headEnd/>
            <a:tailEnd/>
          </a:ln>
          <a:effectLst/>
        </p:spPr>
        <p:txBody>
          <a:bodyPr/>
          <a:lstStyle/>
          <a:p>
            <a:pPr algn="ctr"/>
            <a:r>
              <a:rPr lang="en-US" dirty="0"/>
              <a:t>It’s Thursday</a:t>
            </a:r>
          </a:p>
        </p:txBody>
      </p:sp>
      <p:pic>
        <p:nvPicPr>
          <p:cNvPr id="202758" name="Picture 6" descr="C:\WINNT40\Profiles\TJElliott\Application Data\Microsoft\Media Catalog\Downloaded Clips\cl1f\j0078703.wmf"/>
          <p:cNvPicPr>
            <a:picLocks noChangeAspect="1" noChangeArrowheads="1"/>
          </p:cNvPicPr>
          <p:nvPr/>
        </p:nvPicPr>
        <p:blipFill>
          <a:blip r:embed="rId4" cstate="print"/>
          <a:srcRect/>
          <a:stretch>
            <a:fillRect/>
          </a:stretch>
        </p:blipFill>
        <p:spPr bwMode="auto">
          <a:xfrm>
            <a:off x="6248400" y="1219200"/>
            <a:ext cx="1143000" cy="1971675"/>
          </a:xfrm>
          <a:prstGeom prst="rect">
            <a:avLst/>
          </a:prstGeom>
          <a:noFill/>
        </p:spPr>
      </p:pic>
      <p:sp>
        <p:nvSpPr>
          <p:cNvPr id="202759" name="AutoShape 7"/>
          <p:cNvSpPr>
            <a:spLocks noChangeArrowheads="1"/>
          </p:cNvSpPr>
          <p:nvPr/>
        </p:nvSpPr>
        <p:spPr bwMode="auto">
          <a:xfrm flipH="1">
            <a:off x="7162800" y="381000"/>
            <a:ext cx="1981200" cy="1371600"/>
          </a:xfrm>
          <a:prstGeom prst="wedgeEllipseCallout">
            <a:avLst>
              <a:gd name="adj1" fmla="val 35574"/>
              <a:gd name="adj2" fmla="val 61685"/>
            </a:avLst>
          </a:prstGeom>
          <a:solidFill>
            <a:schemeClr val="accent1"/>
          </a:solidFill>
          <a:ln w="9525">
            <a:solidFill>
              <a:schemeClr val="tx1"/>
            </a:solidFill>
            <a:miter lim="800000"/>
            <a:headEnd/>
            <a:tailEnd/>
          </a:ln>
          <a:effectLst/>
        </p:spPr>
        <p:txBody>
          <a:bodyPr/>
          <a:lstStyle/>
          <a:p>
            <a:pPr algn="ctr"/>
            <a:r>
              <a:rPr lang="en-US" dirty="0"/>
              <a:t>You screwed up!</a:t>
            </a:r>
          </a:p>
        </p:txBody>
      </p:sp>
      <p:grpSp>
        <p:nvGrpSpPr>
          <p:cNvPr id="2" name="Group 15"/>
          <p:cNvGrpSpPr>
            <a:grpSpLocks/>
          </p:cNvGrpSpPr>
          <p:nvPr/>
        </p:nvGrpSpPr>
        <p:grpSpPr bwMode="auto">
          <a:xfrm>
            <a:off x="5105400" y="3657600"/>
            <a:ext cx="1446213" cy="1701800"/>
            <a:chOff x="1777" y="2144"/>
            <a:chExt cx="1443" cy="1821"/>
          </a:xfrm>
        </p:grpSpPr>
        <p:sp>
          <p:nvSpPr>
            <p:cNvPr id="202761" name="Freeform 9"/>
            <p:cNvSpPr>
              <a:spLocks/>
            </p:cNvSpPr>
            <p:nvPr/>
          </p:nvSpPr>
          <p:spPr bwMode="auto">
            <a:xfrm>
              <a:off x="2058" y="2147"/>
              <a:ext cx="409" cy="460"/>
            </a:xfrm>
            <a:custGeom>
              <a:avLst/>
              <a:gdLst/>
              <a:ahLst/>
              <a:cxnLst>
                <a:cxn ang="0">
                  <a:pos x="276" y="227"/>
                </a:cxn>
                <a:cxn ang="0">
                  <a:pos x="282" y="293"/>
                </a:cxn>
                <a:cxn ang="0">
                  <a:pos x="282" y="366"/>
                </a:cxn>
                <a:cxn ang="0">
                  <a:pos x="249" y="432"/>
                </a:cxn>
                <a:cxn ang="0">
                  <a:pos x="194" y="460"/>
                </a:cxn>
                <a:cxn ang="0">
                  <a:pos x="150" y="449"/>
                </a:cxn>
                <a:cxn ang="0">
                  <a:pos x="67" y="376"/>
                </a:cxn>
                <a:cxn ang="0">
                  <a:pos x="10" y="244"/>
                </a:cxn>
                <a:cxn ang="0">
                  <a:pos x="0" y="116"/>
                </a:cxn>
                <a:cxn ang="0">
                  <a:pos x="27" y="50"/>
                </a:cxn>
                <a:cxn ang="0">
                  <a:pos x="77" y="0"/>
                </a:cxn>
                <a:cxn ang="0">
                  <a:pos x="144" y="10"/>
                </a:cxn>
                <a:cxn ang="0">
                  <a:pos x="210" y="60"/>
                </a:cxn>
                <a:cxn ang="0">
                  <a:pos x="249" y="133"/>
                </a:cxn>
                <a:cxn ang="0">
                  <a:pos x="265" y="160"/>
                </a:cxn>
                <a:cxn ang="0">
                  <a:pos x="382" y="93"/>
                </a:cxn>
                <a:cxn ang="0">
                  <a:pos x="409" y="100"/>
                </a:cxn>
                <a:cxn ang="0">
                  <a:pos x="399" y="127"/>
                </a:cxn>
                <a:cxn ang="0">
                  <a:pos x="276" y="227"/>
                </a:cxn>
              </a:cxnLst>
              <a:rect l="0" t="0" r="r" b="b"/>
              <a:pathLst>
                <a:path w="409" h="460">
                  <a:moveTo>
                    <a:pt x="276" y="227"/>
                  </a:moveTo>
                  <a:lnTo>
                    <a:pt x="282" y="293"/>
                  </a:lnTo>
                  <a:lnTo>
                    <a:pt x="282" y="366"/>
                  </a:lnTo>
                  <a:lnTo>
                    <a:pt x="249" y="432"/>
                  </a:lnTo>
                  <a:lnTo>
                    <a:pt x="194" y="460"/>
                  </a:lnTo>
                  <a:lnTo>
                    <a:pt x="150" y="449"/>
                  </a:lnTo>
                  <a:lnTo>
                    <a:pt x="67" y="376"/>
                  </a:lnTo>
                  <a:lnTo>
                    <a:pt x="10" y="244"/>
                  </a:lnTo>
                  <a:lnTo>
                    <a:pt x="0" y="116"/>
                  </a:lnTo>
                  <a:lnTo>
                    <a:pt x="27" y="50"/>
                  </a:lnTo>
                  <a:lnTo>
                    <a:pt x="77" y="0"/>
                  </a:lnTo>
                  <a:lnTo>
                    <a:pt x="144" y="10"/>
                  </a:lnTo>
                  <a:lnTo>
                    <a:pt x="210" y="60"/>
                  </a:lnTo>
                  <a:lnTo>
                    <a:pt x="249" y="133"/>
                  </a:lnTo>
                  <a:lnTo>
                    <a:pt x="265" y="160"/>
                  </a:lnTo>
                  <a:lnTo>
                    <a:pt x="382" y="93"/>
                  </a:lnTo>
                  <a:lnTo>
                    <a:pt x="409" y="100"/>
                  </a:lnTo>
                  <a:lnTo>
                    <a:pt x="399" y="127"/>
                  </a:lnTo>
                  <a:lnTo>
                    <a:pt x="276" y="227"/>
                  </a:lnTo>
                  <a:close/>
                </a:path>
              </a:pathLst>
            </a:custGeom>
            <a:solidFill>
              <a:srgbClr val="000000"/>
            </a:solidFill>
            <a:ln w="9525">
              <a:noFill/>
              <a:round/>
              <a:headEnd/>
              <a:tailEnd/>
            </a:ln>
          </p:spPr>
          <p:txBody>
            <a:bodyPr/>
            <a:lstStyle/>
            <a:p>
              <a:endParaRPr lang="en-US" dirty="0"/>
            </a:p>
          </p:txBody>
        </p:sp>
        <p:sp>
          <p:nvSpPr>
            <p:cNvPr id="202762" name="Freeform 10"/>
            <p:cNvSpPr>
              <a:spLocks/>
            </p:cNvSpPr>
            <p:nvPr/>
          </p:nvSpPr>
          <p:spPr bwMode="auto">
            <a:xfrm>
              <a:off x="2225" y="2591"/>
              <a:ext cx="366" cy="816"/>
            </a:xfrm>
            <a:custGeom>
              <a:avLst/>
              <a:gdLst/>
              <a:ahLst/>
              <a:cxnLst>
                <a:cxn ang="0">
                  <a:pos x="315" y="143"/>
                </a:cxn>
                <a:cxn ang="0">
                  <a:pos x="278" y="50"/>
                </a:cxn>
                <a:cxn ang="0">
                  <a:pos x="232" y="0"/>
                </a:cxn>
                <a:cxn ang="0">
                  <a:pos x="178" y="0"/>
                </a:cxn>
                <a:cxn ang="0">
                  <a:pos x="111" y="27"/>
                </a:cxn>
                <a:cxn ang="0">
                  <a:pos x="27" y="110"/>
                </a:cxn>
                <a:cxn ang="0">
                  <a:pos x="0" y="183"/>
                </a:cxn>
                <a:cxn ang="0">
                  <a:pos x="50" y="266"/>
                </a:cxn>
                <a:cxn ang="0">
                  <a:pos x="128" y="333"/>
                </a:cxn>
                <a:cxn ang="0">
                  <a:pos x="151" y="427"/>
                </a:cxn>
                <a:cxn ang="0">
                  <a:pos x="144" y="511"/>
                </a:cxn>
                <a:cxn ang="0">
                  <a:pos x="111" y="582"/>
                </a:cxn>
                <a:cxn ang="0">
                  <a:pos x="33" y="645"/>
                </a:cxn>
                <a:cxn ang="0">
                  <a:pos x="0" y="715"/>
                </a:cxn>
                <a:cxn ang="0">
                  <a:pos x="27" y="793"/>
                </a:cxn>
                <a:cxn ang="0">
                  <a:pos x="101" y="816"/>
                </a:cxn>
                <a:cxn ang="0">
                  <a:pos x="184" y="793"/>
                </a:cxn>
                <a:cxn ang="0">
                  <a:pos x="265" y="732"/>
                </a:cxn>
                <a:cxn ang="0">
                  <a:pos x="332" y="632"/>
                </a:cxn>
                <a:cxn ang="0">
                  <a:pos x="359" y="549"/>
                </a:cxn>
                <a:cxn ang="0">
                  <a:pos x="366" y="431"/>
                </a:cxn>
                <a:cxn ang="0">
                  <a:pos x="359" y="310"/>
                </a:cxn>
                <a:cxn ang="0">
                  <a:pos x="332" y="210"/>
                </a:cxn>
                <a:cxn ang="0">
                  <a:pos x="315" y="143"/>
                </a:cxn>
              </a:cxnLst>
              <a:rect l="0" t="0" r="r" b="b"/>
              <a:pathLst>
                <a:path w="366" h="816">
                  <a:moveTo>
                    <a:pt x="315" y="143"/>
                  </a:moveTo>
                  <a:lnTo>
                    <a:pt x="278" y="50"/>
                  </a:lnTo>
                  <a:lnTo>
                    <a:pt x="232" y="0"/>
                  </a:lnTo>
                  <a:lnTo>
                    <a:pt x="178" y="0"/>
                  </a:lnTo>
                  <a:lnTo>
                    <a:pt x="111" y="27"/>
                  </a:lnTo>
                  <a:lnTo>
                    <a:pt x="27" y="110"/>
                  </a:lnTo>
                  <a:lnTo>
                    <a:pt x="0" y="183"/>
                  </a:lnTo>
                  <a:lnTo>
                    <a:pt x="50" y="266"/>
                  </a:lnTo>
                  <a:lnTo>
                    <a:pt x="128" y="333"/>
                  </a:lnTo>
                  <a:lnTo>
                    <a:pt x="151" y="427"/>
                  </a:lnTo>
                  <a:lnTo>
                    <a:pt x="144" y="511"/>
                  </a:lnTo>
                  <a:lnTo>
                    <a:pt x="111" y="582"/>
                  </a:lnTo>
                  <a:lnTo>
                    <a:pt x="33" y="645"/>
                  </a:lnTo>
                  <a:lnTo>
                    <a:pt x="0" y="715"/>
                  </a:lnTo>
                  <a:lnTo>
                    <a:pt x="27" y="793"/>
                  </a:lnTo>
                  <a:lnTo>
                    <a:pt x="101" y="816"/>
                  </a:lnTo>
                  <a:lnTo>
                    <a:pt x="184" y="793"/>
                  </a:lnTo>
                  <a:lnTo>
                    <a:pt x="265" y="732"/>
                  </a:lnTo>
                  <a:lnTo>
                    <a:pt x="332" y="632"/>
                  </a:lnTo>
                  <a:lnTo>
                    <a:pt x="359" y="549"/>
                  </a:lnTo>
                  <a:lnTo>
                    <a:pt x="366" y="431"/>
                  </a:lnTo>
                  <a:lnTo>
                    <a:pt x="359" y="310"/>
                  </a:lnTo>
                  <a:lnTo>
                    <a:pt x="332" y="210"/>
                  </a:lnTo>
                  <a:lnTo>
                    <a:pt x="315" y="143"/>
                  </a:lnTo>
                  <a:close/>
                </a:path>
              </a:pathLst>
            </a:custGeom>
            <a:solidFill>
              <a:srgbClr val="000000"/>
            </a:solidFill>
            <a:ln w="9525">
              <a:noFill/>
              <a:round/>
              <a:headEnd/>
              <a:tailEnd/>
            </a:ln>
          </p:spPr>
          <p:txBody>
            <a:bodyPr/>
            <a:lstStyle/>
            <a:p>
              <a:endParaRPr lang="en-US" dirty="0"/>
            </a:p>
          </p:txBody>
        </p:sp>
        <p:sp>
          <p:nvSpPr>
            <p:cNvPr id="202763" name="Freeform 11"/>
            <p:cNvSpPr>
              <a:spLocks/>
            </p:cNvSpPr>
            <p:nvPr/>
          </p:nvSpPr>
          <p:spPr bwMode="auto">
            <a:xfrm>
              <a:off x="2287" y="2144"/>
              <a:ext cx="907" cy="815"/>
            </a:xfrm>
            <a:custGeom>
              <a:avLst/>
              <a:gdLst/>
              <a:ahLst/>
              <a:cxnLst>
                <a:cxn ang="0">
                  <a:pos x="165" y="631"/>
                </a:cxn>
                <a:cxn ang="0">
                  <a:pos x="75" y="639"/>
                </a:cxn>
                <a:cxn ang="0">
                  <a:pos x="17" y="660"/>
                </a:cxn>
                <a:cxn ang="0">
                  <a:pos x="0" y="708"/>
                </a:cxn>
                <a:cxn ang="0">
                  <a:pos x="38" y="764"/>
                </a:cxn>
                <a:cxn ang="0">
                  <a:pos x="115" y="802"/>
                </a:cxn>
                <a:cxn ang="0">
                  <a:pos x="198" y="815"/>
                </a:cxn>
                <a:cxn ang="0">
                  <a:pos x="315" y="754"/>
                </a:cxn>
                <a:cxn ang="0">
                  <a:pos x="444" y="664"/>
                </a:cxn>
                <a:cxn ang="0">
                  <a:pos x="594" y="560"/>
                </a:cxn>
                <a:cxn ang="0">
                  <a:pos x="734" y="400"/>
                </a:cxn>
                <a:cxn ang="0">
                  <a:pos x="830" y="242"/>
                </a:cxn>
                <a:cxn ang="0">
                  <a:pos x="872" y="144"/>
                </a:cxn>
                <a:cxn ang="0">
                  <a:pos x="907" y="115"/>
                </a:cxn>
                <a:cxn ang="0">
                  <a:pos x="895" y="59"/>
                </a:cxn>
                <a:cxn ang="0">
                  <a:pos x="811" y="0"/>
                </a:cxn>
                <a:cxn ang="0">
                  <a:pos x="726" y="0"/>
                </a:cxn>
                <a:cxn ang="0">
                  <a:pos x="707" y="44"/>
                </a:cxn>
                <a:cxn ang="0">
                  <a:pos x="720" y="111"/>
                </a:cxn>
                <a:cxn ang="0">
                  <a:pos x="755" y="169"/>
                </a:cxn>
                <a:cxn ang="0">
                  <a:pos x="795" y="184"/>
                </a:cxn>
                <a:cxn ang="0">
                  <a:pos x="718" y="354"/>
                </a:cxn>
                <a:cxn ang="0">
                  <a:pos x="628" y="443"/>
                </a:cxn>
                <a:cxn ang="0">
                  <a:pos x="525" y="516"/>
                </a:cxn>
                <a:cxn ang="0">
                  <a:pos x="373" y="591"/>
                </a:cxn>
                <a:cxn ang="0">
                  <a:pos x="248" y="666"/>
                </a:cxn>
                <a:cxn ang="0">
                  <a:pos x="165" y="631"/>
                </a:cxn>
              </a:cxnLst>
              <a:rect l="0" t="0" r="r" b="b"/>
              <a:pathLst>
                <a:path w="907" h="815">
                  <a:moveTo>
                    <a:pt x="165" y="631"/>
                  </a:moveTo>
                  <a:lnTo>
                    <a:pt x="75" y="639"/>
                  </a:lnTo>
                  <a:lnTo>
                    <a:pt x="17" y="660"/>
                  </a:lnTo>
                  <a:lnTo>
                    <a:pt x="0" y="708"/>
                  </a:lnTo>
                  <a:lnTo>
                    <a:pt x="38" y="764"/>
                  </a:lnTo>
                  <a:lnTo>
                    <a:pt x="115" y="802"/>
                  </a:lnTo>
                  <a:lnTo>
                    <a:pt x="198" y="815"/>
                  </a:lnTo>
                  <a:lnTo>
                    <a:pt x="315" y="754"/>
                  </a:lnTo>
                  <a:lnTo>
                    <a:pt x="444" y="664"/>
                  </a:lnTo>
                  <a:lnTo>
                    <a:pt x="594" y="560"/>
                  </a:lnTo>
                  <a:lnTo>
                    <a:pt x="734" y="400"/>
                  </a:lnTo>
                  <a:lnTo>
                    <a:pt x="830" y="242"/>
                  </a:lnTo>
                  <a:lnTo>
                    <a:pt x="872" y="144"/>
                  </a:lnTo>
                  <a:lnTo>
                    <a:pt x="907" y="115"/>
                  </a:lnTo>
                  <a:lnTo>
                    <a:pt x="895" y="59"/>
                  </a:lnTo>
                  <a:lnTo>
                    <a:pt x="811" y="0"/>
                  </a:lnTo>
                  <a:lnTo>
                    <a:pt x="726" y="0"/>
                  </a:lnTo>
                  <a:lnTo>
                    <a:pt x="707" y="44"/>
                  </a:lnTo>
                  <a:lnTo>
                    <a:pt x="720" y="111"/>
                  </a:lnTo>
                  <a:lnTo>
                    <a:pt x="755" y="169"/>
                  </a:lnTo>
                  <a:lnTo>
                    <a:pt x="795" y="184"/>
                  </a:lnTo>
                  <a:lnTo>
                    <a:pt x="718" y="354"/>
                  </a:lnTo>
                  <a:lnTo>
                    <a:pt x="628" y="443"/>
                  </a:lnTo>
                  <a:lnTo>
                    <a:pt x="525" y="516"/>
                  </a:lnTo>
                  <a:lnTo>
                    <a:pt x="373" y="591"/>
                  </a:lnTo>
                  <a:lnTo>
                    <a:pt x="248" y="666"/>
                  </a:lnTo>
                  <a:lnTo>
                    <a:pt x="165" y="631"/>
                  </a:lnTo>
                  <a:close/>
                </a:path>
              </a:pathLst>
            </a:custGeom>
            <a:solidFill>
              <a:srgbClr val="000000"/>
            </a:solidFill>
            <a:ln w="9525">
              <a:noFill/>
              <a:round/>
              <a:headEnd/>
              <a:tailEnd/>
            </a:ln>
          </p:spPr>
          <p:txBody>
            <a:bodyPr/>
            <a:lstStyle/>
            <a:p>
              <a:endParaRPr lang="en-US" dirty="0"/>
            </a:p>
          </p:txBody>
        </p:sp>
        <p:sp>
          <p:nvSpPr>
            <p:cNvPr id="202764" name="Freeform 12"/>
            <p:cNvSpPr>
              <a:spLocks/>
            </p:cNvSpPr>
            <p:nvPr/>
          </p:nvSpPr>
          <p:spPr bwMode="auto">
            <a:xfrm>
              <a:off x="2417" y="2161"/>
              <a:ext cx="747" cy="530"/>
            </a:xfrm>
            <a:custGeom>
              <a:avLst/>
              <a:gdLst/>
              <a:ahLst/>
              <a:cxnLst>
                <a:cxn ang="0">
                  <a:pos x="17" y="530"/>
                </a:cxn>
                <a:cxn ang="0">
                  <a:pos x="0" y="466"/>
                </a:cxn>
                <a:cxn ang="0">
                  <a:pos x="27" y="416"/>
                </a:cxn>
                <a:cxn ang="0">
                  <a:pos x="146" y="337"/>
                </a:cxn>
                <a:cxn ang="0">
                  <a:pos x="290" y="248"/>
                </a:cxn>
                <a:cxn ang="0">
                  <a:pos x="465" y="167"/>
                </a:cxn>
                <a:cxn ang="0">
                  <a:pos x="566" y="132"/>
                </a:cxn>
                <a:cxn ang="0">
                  <a:pos x="605" y="103"/>
                </a:cxn>
                <a:cxn ang="0">
                  <a:pos x="597" y="38"/>
                </a:cxn>
                <a:cxn ang="0">
                  <a:pos x="637" y="0"/>
                </a:cxn>
                <a:cxn ang="0">
                  <a:pos x="695" y="3"/>
                </a:cxn>
                <a:cxn ang="0">
                  <a:pos x="747" y="53"/>
                </a:cxn>
                <a:cxn ang="0">
                  <a:pos x="739" y="90"/>
                </a:cxn>
                <a:cxn ang="0">
                  <a:pos x="703" y="134"/>
                </a:cxn>
                <a:cxn ang="0">
                  <a:pos x="639" y="144"/>
                </a:cxn>
                <a:cxn ang="0">
                  <a:pos x="541" y="182"/>
                </a:cxn>
                <a:cxn ang="0">
                  <a:pos x="379" y="253"/>
                </a:cxn>
                <a:cxn ang="0">
                  <a:pos x="229" y="326"/>
                </a:cxn>
                <a:cxn ang="0">
                  <a:pos x="138" y="426"/>
                </a:cxn>
                <a:cxn ang="0">
                  <a:pos x="83" y="506"/>
                </a:cxn>
                <a:cxn ang="0">
                  <a:pos x="17" y="530"/>
                </a:cxn>
              </a:cxnLst>
              <a:rect l="0" t="0" r="r" b="b"/>
              <a:pathLst>
                <a:path w="747" h="530">
                  <a:moveTo>
                    <a:pt x="17" y="530"/>
                  </a:moveTo>
                  <a:lnTo>
                    <a:pt x="0" y="466"/>
                  </a:lnTo>
                  <a:lnTo>
                    <a:pt x="27" y="416"/>
                  </a:lnTo>
                  <a:lnTo>
                    <a:pt x="146" y="337"/>
                  </a:lnTo>
                  <a:lnTo>
                    <a:pt x="290" y="248"/>
                  </a:lnTo>
                  <a:lnTo>
                    <a:pt x="465" y="167"/>
                  </a:lnTo>
                  <a:lnTo>
                    <a:pt x="566" y="132"/>
                  </a:lnTo>
                  <a:lnTo>
                    <a:pt x="605" y="103"/>
                  </a:lnTo>
                  <a:lnTo>
                    <a:pt x="597" y="38"/>
                  </a:lnTo>
                  <a:lnTo>
                    <a:pt x="637" y="0"/>
                  </a:lnTo>
                  <a:lnTo>
                    <a:pt x="695" y="3"/>
                  </a:lnTo>
                  <a:lnTo>
                    <a:pt x="747" y="53"/>
                  </a:lnTo>
                  <a:lnTo>
                    <a:pt x="739" y="90"/>
                  </a:lnTo>
                  <a:lnTo>
                    <a:pt x="703" y="134"/>
                  </a:lnTo>
                  <a:lnTo>
                    <a:pt x="639" y="144"/>
                  </a:lnTo>
                  <a:lnTo>
                    <a:pt x="541" y="182"/>
                  </a:lnTo>
                  <a:lnTo>
                    <a:pt x="379" y="253"/>
                  </a:lnTo>
                  <a:lnTo>
                    <a:pt x="229" y="326"/>
                  </a:lnTo>
                  <a:lnTo>
                    <a:pt x="138" y="426"/>
                  </a:lnTo>
                  <a:lnTo>
                    <a:pt x="83" y="506"/>
                  </a:lnTo>
                  <a:lnTo>
                    <a:pt x="17" y="530"/>
                  </a:lnTo>
                  <a:close/>
                </a:path>
              </a:pathLst>
            </a:custGeom>
            <a:solidFill>
              <a:srgbClr val="000000"/>
            </a:solidFill>
            <a:ln w="9525">
              <a:noFill/>
              <a:round/>
              <a:headEnd/>
              <a:tailEnd/>
            </a:ln>
          </p:spPr>
          <p:txBody>
            <a:bodyPr/>
            <a:lstStyle/>
            <a:p>
              <a:endParaRPr lang="en-US" dirty="0"/>
            </a:p>
          </p:txBody>
        </p:sp>
        <p:sp>
          <p:nvSpPr>
            <p:cNvPr id="202765" name="Freeform 13"/>
            <p:cNvSpPr>
              <a:spLocks/>
            </p:cNvSpPr>
            <p:nvPr/>
          </p:nvSpPr>
          <p:spPr bwMode="auto">
            <a:xfrm>
              <a:off x="1777" y="3272"/>
              <a:ext cx="674" cy="693"/>
            </a:xfrm>
            <a:custGeom>
              <a:avLst/>
              <a:gdLst/>
              <a:ahLst/>
              <a:cxnLst>
                <a:cxn ang="0">
                  <a:pos x="557" y="261"/>
                </a:cxn>
                <a:cxn ang="0">
                  <a:pos x="495" y="133"/>
                </a:cxn>
                <a:cxn ang="0">
                  <a:pos x="495" y="50"/>
                </a:cxn>
                <a:cxn ang="0">
                  <a:pos x="546" y="0"/>
                </a:cxn>
                <a:cxn ang="0">
                  <a:pos x="607" y="17"/>
                </a:cxn>
                <a:cxn ang="0">
                  <a:pos x="646" y="127"/>
                </a:cxn>
                <a:cxn ang="0">
                  <a:pos x="674" y="331"/>
                </a:cxn>
                <a:cxn ang="0">
                  <a:pos x="674" y="482"/>
                </a:cxn>
                <a:cxn ang="0">
                  <a:pos x="624" y="626"/>
                </a:cxn>
                <a:cxn ang="0">
                  <a:pos x="557" y="649"/>
                </a:cxn>
                <a:cxn ang="0">
                  <a:pos x="462" y="660"/>
                </a:cxn>
                <a:cxn ang="0">
                  <a:pos x="314" y="616"/>
                </a:cxn>
                <a:cxn ang="0">
                  <a:pos x="247" y="549"/>
                </a:cxn>
                <a:cxn ang="0">
                  <a:pos x="177" y="482"/>
                </a:cxn>
                <a:cxn ang="0">
                  <a:pos x="164" y="560"/>
                </a:cxn>
                <a:cxn ang="0">
                  <a:pos x="133" y="643"/>
                </a:cxn>
                <a:cxn ang="0">
                  <a:pos x="83" y="693"/>
                </a:cxn>
                <a:cxn ang="0">
                  <a:pos x="16" y="693"/>
                </a:cxn>
                <a:cxn ang="0">
                  <a:pos x="0" y="643"/>
                </a:cxn>
                <a:cxn ang="0">
                  <a:pos x="60" y="626"/>
                </a:cxn>
                <a:cxn ang="0">
                  <a:pos x="100" y="583"/>
                </a:cxn>
                <a:cxn ang="0">
                  <a:pos x="127" y="499"/>
                </a:cxn>
                <a:cxn ang="0">
                  <a:pos x="110" y="416"/>
                </a:cxn>
                <a:cxn ang="0">
                  <a:pos x="83" y="377"/>
                </a:cxn>
                <a:cxn ang="0">
                  <a:pos x="133" y="344"/>
                </a:cxn>
                <a:cxn ang="0">
                  <a:pos x="193" y="361"/>
                </a:cxn>
                <a:cxn ang="0">
                  <a:pos x="214" y="428"/>
                </a:cxn>
                <a:cxn ang="0">
                  <a:pos x="297" y="499"/>
                </a:cxn>
                <a:cxn ang="0">
                  <a:pos x="364" y="543"/>
                </a:cxn>
                <a:cxn ang="0">
                  <a:pos x="475" y="566"/>
                </a:cxn>
                <a:cxn ang="0">
                  <a:pos x="546" y="566"/>
                </a:cxn>
                <a:cxn ang="0">
                  <a:pos x="580" y="516"/>
                </a:cxn>
                <a:cxn ang="0">
                  <a:pos x="607" y="449"/>
                </a:cxn>
                <a:cxn ang="0">
                  <a:pos x="596" y="365"/>
                </a:cxn>
                <a:cxn ang="0">
                  <a:pos x="580" y="311"/>
                </a:cxn>
                <a:cxn ang="0">
                  <a:pos x="557" y="261"/>
                </a:cxn>
              </a:cxnLst>
              <a:rect l="0" t="0" r="r" b="b"/>
              <a:pathLst>
                <a:path w="674" h="693">
                  <a:moveTo>
                    <a:pt x="557" y="261"/>
                  </a:moveTo>
                  <a:lnTo>
                    <a:pt x="495" y="133"/>
                  </a:lnTo>
                  <a:lnTo>
                    <a:pt x="495" y="50"/>
                  </a:lnTo>
                  <a:lnTo>
                    <a:pt x="546" y="0"/>
                  </a:lnTo>
                  <a:lnTo>
                    <a:pt x="607" y="17"/>
                  </a:lnTo>
                  <a:lnTo>
                    <a:pt x="646" y="127"/>
                  </a:lnTo>
                  <a:lnTo>
                    <a:pt x="674" y="331"/>
                  </a:lnTo>
                  <a:lnTo>
                    <a:pt x="674" y="482"/>
                  </a:lnTo>
                  <a:lnTo>
                    <a:pt x="624" y="626"/>
                  </a:lnTo>
                  <a:lnTo>
                    <a:pt x="557" y="649"/>
                  </a:lnTo>
                  <a:lnTo>
                    <a:pt x="462" y="660"/>
                  </a:lnTo>
                  <a:lnTo>
                    <a:pt x="314" y="616"/>
                  </a:lnTo>
                  <a:lnTo>
                    <a:pt x="247" y="549"/>
                  </a:lnTo>
                  <a:lnTo>
                    <a:pt x="177" y="482"/>
                  </a:lnTo>
                  <a:lnTo>
                    <a:pt x="164" y="560"/>
                  </a:lnTo>
                  <a:lnTo>
                    <a:pt x="133" y="643"/>
                  </a:lnTo>
                  <a:lnTo>
                    <a:pt x="83" y="693"/>
                  </a:lnTo>
                  <a:lnTo>
                    <a:pt x="16" y="693"/>
                  </a:lnTo>
                  <a:lnTo>
                    <a:pt x="0" y="643"/>
                  </a:lnTo>
                  <a:lnTo>
                    <a:pt x="60" y="626"/>
                  </a:lnTo>
                  <a:lnTo>
                    <a:pt x="100" y="583"/>
                  </a:lnTo>
                  <a:lnTo>
                    <a:pt x="127" y="499"/>
                  </a:lnTo>
                  <a:lnTo>
                    <a:pt x="110" y="416"/>
                  </a:lnTo>
                  <a:lnTo>
                    <a:pt x="83" y="377"/>
                  </a:lnTo>
                  <a:lnTo>
                    <a:pt x="133" y="344"/>
                  </a:lnTo>
                  <a:lnTo>
                    <a:pt x="193" y="361"/>
                  </a:lnTo>
                  <a:lnTo>
                    <a:pt x="214" y="428"/>
                  </a:lnTo>
                  <a:lnTo>
                    <a:pt x="297" y="499"/>
                  </a:lnTo>
                  <a:lnTo>
                    <a:pt x="364" y="543"/>
                  </a:lnTo>
                  <a:lnTo>
                    <a:pt x="475" y="566"/>
                  </a:lnTo>
                  <a:lnTo>
                    <a:pt x="546" y="566"/>
                  </a:lnTo>
                  <a:lnTo>
                    <a:pt x="580" y="516"/>
                  </a:lnTo>
                  <a:lnTo>
                    <a:pt x="607" y="449"/>
                  </a:lnTo>
                  <a:lnTo>
                    <a:pt x="596" y="365"/>
                  </a:lnTo>
                  <a:lnTo>
                    <a:pt x="580" y="311"/>
                  </a:lnTo>
                  <a:lnTo>
                    <a:pt x="557" y="261"/>
                  </a:lnTo>
                  <a:close/>
                </a:path>
              </a:pathLst>
            </a:custGeom>
            <a:solidFill>
              <a:srgbClr val="000000"/>
            </a:solidFill>
            <a:ln w="9525">
              <a:noFill/>
              <a:round/>
              <a:headEnd/>
              <a:tailEnd/>
            </a:ln>
          </p:spPr>
          <p:txBody>
            <a:bodyPr/>
            <a:lstStyle/>
            <a:p>
              <a:endParaRPr lang="en-US" dirty="0"/>
            </a:p>
          </p:txBody>
        </p:sp>
        <p:sp>
          <p:nvSpPr>
            <p:cNvPr id="202766" name="Freeform 14"/>
            <p:cNvSpPr>
              <a:spLocks/>
            </p:cNvSpPr>
            <p:nvPr/>
          </p:nvSpPr>
          <p:spPr bwMode="auto">
            <a:xfrm>
              <a:off x="2323" y="3233"/>
              <a:ext cx="897" cy="688"/>
            </a:xfrm>
            <a:custGeom>
              <a:avLst/>
              <a:gdLst/>
              <a:ahLst/>
              <a:cxnLst>
                <a:cxn ang="0">
                  <a:pos x="33" y="0"/>
                </a:cxn>
                <a:cxn ang="0">
                  <a:pos x="0" y="56"/>
                </a:cxn>
                <a:cxn ang="0">
                  <a:pos x="17" y="139"/>
                </a:cxn>
                <a:cxn ang="0">
                  <a:pos x="77" y="183"/>
                </a:cxn>
                <a:cxn ang="0">
                  <a:pos x="217" y="199"/>
                </a:cxn>
                <a:cxn ang="0">
                  <a:pos x="408" y="172"/>
                </a:cxn>
                <a:cxn ang="0">
                  <a:pos x="498" y="133"/>
                </a:cxn>
                <a:cxn ang="0">
                  <a:pos x="565" y="106"/>
                </a:cxn>
                <a:cxn ang="0">
                  <a:pos x="599" y="122"/>
                </a:cxn>
                <a:cxn ang="0">
                  <a:pos x="593" y="172"/>
                </a:cxn>
                <a:cxn ang="0">
                  <a:pos x="548" y="237"/>
                </a:cxn>
                <a:cxn ang="0">
                  <a:pos x="498" y="370"/>
                </a:cxn>
                <a:cxn ang="0">
                  <a:pos x="481" y="488"/>
                </a:cxn>
                <a:cxn ang="0">
                  <a:pos x="481" y="581"/>
                </a:cxn>
                <a:cxn ang="0">
                  <a:pos x="465" y="621"/>
                </a:cxn>
                <a:cxn ang="0">
                  <a:pos x="475" y="665"/>
                </a:cxn>
                <a:cxn ang="0">
                  <a:pos x="515" y="665"/>
                </a:cxn>
                <a:cxn ang="0">
                  <a:pos x="558" y="638"/>
                </a:cxn>
                <a:cxn ang="0">
                  <a:pos x="676" y="631"/>
                </a:cxn>
                <a:cxn ang="0">
                  <a:pos x="780" y="665"/>
                </a:cxn>
                <a:cxn ang="0">
                  <a:pos x="814" y="688"/>
                </a:cxn>
                <a:cxn ang="0">
                  <a:pos x="897" y="648"/>
                </a:cxn>
                <a:cxn ang="0">
                  <a:pos x="897" y="615"/>
                </a:cxn>
                <a:cxn ang="0">
                  <a:pos x="847" y="604"/>
                </a:cxn>
                <a:cxn ang="0">
                  <a:pos x="747" y="581"/>
                </a:cxn>
                <a:cxn ang="0">
                  <a:pos x="609" y="588"/>
                </a:cxn>
                <a:cxn ang="0">
                  <a:pos x="548" y="598"/>
                </a:cxn>
                <a:cxn ang="0">
                  <a:pos x="531" y="581"/>
                </a:cxn>
                <a:cxn ang="0">
                  <a:pos x="531" y="471"/>
                </a:cxn>
                <a:cxn ang="0">
                  <a:pos x="575" y="349"/>
                </a:cxn>
                <a:cxn ang="0">
                  <a:pos x="632" y="253"/>
                </a:cxn>
                <a:cxn ang="0">
                  <a:pos x="659" y="139"/>
                </a:cxn>
                <a:cxn ang="0">
                  <a:pos x="659" y="72"/>
                </a:cxn>
                <a:cxn ang="0">
                  <a:pos x="632" y="22"/>
                </a:cxn>
                <a:cxn ang="0">
                  <a:pos x="575" y="6"/>
                </a:cxn>
                <a:cxn ang="0">
                  <a:pos x="481" y="39"/>
                </a:cxn>
                <a:cxn ang="0">
                  <a:pos x="360" y="72"/>
                </a:cxn>
                <a:cxn ang="0">
                  <a:pos x="244" y="72"/>
                </a:cxn>
                <a:cxn ang="0">
                  <a:pos x="150" y="49"/>
                </a:cxn>
                <a:cxn ang="0">
                  <a:pos x="83" y="16"/>
                </a:cxn>
                <a:cxn ang="0">
                  <a:pos x="33" y="0"/>
                </a:cxn>
              </a:cxnLst>
              <a:rect l="0" t="0" r="r" b="b"/>
              <a:pathLst>
                <a:path w="897" h="688">
                  <a:moveTo>
                    <a:pt x="33" y="0"/>
                  </a:moveTo>
                  <a:lnTo>
                    <a:pt x="0" y="56"/>
                  </a:lnTo>
                  <a:lnTo>
                    <a:pt x="17" y="139"/>
                  </a:lnTo>
                  <a:lnTo>
                    <a:pt x="77" y="183"/>
                  </a:lnTo>
                  <a:lnTo>
                    <a:pt x="217" y="199"/>
                  </a:lnTo>
                  <a:lnTo>
                    <a:pt x="408" y="172"/>
                  </a:lnTo>
                  <a:lnTo>
                    <a:pt x="498" y="133"/>
                  </a:lnTo>
                  <a:lnTo>
                    <a:pt x="565" y="106"/>
                  </a:lnTo>
                  <a:lnTo>
                    <a:pt x="599" y="122"/>
                  </a:lnTo>
                  <a:lnTo>
                    <a:pt x="593" y="172"/>
                  </a:lnTo>
                  <a:lnTo>
                    <a:pt x="548" y="237"/>
                  </a:lnTo>
                  <a:lnTo>
                    <a:pt x="498" y="370"/>
                  </a:lnTo>
                  <a:lnTo>
                    <a:pt x="481" y="488"/>
                  </a:lnTo>
                  <a:lnTo>
                    <a:pt x="481" y="581"/>
                  </a:lnTo>
                  <a:lnTo>
                    <a:pt x="465" y="621"/>
                  </a:lnTo>
                  <a:lnTo>
                    <a:pt x="475" y="665"/>
                  </a:lnTo>
                  <a:lnTo>
                    <a:pt x="515" y="665"/>
                  </a:lnTo>
                  <a:lnTo>
                    <a:pt x="558" y="638"/>
                  </a:lnTo>
                  <a:lnTo>
                    <a:pt x="676" y="631"/>
                  </a:lnTo>
                  <a:lnTo>
                    <a:pt x="780" y="665"/>
                  </a:lnTo>
                  <a:lnTo>
                    <a:pt x="814" y="688"/>
                  </a:lnTo>
                  <a:lnTo>
                    <a:pt x="897" y="648"/>
                  </a:lnTo>
                  <a:lnTo>
                    <a:pt x="897" y="615"/>
                  </a:lnTo>
                  <a:lnTo>
                    <a:pt x="847" y="604"/>
                  </a:lnTo>
                  <a:lnTo>
                    <a:pt x="747" y="581"/>
                  </a:lnTo>
                  <a:lnTo>
                    <a:pt x="609" y="588"/>
                  </a:lnTo>
                  <a:lnTo>
                    <a:pt x="548" y="598"/>
                  </a:lnTo>
                  <a:lnTo>
                    <a:pt x="531" y="581"/>
                  </a:lnTo>
                  <a:lnTo>
                    <a:pt x="531" y="471"/>
                  </a:lnTo>
                  <a:lnTo>
                    <a:pt x="575" y="349"/>
                  </a:lnTo>
                  <a:lnTo>
                    <a:pt x="632" y="253"/>
                  </a:lnTo>
                  <a:lnTo>
                    <a:pt x="659" y="139"/>
                  </a:lnTo>
                  <a:lnTo>
                    <a:pt x="659" y="72"/>
                  </a:lnTo>
                  <a:lnTo>
                    <a:pt x="632" y="22"/>
                  </a:lnTo>
                  <a:lnTo>
                    <a:pt x="575" y="6"/>
                  </a:lnTo>
                  <a:lnTo>
                    <a:pt x="481" y="39"/>
                  </a:lnTo>
                  <a:lnTo>
                    <a:pt x="360" y="72"/>
                  </a:lnTo>
                  <a:lnTo>
                    <a:pt x="244" y="72"/>
                  </a:lnTo>
                  <a:lnTo>
                    <a:pt x="150" y="49"/>
                  </a:lnTo>
                  <a:lnTo>
                    <a:pt x="83" y="16"/>
                  </a:lnTo>
                  <a:lnTo>
                    <a:pt x="33" y="0"/>
                  </a:lnTo>
                  <a:close/>
                </a:path>
              </a:pathLst>
            </a:custGeom>
            <a:solidFill>
              <a:srgbClr val="000000"/>
            </a:solidFill>
            <a:ln w="9525">
              <a:noFill/>
              <a:round/>
              <a:headEnd/>
              <a:tailEnd/>
            </a:ln>
          </p:spPr>
          <p:txBody>
            <a:bodyPr/>
            <a:lstStyle/>
            <a:p>
              <a:endParaRPr lang="en-US" dirty="0"/>
            </a:p>
          </p:txBody>
        </p:sp>
      </p:grpSp>
      <p:sp>
        <p:nvSpPr>
          <p:cNvPr id="202772" name="AutoShape 20"/>
          <p:cNvSpPr>
            <a:spLocks noChangeArrowheads="1"/>
          </p:cNvSpPr>
          <p:nvPr/>
        </p:nvSpPr>
        <p:spPr bwMode="auto">
          <a:xfrm flipH="1">
            <a:off x="7010400" y="2895600"/>
            <a:ext cx="1981200" cy="1447800"/>
          </a:xfrm>
          <a:prstGeom prst="wedgeEllipseCallout">
            <a:avLst>
              <a:gd name="adj1" fmla="val 66343"/>
              <a:gd name="adj2" fmla="val 16556"/>
            </a:avLst>
          </a:prstGeom>
          <a:solidFill>
            <a:schemeClr val="accent1"/>
          </a:solidFill>
          <a:ln w="9525">
            <a:solidFill>
              <a:schemeClr val="tx1"/>
            </a:solidFill>
            <a:miter lim="800000"/>
            <a:headEnd/>
            <a:tailEnd/>
          </a:ln>
          <a:effectLst/>
        </p:spPr>
        <p:txBody>
          <a:bodyPr/>
          <a:lstStyle/>
          <a:p>
            <a:pPr algn="ctr"/>
            <a:r>
              <a:rPr lang="en-US" dirty="0"/>
              <a:t>Give me another chance</a:t>
            </a:r>
          </a:p>
        </p:txBody>
      </p:sp>
      <p:sp>
        <p:nvSpPr>
          <p:cNvPr id="202773" name="AutoShape 21"/>
          <p:cNvSpPr>
            <a:spLocks noChangeArrowheads="1"/>
          </p:cNvSpPr>
          <p:nvPr/>
        </p:nvSpPr>
        <p:spPr bwMode="auto">
          <a:xfrm flipH="1">
            <a:off x="3733800" y="2438400"/>
            <a:ext cx="1981200" cy="1295400"/>
          </a:xfrm>
          <a:prstGeom prst="wedgeEllipseCallout">
            <a:avLst>
              <a:gd name="adj1" fmla="val -28125"/>
              <a:gd name="adj2" fmla="val 59681"/>
            </a:avLst>
          </a:prstGeom>
          <a:solidFill>
            <a:schemeClr val="accent1"/>
          </a:solidFill>
          <a:ln w="9525">
            <a:solidFill>
              <a:schemeClr val="tx1"/>
            </a:solidFill>
            <a:miter lim="800000"/>
            <a:headEnd/>
            <a:tailEnd/>
          </a:ln>
          <a:effectLst/>
        </p:spPr>
        <p:txBody>
          <a:bodyPr/>
          <a:lstStyle/>
          <a:p>
            <a:pPr algn="ctr"/>
            <a:r>
              <a:rPr lang="en-US" dirty="0"/>
              <a:t>Never again!</a:t>
            </a:r>
          </a:p>
        </p:txBody>
      </p:sp>
      <p:sp>
        <p:nvSpPr>
          <p:cNvPr id="202774" name="AutoShape 22"/>
          <p:cNvSpPr>
            <a:spLocks noChangeArrowheads="1"/>
          </p:cNvSpPr>
          <p:nvPr/>
        </p:nvSpPr>
        <p:spPr bwMode="auto">
          <a:xfrm flipH="1">
            <a:off x="1371600" y="3581400"/>
            <a:ext cx="1981200" cy="1295400"/>
          </a:xfrm>
          <a:prstGeom prst="wedgeEllipseCallout">
            <a:avLst>
              <a:gd name="adj1" fmla="val -146875"/>
              <a:gd name="adj2" fmla="val -12870"/>
            </a:avLst>
          </a:prstGeom>
          <a:solidFill>
            <a:schemeClr val="accent1"/>
          </a:solidFill>
          <a:ln w="9525">
            <a:solidFill>
              <a:schemeClr val="tx1"/>
            </a:solidFill>
            <a:miter lim="800000"/>
            <a:headEnd/>
            <a:tailEnd/>
          </a:ln>
          <a:effectLst/>
        </p:spPr>
        <p:txBody>
          <a:bodyPr/>
          <a:lstStyle/>
          <a:p>
            <a:pPr algn="ctr"/>
            <a:r>
              <a:rPr lang="en-US" dirty="0"/>
              <a:t>I’ll work for free.</a:t>
            </a:r>
          </a:p>
        </p:txBody>
      </p:sp>
      <p:pic>
        <p:nvPicPr>
          <p:cNvPr id="202775" name="Picture 23" descr="C:\WINNT40\Profiles\TJElliott\Application Data\Microsoft\Media Catalog\Downloaded Clips\cl1f\j0078722.wmf"/>
          <p:cNvPicPr>
            <a:picLocks noChangeAspect="1" noChangeArrowheads="1"/>
          </p:cNvPicPr>
          <p:nvPr/>
        </p:nvPicPr>
        <p:blipFill>
          <a:blip r:embed="rId5" cstate="print"/>
          <a:srcRect/>
          <a:stretch>
            <a:fillRect/>
          </a:stretch>
        </p:blipFill>
        <p:spPr bwMode="auto">
          <a:xfrm>
            <a:off x="0" y="4987925"/>
            <a:ext cx="1492250" cy="1870075"/>
          </a:xfrm>
          <a:prstGeom prst="rect">
            <a:avLst/>
          </a:prstGeom>
          <a:noFill/>
        </p:spPr>
      </p:pic>
      <p:sp>
        <p:nvSpPr>
          <p:cNvPr id="202776" name="AutoShape 24"/>
          <p:cNvSpPr>
            <a:spLocks noChangeArrowheads="1"/>
          </p:cNvSpPr>
          <p:nvPr/>
        </p:nvSpPr>
        <p:spPr bwMode="auto">
          <a:xfrm flipH="1">
            <a:off x="1828800" y="5029200"/>
            <a:ext cx="1981200" cy="914400"/>
          </a:xfrm>
          <a:prstGeom prst="wedgeEllipseCallout">
            <a:avLst>
              <a:gd name="adj1" fmla="val 82852"/>
              <a:gd name="adj2" fmla="val 343"/>
            </a:avLst>
          </a:prstGeom>
          <a:solidFill>
            <a:schemeClr val="accent1"/>
          </a:solidFill>
          <a:ln w="9525">
            <a:solidFill>
              <a:schemeClr val="tx1"/>
            </a:solidFill>
            <a:miter lim="800000"/>
            <a:headEnd/>
            <a:tailEnd/>
          </a:ln>
          <a:effectLst/>
        </p:spPr>
        <p:txBody>
          <a:bodyPr/>
          <a:lstStyle/>
          <a:p>
            <a:pPr algn="ctr"/>
            <a:r>
              <a:rPr lang="en-US" dirty="0"/>
              <a:t>He’s crazy!</a:t>
            </a:r>
          </a:p>
        </p:txBody>
      </p:sp>
      <p:sp>
        <p:nvSpPr>
          <p:cNvPr id="202777" name="Text Box 25"/>
          <p:cNvSpPr txBox="1">
            <a:spLocks noChangeArrowheads="1"/>
          </p:cNvSpPr>
          <p:nvPr/>
        </p:nvSpPr>
        <p:spPr bwMode="auto">
          <a:xfrm>
            <a:off x="5257800" y="5257800"/>
            <a:ext cx="3657600" cy="946150"/>
          </a:xfrm>
          <a:prstGeom prst="rect">
            <a:avLst/>
          </a:prstGeom>
          <a:noFill/>
          <a:ln w="9525">
            <a:noFill/>
            <a:miter lim="800000"/>
            <a:headEnd/>
            <a:tailEnd/>
          </a:ln>
          <a:effectLst/>
        </p:spPr>
        <p:txBody>
          <a:bodyPr>
            <a:spAutoFit/>
          </a:bodyPr>
          <a:lstStyle/>
          <a:p>
            <a:pPr algn="r">
              <a:spcBef>
                <a:spcPct val="50000"/>
              </a:spcBef>
            </a:pPr>
            <a:r>
              <a:rPr lang="en-US" sz="2800" b="1" dirty="0">
                <a:latin typeface="Comic Sans MS" pitchFamily="66" charset="0"/>
              </a:rPr>
              <a:t>Can You Identify the Speech 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barn(inHorizontal)">
                                      <p:cBhvr>
                                        <p:cTn id="7" dur="500"/>
                                        <p:tgtEl>
                                          <p:spTgt spid="2027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barn(inHorizontal)">
                                      <p:cBhvr>
                                        <p:cTn id="12" dur="500"/>
                                        <p:tgtEl>
                                          <p:spTgt spid="2027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02757"/>
                                        </p:tgtEl>
                                        <p:attrNameLst>
                                          <p:attrName>style.visibility</p:attrName>
                                        </p:attrNameLst>
                                      </p:cBhvr>
                                      <p:to>
                                        <p:strVal val="visible"/>
                                      </p:to>
                                    </p:set>
                                    <p:animEffect transition="in" filter="barn(inHorizontal)">
                                      <p:cBhvr>
                                        <p:cTn id="17" dur="500"/>
                                        <p:tgtEl>
                                          <p:spTgt spid="20275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02758"/>
                                        </p:tgtEl>
                                        <p:attrNameLst>
                                          <p:attrName>style.visibility</p:attrName>
                                        </p:attrNameLst>
                                      </p:cBhvr>
                                      <p:to>
                                        <p:strVal val="visible"/>
                                      </p:to>
                                    </p:set>
                                    <p:animEffect transition="in" filter="barn(inHorizontal)">
                                      <p:cBhvr>
                                        <p:cTn id="22" dur="500"/>
                                        <p:tgtEl>
                                          <p:spTgt spid="2027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02759"/>
                                        </p:tgtEl>
                                        <p:attrNameLst>
                                          <p:attrName>style.visibility</p:attrName>
                                        </p:attrNameLst>
                                      </p:cBhvr>
                                      <p:to>
                                        <p:strVal val="visible"/>
                                      </p:to>
                                    </p:set>
                                    <p:animEffect transition="in" filter="barn(inHorizontal)">
                                      <p:cBhvr>
                                        <p:cTn id="27" dur="500"/>
                                        <p:tgtEl>
                                          <p:spTgt spid="20275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02772"/>
                                        </p:tgtEl>
                                        <p:attrNameLst>
                                          <p:attrName>style.visibility</p:attrName>
                                        </p:attrNameLst>
                                      </p:cBhvr>
                                      <p:to>
                                        <p:strVal val="visible"/>
                                      </p:to>
                                    </p:set>
                                    <p:animEffect transition="in" filter="barn(inHorizontal)">
                                      <p:cBhvr>
                                        <p:cTn id="37" dur="500"/>
                                        <p:tgtEl>
                                          <p:spTgt spid="20277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02773"/>
                                        </p:tgtEl>
                                        <p:attrNameLst>
                                          <p:attrName>style.visibility</p:attrName>
                                        </p:attrNameLst>
                                      </p:cBhvr>
                                      <p:to>
                                        <p:strVal val="visible"/>
                                      </p:to>
                                    </p:set>
                                    <p:animEffect transition="in" filter="barn(inHorizontal)">
                                      <p:cBhvr>
                                        <p:cTn id="42" dur="500"/>
                                        <p:tgtEl>
                                          <p:spTgt spid="20277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02774"/>
                                        </p:tgtEl>
                                        <p:attrNameLst>
                                          <p:attrName>style.visibility</p:attrName>
                                        </p:attrNameLst>
                                      </p:cBhvr>
                                      <p:to>
                                        <p:strVal val="visible"/>
                                      </p:to>
                                    </p:set>
                                    <p:animEffect transition="in" filter="barn(inHorizontal)">
                                      <p:cBhvr>
                                        <p:cTn id="47" dur="500"/>
                                        <p:tgtEl>
                                          <p:spTgt spid="20277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202775"/>
                                        </p:tgtEl>
                                        <p:attrNameLst>
                                          <p:attrName>style.visibility</p:attrName>
                                        </p:attrNameLst>
                                      </p:cBhvr>
                                      <p:to>
                                        <p:strVal val="visible"/>
                                      </p:to>
                                    </p:set>
                                    <p:animEffect transition="in" filter="barn(inHorizontal)">
                                      <p:cBhvr>
                                        <p:cTn id="52" dur="500"/>
                                        <p:tgtEl>
                                          <p:spTgt spid="2027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02776"/>
                                        </p:tgtEl>
                                        <p:attrNameLst>
                                          <p:attrName>style.visibility</p:attrName>
                                        </p:attrNameLst>
                                      </p:cBhvr>
                                      <p:to>
                                        <p:strVal val="visible"/>
                                      </p:to>
                                    </p:set>
                                    <p:animEffect transition="in" filter="barn(inHorizontal)">
                                      <p:cBhvr>
                                        <p:cTn id="57" dur="500"/>
                                        <p:tgtEl>
                                          <p:spTgt spid="20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autoUpdateAnimBg="0"/>
      <p:bldP spid="202759" grpId="0" animBg="1" autoUpdateAnimBg="0"/>
      <p:bldP spid="202772" grpId="0" animBg="1" autoUpdateAnimBg="0"/>
      <p:bldP spid="202773" grpId="0" animBg="1" autoUpdateAnimBg="0"/>
      <p:bldP spid="202774" grpId="0" animBg="1" autoUpdateAnimBg="0"/>
      <p:bldP spid="202776"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663EEBAE-85A6-4B6D-B83A-A746194A24C6}" type="slidenum">
              <a:rPr lang="en-US"/>
              <a:pPr/>
              <a:t>87</a:t>
            </a:fld>
            <a:endParaRPr lang="en-US" dirty="0"/>
          </a:p>
        </p:txBody>
      </p:sp>
      <p:sp>
        <p:nvSpPr>
          <p:cNvPr id="71682" name="Rectangle 2"/>
          <p:cNvSpPr>
            <a:spLocks noGrp="1" noChangeArrowheads="1"/>
          </p:cNvSpPr>
          <p:nvPr>
            <p:ph type="title"/>
          </p:nvPr>
        </p:nvSpPr>
        <p:spPr/>
        <p:txBody>
          <a:bodyPr>
            <a:normAutofit fontScale="90000"/>
          </a:bodyPr>
          <a:lstStyle/>
          <a:p>
            <a:r>
              <a:rPr lang="en-US" sz="3600" dirty="0"/>
              <a:t>Speech Acts: </a:t>
            </a:r>
            <a:br>
              <a:rPr lang="en-US" sz="3600" dirty="0"/>
            </a:br>
            <a:r>
              <a:rPr lang="en-US" sz="3600" dirty="0"/>
              <a:t> </a:t>
            </a:r>
            <a:r>
              <a:rPr lang="en-US" b="0" dirty="0">
                <a:latin typeface="Arial Narrow" pitchFamily="34" charset="0"/>
              </a:rPr>
              <a:t>Assertions</a:t>
            </a:r>
            <a:endParaRPr lang="en-US" dirty="0">
              <a:latin typeface="Arial Narrow" pitchFamily="34" charset="0"/>
            </a:endParaRPr>
          </a:p>
        </p:txBody>
      </p:sp>
      <p:sp>
        <p:nvSpPr>
          <p:cNvPr id="71683" name="Rectangle 3"/>
          <p:cNvSpPr>
            <a:spLocks noGrp="1" noChangeArrowheads="1"/>
          </p:cNvSpPr>
          <p:nvPr>
            <p:ph type="body" idx="1"/>
          </p:nvPr>
        </p:nvSpPr>
        <p:spPr>
          <a:xfrm>
            <a:off x="685800" y="2133600"/>
            <a:ext cx="7772400" cy="3657600"/>
          </a:xfrm>
        </p:spPr>
        <p:txBody>
          <a:bodyPr/>
          <a:lstStyle/>
          <a:p>
            <a:r>
              <a:rPr lang="en-US" dirty="0">
                <a:cs typeface="Times New Roman" pitchFamily="18" charset="0"/>
              </a:rPr>
              <a:t>Statements that describe what already exists. What already exists may be facts of-the-world or of-the-word.</a:t>
            </a:r>
          </a:p>
          <a:p>
            <a:r>
              <a:rPr lang="en-US" dirty="0">
                <a:cs typeface="Times New Roman" pitchFamily="18" charset="0"/>
              </a:rPr>
              <a:t>Because assertions are statements about what already exists, evidence should be available to support or disprove them.</a:t>
            </a:r>
          </a:p>
          <a:p>
            <a:r>
              <a:rPr lang="en-US" dirty="0">
                <a:cs typeface="Times New Roman" pitchFamily="18" charset="0"/>
              </a:rPr>
              <a:t>“Today is Friday.”</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C59A8CAC-94D2-42A2-8CDE-3978D279E53E}" type="slidenum">
              <a:rPr lang="en-US"/>
              <a:pPr/>
              <a:t>88</a:t>
            </a:fld>
            <a:endParaRPr lang="en-US" dirty="0"/>
          </a:p>
        </p:txBody>
      </p:sp>
      <p:sp>
        <p:nvSpPr>
          <p:cNvPr id="86018" name="Rectangle 1026"/>
          <p:cNvSpPr>
            <a:spLocks noGrp="1" noChangeArrowheads="1"/>
          </p:cNvSpPr>
          <p:nvPr>
            <p:ph type="title"/>
          </p:nvPr>
        </p:nvSpPr>
        <p:spPr/>
        <p:txBody>
          <a:bodyPr>
            <a:normAutofit fontScale="90000"/>
          </a:bodyPr>
          <a:lstStyle/>
          <a:p>
            <a:r>
              <a:rPr lang="en-US" sz="3600" dirty="0"/>
              <a:t>Speech Acts: </a:t>
            </a:r>
            <a:br>
              <a:rPr lang="en-US" sz="3600" dirty="0"/>
            </a:br>
            <a:r>
              <a:rPr lang="en-US" sz="3600" dirty="0"/>
              <a:t> </a:t>
            </a:r>
            <a:r>
              <a:rPr lang="en-US" b="0" dirty="0">
                <a:latin typeface="Arial Narrow" pitchFamily="34" charset="0"/>
              </a:rPr>
              <a:t>Assertions</a:t>
            </a:r>
            <a:endParaRPr lang="en-US" dirty="0">
              <a:latin typeface="Arial Narrow" pitchFamily="34" charset="0"/>
            </a:endParaRPr>
          </a:p>
        </p:txBody>
      </p:sp>
      <p:sp>
        <p:nvSpPr>
          <p:cNvPr id="86019" name="Rectangle 1027"/>
          <p:cNvSpPr>
            <a:spLocks noGrp="1" noChangeArrowheads="1"/>
          </p:cNvSpPr>
          <p:nvPr>
            <p:ph type="body" idx="1"/>
          </p:nvPr>
        </p:nvSpPr>
        <p:spPr>
          <a:xfrm>
            <a:off x="685800" y="2133600"/>
            <a:ext cx="7772400" cy="3657600"/>
          </a:xfrm>
        </p:spPr>
        <p:txBody>
          <a:bodyPr/>
          <a:lstStyle/>
          <a:p>
            <a:pPr>
              <a:lnSpc>
                <a:spcPct val="90000"/>
              </a:lnSpc>
            </a:pPr>
            <a:r>
              <a:rPr lang="en-US" dirty="0">
                <a:cs typeface="Times New Roman" pitchFamily="18" charset="0"/>
              </a:rPr>
              <a:t>Assertions may be either true or false. If one is making an honest assertion, one can be thought of as implicitly having evidence that one believes supports the assertion. </a:t>
            </a:r>
          </a:p>
          <a:p>
            <a:pPr>
              <a:lnSpc>
                <a:spcPct val="90000"/>
              </a:lnSpc>
            </a:pPr>
            <a:r>
              <a:rPr lang="en-US" dirty="0">
                <a:cs typeface="Times New Roman" pitchFamily="18" charset="0"/>
              </a:rPr>
              <a:t>Assertions that turn out to be untrue will probably result in misplaced or ineffective action.</a:t>
            </a:r>
          </a:p>
          <a:p>
            <a:pPr>
              <a:lnSpc>
                <a:spcPct val="90000"/>
              </a:lnSpc>
            </a:pPr>
            <a:r>
              <a:rPr lang="en-US" dirty="0">
                <a:cs typeface="Times New Roman" pitchFamily="18" charset="0"/>
              </a:rPr>
              <a:t>Assertions are a key tool of conversations for relationships, opportunities and breakdowns, and for finding shared concerns.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260970D0-BB8A-4C4F-ACC6-266F9601FF5D}" type="slidenum">
              <a:rPr lang="en-US"/>
              <a:pPr/>
              <a:t>89</a:t>
            </a:fld>
            <a:endParaRPr lang="en-US" dirty="0"/>
          </a:p>
        </p:txBody>
      </p:sp>
      <p:sp>
        <p:nvSpPr>
          <p:cNvPr id="80898" name="Rectangle 2"/>
          <p:cNvSpPr>
            <a:spLocks noGrp="1" noChangeArrowheads="1"/>
          </p:cNvSpPr>
          <p:nvPr>
            <p:ph type="title"/>
          </p:nvPr>
        </p:nvSpPr>
        <p:spPr/>
        <p:txBody>
          <a:bodyPr>
            <a:normAutofit fontScale="90000"/>
          </a:bodyPr>
          <a:lstStyle/>
          <a:p>
            <a:r>
              <a:rPr lang="en-US" sz="3600" dirty="0"/>
              <a:t>What Are the Categories Into Which Our Speaking &amp; Listening Fall?</a:t>
            </a:r>
          </a:p>
        </p:txBody>
      </p:sp>
      <p:sp>
        <p:nvSpPr>
          <p:cNvPr id="80899" name="Rectangle 3"/>
          <p:cNvSpPr>
            <a:spLocks noGrp="1" noChangeArrowheads="1"/>
          </p:cNvSpPr>
          <p:nvPr>
            <p:ph type="body" sz="half" idx="1"/>
          </p:nvPr>
        </p:nvSpPr>
        <p:spPr>
          <a:xfrm>
            <a:off x="304800" y="1600200"/>
            <a:ext cx="4572000" cy="4114800"/>
          </a:xfrm>
        </p:spPr>
        <p:txBody>
          <a:bodyPr>
            <a:noAutofit/>
          </a:bodyPr>
          <a:lstStyle/>
          <a:p>
            <a:pPr>
              <a:lnSpc>
                <a:spcPct val="90000"/>
              </a:lnSpc>
            </a:pPr>
            <a:r>
              <a:rPr lang="en-US" sz="2200" dirty="0"/>
              <a:t>We describe what is provable as true or false: </a:t>
            </a:r>
            <a:r>
              <a:rPr lang="en-US" sz="2200" b="1" u="sng" dirty="0"/>
              <a:t>assertions:</a:t>
            </a:r>
            <a:r>
              <a:rPr lang="en-US" sz="2200" dirty="0"/>
              <a:t> “The sun is out.”</a:t>
            </a:r>
          </a:p>
          <a:p>
            <a:pPr>
              <a:lnSpc>
                <a:spcPct val="90000"/>
              </a:lnSpc>
            </a:pPr>
            <a:r>
              <a:rPr lang="en-US" sz="2200" dirty="0"/>
              <a:t>We make judgments about events that other might assess differently: </a:t>
            </a:r>
            <a:r>
              <a:rPr lang="en-US" sz="2200" b="1" u="sng" dirty="0"/>
              <a:t>assessments</a:t>
            </a:r>
            <a:r>
              <a:rPr lang="en-US" sz="2200" dirty="0"/>
              <a:t>: “This is a good session.”</a:t>
            </a:r>
            <a:br>
              <a:rPr lang="en-US" sz="2200" dirty="0"/>
            </a:br>
            <a:br>
              <a:rPr lang="en-US" sz="2200" dirty="0"/>
            </a:br>
            <a:r>
              <a:rPr lang="en-US" sz="2200" dirty="0"/>
              <a:t>A </a:t>
            </a:r>
            <a:r>
              <a:rPr lang="en-US" sz="2200" u="sng" dirty="0"/>
              <a:t>declaration</a:t>
            </a:r>
            <a:r>
              <a:rPr lang="en-US" sz="2200" dirty="0"/>
              <a:t> is an assessment in which someone with the authority to do so brings something into being that wasn't there before: “We are a team.”</a:t>
            </a:r>
          </a:p>
          <a:p>
            <a:pPr>
              <a:lnSpc>
                <a:spcPct val="90000"/>
              </a:lnSpc>
            </a:pPr>
            <a:r>
              <a:rPr lang="en-US" sz="2200" dirty="0"/>
              <a:t>We express our intentions to bring about certain conditions: </a:t>
            </a:r>
            <a:r>
              <a:rPr lang="en-US" sz="2200" u="sng" dirty="0"/>
              <a:t>promises</a:t>
            </a:r>
            <a:r>
              <a:rPr lang="en-US" sz="2200" dirty="0"/>
              <a:t>. “I promise to be in my office tomorrow.”</a:t>
            </a:r>
          </a:p>
          <a:p>
            <a:pPr>
              <a:lnSpc>
                <a:spcPct val="90000"/>
              </a:lnSpc>
            </a:pPr>
            <a:r>
              <a:rPr lang="en-US" sz="2200" dirty="0"/>
              <a:t>We express our desire and hope that someone else act in a particular way:  </a:t>
            </a:r>
            <a:r>
              <a:rPr lang="en-US" sz="2200" u="sng" dirty="0"/>
              <a:t>requests</a:t>
            </a:r>
            <a:r>
              <a:rPr lang="en-US" sz="2200" dirty="0"/>
              <a:t>. “Please draw your face.”</a:t>
            </a:r>
          </a:p>
        </p:txBody>
      </p:sp>
      <p:pic>
        <p:nvPicPr>
          <p:cNvPr id="80901" name="Picture 5" descr="C:\WINDOWS\Application Data\Microsoft\Media Catalog\Downloaded Clips\cl29\j0103104.wmf"/>
          <p:cNvPicPr>
            <a:picLocks noGrp="1" noChangeAspect="1" noChangeArrowheads="1"/>
          </p:cNvPicPr>
          <p:nvPr>
            <p:ph type="clipArt" sz="half" idx="2"/>
          </p:nvPr>
        </p:nvPicPr>
        <p:blipFill>
          <a:blip r:embed="rId3" cstate="print"/>
          <a:srcRect/>
          <a:stretch>
            <a:fillRect/>
          </a:stretch>
        </p:blipFill>
        <p:spPr>
          <a:xfrm>
            <a:off x="5410200" y="1524000"/>
            <a:ext cx="2724150" cy="3505200"/>
          </a:xfrm>
        </p:spPr>
      </p:pic>
      <p:sp>
        <p:nvSpPr>
          <p:cNvPr id="80902" name="Rectangle 6"/>
          <p:cNvSpPr>
            <a:spLocks noChangeArrowheads="1"/>
          </p:cNvSpPr>
          <p:nvPr/>
        </p:nvSpPr>
        <p:spPr bwMode="auto">
          <a:xfrm>
            <a:off x="4572000" y="5105400"/>
            <a:ext cx="4572000" cy="1752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dirty="0"/>
              <a:t>We put forward the terms under which we would make a promise: </a:t>
            </a:r>
            <a:r>
              <a:rPr lang="en-US" u="sng" dirty="0"/>
              <a:t>offers</a:t>
            </a:r>
            <a:r>
              <a:rPr lang="en-US" dirty="0"/>
              <a:t>. “If you can give me 2 weeks and an assistant, I would be willing to handle the inventory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dissolve">
                                      <p:cBhvr>
                                        <p:cTn id="7"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All value requires action, but not all action leads to value</a:t>
            </a:r>
          </a:p>
        </p:txBody>
      </p:sp>
      <p:sp>
        <p:nvSpPr>
          <p:cNvPr id="3" name="Slide Number Placeholder 2"/>
          <p:cNvSpPr>
            <a:spLocks noGrp="1"/>
          </p:cNvSpPr>
          <p:nvPr>
            <p:ph type="sldNum" sz="quarter" idx="15"/>
          </p:nvPr>
        </p:nvSpPr>
        <p:spPr/>
        <p:txBody>
          <a:bodyPr/>
          <a:lstStyle/>
          <a:p>
            <a:fld id="{5CEEF179-8BEC-470B-9C7B-563D386012FB}" type="slidenum">
              <a:rPr lang="en-US" smtClean="0"/>
              <a:pPr/>
              <a:t>9</a:t>
            </a:fld>
            <a:endParaRPr lang="en-US" dirty="0"/>
          </a:p>
        </p:txBody>
      </p:sp>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09650" y="2176462"/>
            <a:ext cx="6362700" cy="3721100"/>
          </a:xfrm>
        </p:spPr>
      </p:pic>
    </p:spTree>
    <p:extLst>
      <p:ext uri="{BB962C8B-B14F-4D97-AF65-F5344CB8AC3E}">
        <p14:creationId xmlns:p14="http://schemas.microsoft.com/office/powerpoint/2010/main" val="26055092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F094281-F23F-42DC-B175-2DC53FF330E3}" type="slidenum">
              <a:rPr lang="en-US"/>
              <a:pPr/>
              <a:t>90</a:t>
            </a:fld>
            <a:endParaRPr lang="en-US" dirty="0"/>
          </a:p>
        </p:txBody>
      </p:sp>
      <p:sp>
        <p:nvSpPr>
          <p:cNvPr id="129026" name="Rectangle 1026"/>
          <p:cNvSpPr>
            <a:spLocks noGrp="1" noChangeArrowheads="1"/>
          </p:cNvSpPr>
          <p:nvPr>
            <p:ph type="title"/>
          </p:nvPr>
        </p:nvSpPr>
        <p:spPr>
          <a:xfrm>
            <a:off x="685800" y="1600200"/>
            <a:ext cx="7772400" cy="2514600"/>
          </a:xfrm>
        </p:spPr>
        <p:txBody>
          <a:bodyPr/>
          <a:lstStyle/>
          <a:p>
            <a:r>
              <a:rPr lang="en-US" dirty="0"/>
              <a:t>Give Some Examples of Assertions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098F2D32-A8FD-4663-83BE-52B359D69588}" type="slidenum">
              <a:rPr lang="en-US"/>
              <a:pPr/>
              <a:t>91</a:t>
            </a:fld>
            <a:endParaRPr lang="en-US" dirty="0"/>
          </a:p>
        </p:txBody>
      </p:sp>
      <p:sp>
        <p:nvSpPr>
          <p:cNvPr id="67586" name="Rectangle 2"/>
          <p:cNvSpPr>
            <a:spLocks noGrp="1" noChangeArrowheads="1"/>
          </p:cNvSpPr>
          <p:nvPr>
            <p:ph type="title"/>
          </p:nvPr>
        </p:nvSpPr>
        <p:spPr/>
        <p:txBody>
          <a:bodyPr/>
          <a:lstStyle/>
          <a:p>
            <a:r>
              <a:rPr lang="en-US" dirty="0"/>
              <a:t>Speech Acts: Declarations</a:t>
            </a:r>
          </a:p>
        </p:txBody>
      </p:sp>
      <p:sp>
        <p:nvSpPr>
          <p:cNvPr id="67587" name="Rectangle 3"/>
          <p:cNvSpPr>
            <a:spLocks noGrp="1" noChangeArrowheads="1"/>
          </p:cNvSpPr>
          <p:nvPr>
            <p:ph type="body" idx="1"/>
          </p:nvPr>
        </p:nvSpPr>
        <p:spPr/>
        <p:txBody>
          <a:bodyPr/>
          <a:lstStyle/>
          <a:p>
            <a:pPr>
              <a:lnSpc>
                <a:spcPct val="90000"/>
              </a:lnSpc>
            </a:pPr>
            <a:r>
              <a:rPr lang="en-US" b="1" dirty="0"/>
              <a:t>Declarations</a:t>
            </a:r>
            <a:r>
              <a:rPr lang="en-US" dirty="0"/>
              <a:t> generate a new reality and are made in the context of some action. </a:t>
            </a:r>
          </a:p>
          <a:p>
            <a:pPr>
              <a:lnSpc>
                <a:spcPct val="90000"/>
              </a:lnSpc>
            </a:pPr>
            <a:r>
              <a:rPr lang="en-US" dirty="0"/>
              <a:t>They cannot be true or false as they seek to create something that does not exist. Hence the listeners can see declarations as either valid or invalid depending upon the power that they grant the speaker to generate the stated future action. </a:t>
            </a:r>
          </a:p>
          <a:p>
            <a:pPr>
              <a:lnSpc>
                <a:spcPct val="90000"/>
              </a:lnSpc>
            </a:pPr>
            <a:r>
              <a:rPr lang="en-US" dirty="0"/>
              <a:t>An example of a declaration is </a:t>
            </a:r>
            <a:r>
              <a:rPr lang="en-US" i="1" dirty="0"/>
              <a:t>"Let us take a break."</a:t>
            </a:r>
            <a:r>
              <a:rPr lang="en-US" dirty="0"/>
              <a:t> However, this would only be valid if the listeners accept the speaker's power to declare a break.</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C5D95A9E-C9D1-41E5-8510-942B8C78A5A6}" type="slidenum">
              <a:rPr lang="en-US"/>
              <a:pPr/>
              <a:t>92</a:t>
            </a:fld>
            <a:endParaRPr lang="en-US" dirty="0"/>
          </a:p>
        </p:txBody>
      </p:sp>
      <p:sp>
        <p:nvSpPr>
          <p:cNvPr id="69634" name="Rectangle 2"/>
          <p:cNvSpPr>
            <a:spLocks noGrp="1" noChangeArrowheads="1"/>
          </p:cNvSpPr>
          <p:nvPr>
            <p:ph type="title"/>
          </p:nvPr>
        </p:nvSpPr>
        <p:spPr/>
        <p:txBody>
          <a:bodyPr/>
          <a:lstStyle/>
          <a:p>
            <a:r>
              <a:rPr lang="en-US" dirty="0"/>
              <a:t>Speech Acts: Assessments</a:t>
            </a:r>
          </a:p>
        </p:txBody>
      </p:sp>
      <p:sp>
        <p:nvSpPr>
          <p:cNvPr id="69635" name="Rectangle 3"/>
          <p:cNvSpPr>
            <a:spLocks noGrp="1" noChangeArrowheads="1"/>
          </p:cNvSpPr>
          <p:nvPr>
            <p:ph type="body" idx="1"/>
          </p:nvPr>
        </p:nvSpPr>
        <p:spPr>
          <a:noFill/>
          <a:ln/>
        </p:spPr>
        <p:txBody>
          <a:bodyPr/>
          <a:lstStyle/>
          <a:p>
            <a:r>
              <a:rPr lang="en-US" sz="3200" dirty="0"/>
              <a:t>Statements each of us makes where we individually evaluate the world (physical, emotional, etc.) that we see, and make judgments for the sake of future actions.</a:t>
            </a:r>
          </a:p>
          <a:p>
            <a:r>
              <a:rPr lang="en-US" sz="3200" dirty="0"/>
              <a:t>Assessments can either be grounded (follow the good-reasoning traditions the people of an organizational culture have) or ungrounded.</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83B03CAD-45CC-4417-9332-9BA65E2A0ED0}" type="slidenum">
              <a:rPr lang="en-US"/>
              <a:pPr/>
              <a:t>93</a:t>
            </a:fld>
            <a:endParaRPr lang="en-US" dirty="0"/>
          </a:p>
        </p:txBody>
      </p:sp>
      <p:sp>
        <p:nvSpPr>
          <p:cNvPr id="90114" name="Rectangle 2"/>
          <p:cNvSpPr>
            <a:spLocks noGrp="1" noChangeArrowheads="1"/>
          </p:cNvSpPr>
          <p:nvPr>
            <p:ph type="title"/>
          </p:nvPr>
        </p:nvSpPr>
        <p:spPr/>
        <p:txBody>
          <a:bodyPr/>
          <a:lstStyle/>
          <a:p>
            <a:r>
              <a:rPr lang="en-US" dirty="0"/>
              <a:t>Speech Acts: Assessments</a:t>
            </a:r>
          </a:p>
        </p:txBody>
      </p:sp>
      <p:sp>
        <p:nvSpPr>
          <p:cNvPr id="90115" name="Rectangle 3"/>
          <p:cNvSpPr>
            <a:spLocks noGrp="1" noChangeArrowheads="1"/>
          </p:cNvSpPr>
          <p:nvPr>
            <p:ph type="body" idx="1"/>
          </p:nvPr>
        </p:nvSpPr>
        <p:spPr>
          <a:noFill/>
          <a:ln/>
        </p:spPr>
        <p:txBody>
          <a:bodyPr/>
          <a:lstStyle/>
          <a:p>
            <a:r>
              <a:rPr lang="en-US" sz="3200" dirty="0"/>
              <a:t>For example, consider the statement, "We should not do business with company X because it is unreliable." </a:t>
            </a:r>
          </a:p>
          <a:p>
            <a:r>
              <a:rPr lang="en-US" sz="3200" dirty="0"/>
              <a:t>It would be grounded if facts could be provided to support the claim. It would be valid also if the speaker had the authority to determine the company's business partners.</a:t>
            </a:r>
            <a:br>
              <a:rPr lang="en-US" sz="3200" dirty="0"/>
            </a:br>
            <a:r>
              <a:rPr lang="en-US" sz="3200" dirty="0"/>
              <a:t>.</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ABCEC2-AC14-4921-B448-BD5688D34E73}" type="slidenum">
              <a:rPr lang="en-US"/>
              <a:pPr/>
              <a:t>94</a:t>
            </a:fld>
            <a:endParaRPr lang="en-US" dirty="0"/>
          </a:p>
        </p:txBody>
      </p:sp>
      <p:sp>
        <p:nvSpPr>
          <p:cNvPr id="130050" name="Rectangle 2"/>
          <p:cNvSpPr>
            <a:spLocks noGrp="1" noChangeArrowheads="1"/>
          </p:cNvSpPr>
          <p:nvPr>
            <p:ph type="title"/>
          </p:nvPr>
        </p:nvSpPr>
        <p:spPr>
          <a:xfrm>
            <a:off x="685800" y="1600200"/>
            <a:ext cx="7772400" cy="2514600"/>
          </a:xfrm>
        </p:spPr>
        <p:txBody>
          <a:bodyPr/>
          <a:lstStyle/>
          <a:p>
            <a:r>
              <a:rPr lang="en-US" dirty="0"/>
              <a:t>Give Some Examples of Assessments You Hear in Your Work Situation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0" name="Picture 12" descr="C:\Users\tjelliott\AppData\Local\Microsoft\Windows\Temporary Internet Files\Content.IE5\78PSHW7I\MC910215961[1].jpg"/>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2057400" y="4165600"/>
            <a:ext cx="5029200" cy="2692400"/>
          </a:xfrm>
          <a:prstGeom prst="rect">
            <a:avLst/>
          </a:prstGeom>
          <a:noFill/>
        </p:spPr>
      </p:pic>
      <p:sp>
        <p:nvSpPr>
          <p:cNvPr id="2050" name="Title 1"/>
          <p:cNvSpPr>
            <a:spLocks noGrp="1"/>
          </p:cNvSpPr>
          <p:nvPr>
            <p:ph type="ctrTitle"/>
          </p:nvPr>
        </p:nvSpPr>
        <p:spPr>
          <a:xfrm>
            <a:off x="0" y="685800"/>
            <a:ext cx="3048000" cy="1012825"/>
          </a:xfrm>
        </p:spPr>
        <p:txBody>
          <a:bodyPr>
            <a:normAutofit fontScale="90000"/>
          </a:bodyPr>
          <a:lstStyle/>
          <a:p>
            <a:pPr algn="l" eaLnBrk="1" hangingPunct="1"/>
            <a:r>
              <a:rPr lang="en-US" b="1" dirty="0">
                <a:solidFill>
                  <a:srgbClr val="C00000"/>
                </a:solidFill>
              </a:rPr>
              <a:t>Promises are declarations:</a:t>
            </a:r>
            <a:br>
              <a:rPr lang="en-US" b="1" dirty="0">
                <a:solidFill>
                  <a:srgbClr val="C00000"/>
                </a:solidFill>
              </a:rPr>
            </a:br>
            <a:r>
              <a:rPr lang="en-US" dirty="0">
                <a:solidFill>
                  <a:srgbClr val="C00000"/>
                </a:solidFill>
              </a:rPr>
              <a:t>what does that mean?</a:t>
            </a:r>
            <a:endParaRPr lang="en-US" b="1" dirty="0">
              <a:solidFill>
                <a:srgbClr val="C00000"/>
              </a:solidFill>
            </a:endParaRPr>
          </a:p>
        </p:txBody>
      </p:sp>
      <p:sp>
        <p:nvSpPr>
          <p:cNvPr id="4" name="Cloud 3"/>
          <p:cNvSpPr/>
          <p:nvPr/>
        </p:nvSpPr>
        <p:spPr>
          <a:xfrm>
            <a:off x="2971800" y="685800"/>
            <a:ext cx="3048000" cy="1524000"/>
          </a:xfrm>
          <a:prstGeom prst="cloud">
            <a:avLst/>
          </a:prstGeom>
          <a:solidFill>
            <a:srgbClr val="00B050"/>
          </a:solidFill>
          <a:ln>
            <a:solidFill>
              <a:srgbClr val="92D050"/>
            </a:solidFill>
          </a:ln>
          <a:scene3d>
            <a:camera prst="orthographicFront"/>
            <a:lightRig rig="threePt" dir="t"/>
          </a:scene3d>
          <a:sp3d extrusionH="76200" prstMaterial="dkEdge">
            <a:bevelT prst="angle"/>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latin typeface="Aharoni" pitchFamily="2" charset="-79"/>
                <a:cs typeface="Aharoni" pitchFamily="2" charset="-79"/>
              </a:rPr>
              <a:t>PROMISE</a:t>
            </a:r>
          </a:p>
        </p:txBody>
      </p:sp>
      <p:grpSp>
        <p:nvGrpSpPr>
          <p:cNvPr id="2" name="Group 18"/>
          <p:cNvGrpSpPr/>
          <p:nvPr/>
        </p:nvGrpSpPr>
        <p:grpSpPr>
          <a:xfrm rot="630613">
            <a:off x="2046032" y="1840786"/>
            <a:ext cx="1219200" cy="2743200"/>
            <a:chOff x="1905000" y="2438400"/>
            <a:chExt cx="1219200" cy="2743200"/>
          </a:xfrm>
          <a:scene3d>
            <a:camera prst="perspectiveRelaxed"/>
            <a:lightRig rig="threePt" dir="t"/>
          </a:scene3d>
        </p:grpSpPr>
        <p:sp>
          <p:nvSpPr>
            <p:cNvPr id="5" name="Pentagon 4"/>
            <p:cNvSpPr/>
            <p:nvPr/>
          </p:nvSpPr>
          <p:spPr>
            <a:xfrm rot="5400000">
              <a:off x="1143000" y="3200400"/>
              <a:ext cx="2743200" cy="12192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438400" y="41910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2438400" y="36576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438400" y="31242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2438400" y="25908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 name="Group 19"/>
          <p:cNvGrpSpPr/>
          <p:nvPr/>
        </p:nvGrpSpPr>
        <p:grpSpPr>
          <a:xfrm rot="19437361">
            <a:off x="6329160" y="1467721"/>
            <a:ext cx="1219200" cy="2743200"/>
            <a:chOff x="5562600" y="2438400"/>
            <a:chExt cx="1219200" cy="2743200"/>
          </a:xfrm>
          <a:scene3d>
            <a:camera prst="perspectiveRelaxed"/>
            <a:lightRig rig="threePt" dir="t"/>
          </a:scene3d>
        </p:grpSpPr>
        <p:sp>
          <p:nvSpPr>
            <p:cNvPr id="7" name="Pentagon 6"/>
            <p:cNvSpPr/>
            <p:nvPr/>
          </p:nvSpPr>
          <p:spPr>
            <a:xfrm rot="16200000">
              <a:off x="4800600" y="3200400"/>
              <a:ext cx="2743200" cy="12192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096000" y="47244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6096000" y="41910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6096000" y="36576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6096000" y="3124200"/>
              <a:ext cx="9144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54" name="TextBox 20"/>
          <p:cNvSpPr txBox="1">
            <a:spLocks noChangeArrowheads="1"/>
          </p:cNvSpPr>
          <p:nvPr/>
        </p:nvSpPr>
        <p:spPr bwMode="auto">
          <a:xfrm>
            <a:off x="2124588" y="1912223"/>
            <a:ext cx="1357313" cy="461963"/>
          </a:xfrm>
          <a:prstGeom prst="rect">
            <a:avLst/>
          </a:prstGeom>
          <a:noFill/>
          <a:ln w="9525">
            <a:noFill/>
            <a:miter lim="800000"/>
            <a:headEnd/>
            <a:tailEnd/>
          </a:ln>
        </p:spPr>
        <p:txBody>
          <a:bodyPr wrap="none">
            <a:spAutoFit/>
          </a:bodyPr>
          <a:lstStyle/>
          <a:p>
            <a:r>
              <a:rPr lang="en-US" sz="2400" b="1" dirty="0">
                <a:solidFill>
                  <a:srgbClr val="7030A0"/>
                </a:solidFill>
                <a:latin typeface="Calibri" pitchFamily="34" charset="0"/>
              </a:rPr>
              <a:t>REQUEST</a:t>
            </a:r>
          </a:p>
        </p:txBody>
      </p:sp>
      <p:sp>
        <p:nvSpPr>
          <p:cNvPr id="2055" name="TextBox 21"/>
          <p:cNvSpPr txBox="1">
            <a:spLocks noChangeArrowheads="1"/>
          </p:cNvSpPr>
          <p:nvPr/>
        </p:nvSpPr>
        <p:spPr bwMode="auto">
          <a:xfrm>
            <a:off x="7239000" y="3733800"/>
            <a:ext cx="998538" cy="461962"/>
          </a:xfrm>
          <a:prstGeom prst="rect">
            <a:avLst/>
          </a:prstGeom>
          <a:noFill/>
          <a:ln w="9525">
            <a:noFill/>
            <a:miter lim="800000"/>
            <a:headEnd/>
            <a:tailEnd/>
          </a:ln>
        </p:spPr>
        <p:txBody>
          <a:bodyPr wrap="none">
            <a:spAutoFit/>
          </a:bodyPr>
          <a:lstStyle/>
          <a:p>
            <a:r>
              <a:rPr lang="en-US" sz="2400" b="1" dirty="0">
                <a:solidFill>
                  <a:srgbClr val="7030A0"/>
                </a:solidFill>
                <a:latin typeface="Calibri" pitchFamily="34" charset="0"/>
              </a:rPr>
              <a:t>OFFER</a:t>
            </a:r>
          </a:p>
        </p:txBody>
      </p:sp>
      <p:sp>
        <p:nvSpPr>
          <p:cNvPr id="2056" name="TextBox 22"/>
          <p:cNvSpPr txBox="1">
            <a:spLocks noChangeArrowheads="1"/>
          </p:cNvSpPr>
          <p:nvPr/>
        </p:nvSpPr>
        <p:spPr bwMode="auto">
          <a:xfrm>
            <a:off x="2587598" y="5162490"/>
            <a:ext cx="1755802" cy="400110"/>
          </a:xfrm>
          <a:prstGeom prst="rect">
            <a:avLst/>
          </a:prstGeom>
          <a:noFill/>
          <a:ln w="9525">
            <a:noFill/>
            <a:miter lim="800000"/>
            <a:headEnd/>
            <a:tailEnd/>
          </a:ln>
          <a:effectLst>
            <a:glow rad="228600">
              <a:schemeClr val="accent2">
                <a:satMod val="175000"/>
                <a:alpha val="40000"/>
              </a:schemeClr>
            </a:glo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a:ln w="11430"/>
                <a:solidFill>
                  <a:srgbClr val="FF0000"/>
                </a:solidFill>
                <a:effectLst>
                  <a:outerShdw blurRad="76200" dist="50800" dir="5400000" algn="tl" rotWithShape="0">
                    <a:srgbClr val="000000">
                      <a:alpha val="65000"/>
                    </a:srgbClr>
                  </a:outerShdw>
                </a:effectLst>
                <a:latin typeface="Calibri" pitchFamily="34" charset="0"/>
              </a:rPr>
              <a:t>DECLARATION</a:t>
            </a:r>
          </a:p>
        </p:txBody>
      </p:sp>
      <p:sp>
        <p:nvSpPr>
          <p:cNvPr id="24" name="TextBox 23"/>
          <p:cNvSpPr txBox="1"/>
          <p:nvPr/>
        </p:nvSpPr>
        <p:spPr>
          <a:xfrm>
            <a:off x="4648200" y="4876800"/>
            <a:ext cx="1701748" cy="400110"/>
          </a:xfrm>
          <a:prstGeom prst="rect">
            <a:avLst/>
          </a:prstGeom>
          <a:noFill/>
        </p:spPr>
        <p:txBody>
          <a:bodyPr wrap="none">
            <a:spAutoFit/>
            <a:scene3d>
              <a:camera prst="perspectiveLeft"/>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mn-cs"/>
              </a:rPr>
              <a:t>declaration</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n-lt"/>
              <a:cs typeface="+mn-cs"/>
            </a:endParaRPr>
          </a:p>
        </p:txBody>
      </p:sp>
      <p:sp>
        <p:nvSpPr>
          <p:cNvPr id="22" name="Bevel 21"/>
          <p:cNvSpPr/>
          <p:nvPr/>
        </p:nvSpPr>
        <p:spPr>
          <a:xfrm>
            <a:off x="3886200" y="2590800"/>
            <a:ext cx="1905000" cy="129540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t>Conditions of Satisfaction</a:t>
            </a:r>
          </a:p>
        </p:txBody>
      </p:sp>
      <p:sp>
        <p:nvSpPr>
          <p:cNvPr id="23" name="Rectangular Callout 22"/>
          <p:cNvSpPr/>
          <p:nvPr/>
        </p:nvSpPr>
        <p:spPr>
          <a:xfrm>
            <a:off x="7086600" y="228600"/>
            <a:ext cx="1981200" cy="2133600"/>
          </a:xfrm>
          <a:prstGeom prst="wedgeRectCallout">
            <a:avLst>
              <a:gd name="adj1" fmla="val -93746"/>
              <a:gd name="adj2" fmla="val -95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They’ re not factual </a:t>
            </a:r>
          </a:p>
          <a:p>
            <a:pPr algn="ctr"/>
            <a:r>
              <a:rPr lang="en-US" sz="2000" dirty="0"/>
              <a:t>What does that require of us?</a:t>
            </a:r>
          </a:p>
          <a:p>
            <a:pPr algn="ctr"/>
            <a:r>
              <a:rPr lang="en-US" sz="2000" dirty="0"/>
              <a:t>More negotiation and checking of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fade">
                                      <p:cBhvr>
                                        <p:cTn id="16" dur="2000"/>
                                        <p:tgtEl>
                                          <p:spTgt spid="20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2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23">
                                            <p:bg/>
                                          </p:spTgt>
                                        </p:tgtEl>
                                        <p:attrNameLst>
                                          <p:attrName>style.visibility</p:attrName>
                                        </p:attrNameLst>
                                      </p:cBhvr>
                                      <p:to>
                                        <p:strVal val="visible"/>
                                      </p:to>
                                    </p:set>
                                    <p:anim calcmode="lin" valueType="num">
                                      <p:cBhvr additive="base">
                                        <p:cTn id="24" dur="2000" fill="hold"/>
                                        <p:tgtEl>
                                          <p:spTgt spid="23">
                                            <p:bg/>
                                          </p:spTgt>
                                        </p:tgtEl>
                                        <p:attrNameLst>
                                          <p:attrName>ppt_x</p:attrName>
                                        </p:attrNameLst>
                                      </p:cBhvr>
                                      <p:tavLst>
                                        <p:tav tm="0">
                                          <p:val>
                                            <p:strVal val="1+#ppt_w/2"/>
                                          </p:val>
                                        </p:tav>
                                        <p:tav tm="100000">
                                          <p:val>
                                            <p:strVal val="#ppt_x"/>
                                          </p:val>
                                        </p:tav>
                                      </p:tavLst>
                                    </p:anim>
                                    <p:anim calcmode="lin" valueType="num">
                                      <p:cBhvr additive="base">
                                        <p:cTn id="25" dur="2000" fill="hold"/>
                                        <p:tgtEl>
                                          <p:spTgt spid="23">
                                            <p:bg/>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2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 calcmode="lin" valueType="num">
                                      <p:cBhvr additive="base">
                                        <p:cTn id="36" dur="20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2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 calcmode="lin" valueType="num">
                                      <p:cBhvr additive="base">
                                        <p:cTn id="42" dur="2000" fill="hold"/>
                                        <p:tgtEl>
                                          <p:spTgt spid="23">
                                            <p:txEl>
                                              <p:pRg st="2" end="2"/>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2" grpId="0" animBg="1"/>
      <p:bldP spid="23" grpId="0" build="p" bldLvl="2"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That Failed to Satisfy</a:t>
            </a:r>
          </a:p>
        </p:txBody>
      </p:sp>
      <p:sp>
        <p:nvSpPr>
          <p:cNvPr id="3" name="Slide Number Placeholder 2"/>
          <p:cNvSpPr>
            <a:spLocks noGrp="1"/>
          </p:cNvSpPr>
          <p:nvPr>
            <p:ph type="sldNum" sz="quarter" idx="12"/>
          </p:nvPr>
        </p:nvSpPr>
        <p:spPr/>
        <p:txBody>
          <a:bodyPr/>
          <a:lstStyle/>
          <a:p>
            <a:fld id="{5CEEF179-8BEC-470B-9C7B-563D386012FB}" type="slidenum">
              <a:rPr lang="en-US" smtClean="0"/>
              <a:pPr/>
              <a:t>96</a:t>
            </a:fld>
            <a:endParaRPr lang="en-US" dirty="0"/>
          </a:p>
        </p:txBody>
      </p:sp>
      <p:sp>
        <p:nvSpPr>
          <p:cNvPr id="4" name="Content Placeholder 3"/>
          <p:cNvSpPr>
            <a:spLocks noGrp="1"/>
          </p:cNvSpPr>
          <p:nvPr>
            <p:ph sz="quarter" idx="1"/>
          </p:nvPr>
        </p:nvSpPr>
        <p:spPr/>
        <p:txBody>
          <a:bodyPr>
            <a:normAutofit fontScale="47500" lnSpcReduction="20000"/>
          </a:bodyPr>
          <a:lstStyle/>
          <a:p>
            <a:r>
              <a:rPr lang="en-US" dirty="0"/>
              <a:t>For instance, all of us have frequently made a request of someone else or had a request made of us, thought a commitment was made, and ended up with a result that left someone disappointed.  </a:t>
            </a:r>
          </a:p>
          <a:p>
            <a:pPr lvl="0"/>
            <a:r>
              <a:rPr lang="en-US" dirty="0"/>
              <a:t>Here is an example in which someone didn’t perform as well as I expected.  Recently I asked a clerical person to edit a document for me by a certain date and time, and the person said he would.  However, the person’s press of work was so great that he was unable to get to my work as promised.  Therefore, I was unable for several days to do the next step in the process I was involved in.</a:t>
            </a:r>
          </a:p>
          <a:p>
            <a:pPr lvl="0"/>
            <a:r>
              <a:rPr lang="en-US" dirty="0"/>
              <a:t>Here is an example in which I didn’t perform as well as someone else expected.  I recently was asked to produce a document by a certain date, and said I would.  However, I had trouble figuring out how to do the project and didn’t get it done by the expected time.  Therefore, it was unavailable to the person who needed it for a trip he had to make.</a:t>
            </a:r>
          </a:p>
          <a:p>
            <a:pPr lvl="0"/>
            <a:r>
              <a:rPr lang="en-US" dirty="0"/>
              <a:t>Here is an example where someone did more than I requested.  I asked my secretary to ask the company library for any available information on a particular subject, hoping to get anything that was </a:t>
            </a:r>
            <a:r>
              <a:rPr lang="en-US" i="1" dirty="0"/>
              <a:t>easy</a:t>
            </a:r>
            <a:r>
              <a:rPr lang="en-US" dirty="0"/>
              <a:t> for the library to find.  My secretary made the request of the library, and the library did an on-line search for which I eventually received a charge of many hundreds of dollars.  Because I was not clear that my interest was only casual, I had to pay much more for the information than it was worth to me.</a:t>
            </a:r>
          </a:p>
          <a:p>
            <a:pPr lvl="0"/>
            <a:r>
              <a:rPr lang="en-US" dirty="0"/>
              <a:t>Finally, which of us hasn’t given someone advice only to have the person say “who asked you?”  In other words, we sometimes respond to requests that haven’t been made, and people resent this.</a:t>
            </a:r>
          </a:p>
          <a:p>
            <a:endParaRPr lang="en-US" dirty="0"/>
          </a:p>
        </p:txBody>
      </p:sp>
      <p:sp>
        <p:nvSpPr>
          <p:cNvPr id="5" name="Content Placeholder 4"/>
          <p:cNvSpPr>
            <a:spLocks noGrp="1"/>
          </p:cNvSpPr>
          <p:nvPr>
            <p:ph sz="quarter" idx="2"/>
          </p:nvPr>
        </p:nvSpPr>
        <p:spPr/>
        <p:txBody>
          <a:bodyPr>
            <a:normAutofit fontScale="47500" lnSpcReduction="20000"/>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3D7DAC77-5D2C-4CE2-A1C8-23D250DE1A86}" type="slidenum">
              <a:rPr lang="en-US"/>
              <a:pPr/>
              <a:t>97</a:t>
            </a:fld>
            <a:endParaRPr lang="en-US" dirty="0"/>
          </a:p>
        </p:txBody>
      </p:sp>
      <p:sp>
        <p:nvSpPr>
          <p:cNvPr id="194562" name="Rectangle 2050"/>
          <p:cNvSpPr>
            <a:spLocks noGrp="1" noChangeArrowheads="1"/>
          </p:cNvSpPr>
          <p:nvPr>
            <p:ph type="title"/>
          </p:nvPr>
        </p:nvSpPr>
        <p:spPr/>
        <p:txBody>
          <a:bodyPr/>
          <a:lstStyle/>
          <a:p>
            <a:r>
              <a:rPr lang="en-US" dirty="0"/>
              <a:t>An Offer as Example</a:t>
            </a:r>
          </a:p>
        </p:txBody>
      </p:sp>
      <p:sp>
        <p:nvSpPr>
          <p:cNvPr id="194563" name="AutoShape 2051"/>
          <p:cNvSpPr>
            <a:spLocks noChangeArrowheads="1"/>
          </p:cNvSpPr>
          <p:nvPr/>
        </p:nvSpPr>
        <p:spPr bwMode="auto">
          <a:xfrm>
            <a:off x="533400" y="1752600"/>
            <a:ext cx="7848600" cy="4267200"/>
          </a:xfrm>
          <a:prstGeom prst="wedgeRectCallout">
            <a:avLst>
              <a:gd name="adj1" fmla="val -45449"/>
              <a:gd name="adj2" fmla="val 65144"/>
            </a:avLst>
          </a:prstGeom>
          <a:solidFill>
            <a:schemeClr val="accent1"/>
          </a:solidFill>
          <a:ln w="9525">
            <a:solidFill>
              <a:schemeClr val="tx1"/>
            </a:solidFill>
            <a:miter lim="800000"/>
            <a:headEnd/>
            <a:tailEnd/>
          </a:ln>
          <a:effectLst/>
        </p:spPr>
        <p:txBody>
          <a:bodyPr/>
          <a:lstStyle/>
          <a:p>
            <a:pPr algn="ctr"/>
            <a:r>
              <a:rPr lang="en-US" b="1" dirty="0">
                <a:cs typeface="Times New Roman" pitchFamily="18" charset="0"/>
              </a:rPr>
              <a:t>What I offer to do for participants:</a:t>
            </a:r>
            <a:endParaRPr lang="en-US" dirty="0">
              <a:cs typeface="Times New Roman" pitchFamily="18" charset="0"/>
            </a:endParaRPr>
          </a:p>
          <a:p>
            <a:pPr algn="ctr"/>
            <a:r>
              <a:rPr lang="en-US" dirty="0">
                <a:cs typeface="Times New Roman" pitchFamily="18" charset="0"/>
              </a:rPr>
              <a:t> </a:t>
            </a:r>
          </a:p>
          <a:p>
            <a:pPr algn="ctr"/>
            <a:r>
              <a:rPr lang="en-US" dirty="0">
                <a:cs typeface="Times New Roman" pitchFamily="18" charset="0"/>
              </a:rPr>
              <a:t>Session Design &amp; Facilitation - “Atom Of Work as part of Ten tools. You’ll learn about this stool</a:t>
            </a:r>
            <a:endParaRPr lang="en-US" b="1" dirty="0">
              <a:cs typeface="Times New Roman" pitchFamily="18" charset="0"/>
            </a:endParaRPr>
          </a:p>
          <a:p>
            <a:pPr algn="ctr"/>
            <a:r>
              <a:rPr lang="en-US" dirty="0">
                <a:cs typeface="Times New Roman" pitchFamily="18" charset="0"/>
              </a:rPr>
              <a:t> </a:t>
            </a:r>
          </a:p>
          <a:p>
            <a:pPr algn="ctr"/>
            <a:r>
              <a:rPr lang="en-US" b="1" dirty="0">
                <a:cs typeface="Times New Roman" pitchFamily="18" charset="0"/>
              </a:rPr>
              <a:t>3 Conditions for my doing this:</a:t>
            </a:r>
            <a:endParaRPr lang="en-US" dirty="0">
              <a:cs typeface="Times New Roman" pitchFamily="18" charset="0"/>
            </a:endParaRPr>
          </a:p>
          <a:p>
            <a:pPr algn="ctr"/>
            <a:r>
              <a:rPr lang="en-US" b="1" dirty="0">
                <a:cs typeface="Times New Roman" pitchFamily="18" charset="0"/>
              </a:rPr>
              <a:t> </a:t>
            </a:r>
            <a:r>
              <a:rPr lang="en-US" dirty="0">
                <a:cs typeface="Times New Roman" pitchFamily="18" charset="0"/>
              </a:rPr>
              <a:t>1)  People by email accept the design and the following conditions</a:t>
            </a:r>
          </a:p>
          <a:p>
            <a:pPr algn="ctr"/>
            <a:r>
              <a:rPr lang="en-US" dirty="0">
                <a:cs typeface="Times New Roman" pitchFamily="18" charset="0"/>
              </a:rPr>
              <a:t>2)      Participants are willing to change practices</a:t>
            </a:r>
          </a:p>
          <a:p>
            <a:pPr algn="ctr"/>
            <a:r>
              <a:rPr lang="en-US" dirty="0">
                <a:cs typeface="Times New Roman" pitchFamily="18" charset="0"/>
              </a:rPr>
              <a:t>3)      Participants are willing to question practices</a:t>
            </a:r>
          </a:p>
          <a:p>
            <a:pPr algn="ct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DE0E0215-698E-40F7-A90F-858281941ED9}" type="slidenum">
              <a:rPr lang="en-US"/>
              <a:pPr/>
              <a:t>98</a:t>
            </a:fld>
            <a:endParaRPr lang="en-US" dirty="0"/>
          </a:p>
        </p:txBody>
      </p:sp>
      <p:sp>
        <p:nvSpPr>
          <p:cNvPr id="68610" name="Rectangle 2"/>
          <p:cNvSpPr>
            <a:spLocks noGrp="1" noChangeArrowheads="1"/>
          </p:cNvSpPr>
          <p:nvPr>
            <p:ph type="title"/>
          </p:nvPr>
        </p:nvSpPr>
        <p:spPr/>
        <p:txBody>
          <a:bodyPr/>
          <a:lstStyle/>
          <a:p>
            <a:r>
              <a:rPr lang="en-US" dirty="0"/>
              <a:t>Speech Acts: </a:t>
            </a:r>
            <a:br>
              <a:rPr lang="en-US" dirty="0"/>
            </a:br>
            <a:r>
              <a:rPr lang="en-US" dirty="0"/>
              <a:t>Assertions Vs. Assessments</a:t>
            </a:r>
          </a:p>
        </p:txBody>
      </p:sp>
      <p:sp>
        <p:nvSpPr>
          <p:cNvPr id="68611" name="Rectangle 3"/>
          <p:cNvSpPr>
            <a:spLocks noGrp="1" noChangeArrowheads="1"/>
          </p:cNvSpPr>
          <p:nvPr>
            <p:ph type="body" idx="1"/>
          </p:nvPr>
        </p:nvSpPr>
        <p:spPr/>
        <p:txBody>
          <a:bodyPr>
            <a:normAutofit lnSpcReduction="10000"/>
          </a:bodyPr>
          <a:lstStyle/>
          <a:p>
            <a:pPr>
              <a:lnSpc>
                <a:spcPct val="90000"/>
              </a:lnSpc>
            </a:pPr>
            <a:r>
              <a:rPr lang="en-US" sz="3000" dirty="0"/>
              <a:t>It is important to understand the difference between assertions and assessments, when we listen to others or speak them ourselves. </a:t>
            </a:r>
          </a:p>
          <a:p>
            <a:pPr>
              <a:lnSpc>
                <a:spcPct val="90000"/>
              </a:lnSpc>
            </a:pPr>
            <a:r>
              <a:rPr lang="en-US" sz="3000" dirty="0"/>
              <a:t>Many people speak assessments with the conviction of truth — as if they were assertions. </a:t>
            </a:r>
          </a:p>
          <a:p>
            <a:pPr>
              <a:lnSpc>
                <a:spcPct val="90000"/>
              </a:lnSpc>
            </a:pPr>
            <a:r>
              <a:rPr lang="en-US" sz="3000" dirty="0"/>
              <a:t>Problems proliferate when this occurs:</a:t>
            </a:r>
          </a:p>
          <a:p>
            <a:pPr lvl="1">
              <a:lnSpc>
                <a:spcPct val="90000"/>
              </a:lnSpc>
            </a:pPr>
            <a:r>
              <a:rPr lang="en-US" sz="2500" dirty="0"/>
              <a:t>How can trust exist when what someone says is true turns out only to have been their judgment of what should be?</a:t>
            </a:r>
          </a:p>
          <a:p>
            <a:pPr lvl="1">
              <a:lnSpc>
                <a:spcPct val="90000"/>
              </a:lnSpc>
            </a:pPr>
            <a:r>
              <a:rPr lang="en-US" sz="2500" dirty="0"/>
              <a:t>How can communication succeed when one of the persons fails to acknowledge that what he or she says is an assessment — just one view of the world?</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9CE188BF-DC47-42BB-9006-69948D75CE95}" type="slidenum">
              <a:rPr lang="en-US"/>
              <a:pPr/>
              <a:t>99</a:t>
            </a:fld>
            <a:endParaRPr lang="en-US" dirty="0"/>
          </a:p>
        </p:txBody>
      </p:sp>
      <p:sp>
        <p:nvSpPr>
          <p:cNvPr id="77826" name="Rectangle 2"/>
          <p:cNvSpPr>
            <a:spLocks noGrp="1" noChangeArrowheads="1"/>
          </p:cNvSpPr>
          <p:nvPr>
            <p:ph type="title"/>
          </p:nvPr>
        </p:nvSpPr>
        <p:spPr/>
        <p:txBody>
          <a:bodyPr/>
          <a:lstStyle/>
          <a:p>
            <a:r>
              <a:rPr lang="en-US" dirty="0"/>
              <a:t>How Speech Acts Alter Listening</a:t>
            </a:r>
          </a:p>
        </p:txBody>
      </p:sp>
      <p:sp>
        <p:nvSpPr>
          <p:cNvPr id="77828" name="Rectangle 4"/>
          <p:cNvSpPr>
            <a:spLocks noGrp="1" noChangeArrowheads="1"/>
          </p:cNvSpPr>
          <p:nvPr>
            <p:ph type="body" sz="half" idx="2"/>
          </p:nvPr>
        </p:nvSpPr>
        <p:spPr>
          <a:xfrm>
            <a:off x="3429000" y="1524000"/>
            <a:ext cx="5334000" cy="4114800"/>
          </a:xfrm>
        </p:spPr>
        <p:txBody>
          <a:bodyPr>
            <a:noAutofit/>
          </a:bodyPr>
          <a:lstStyle/>
          <a:p>
            <a:pPr>
              <a:lnSpc>
                <a:spcPct val="90000"/>
              </a:lnSpc>
            </a:pPr>
            <a:r>
              <a:rPr lang="en-US" sz="2600" dirty="0"/>
              <a:t>Does the speaker believe what he is saying is an assertion or assessment?</a:t>
            </a:r>
          </a:p>
          <a:p>
            <a:pPr>
              <a:lnSpc>
                <a:spcPct val="90000"/>
              </a:lnSpc>
            </a:pPr>
            <a:r>
              <a:rPr lang="en-US" sz="2600" dirty="0"/>
              <a:t>If it is an assessment, does the speaker say it with the conviction of truth? How will this affect my attempts to communicate with him?</a:t>
            </a:r>
          </a:p>
          <a:p>
            <a:pPr>
              <a:lnSpc>
                <a:spcPct val="90000"/>
              </a:lnSpc>
            </a:pPr>
            <a:r>
              <a:rPr lang="en-US" sz="2600" dirty="0"/>
              <a:t>Do I recognize whether my responses to the speaker are assertions or assessments? </a:t>
            </a:r>
            <a:br>
              <a:rPr lang="en-US" sz="2600" dirty="0"/>
            </a:br>
            <a:r>
              <a:rPr lang="en-US" sz="2600" dirty="0"/>
              <a:t>In other words, am I as convinced that what I have to say is truth? Do I ground my assessments?</a:t>
            </a:r>
          </a:p>
        </p:txBody>
      </p:sp>
      <p:pic>
        <p:nvPicPr>
          <p:cNvPr id="77829" name="Picture 5" descr="C:\WINDOWS\Application Data\Microsoft\Media Catalog\Downloaded Clips\cl0\BS01664_.wmf"/>
          <p:cNvPicPr>
            <a:picLocks noGrp="1" noChangeAspect="1" noChangeArrowheads="1"/>
          </p:cNvPicPr>
          <p:nvPr>
            <p:ph type="clipArt" sz="half" idx="1"/>
          </p:nvPr>
        </p:nvPicPr>
        <p:blipFill>
          <a:blip r:embed="rId3" cstate="print"/>
          <a:srcRect/>
          <a:stretch>
            <a:fillRect/>
          </a:stretch>
        </p:blipFill>
        <p:spPr>
          <a:xfrm>
            <a:off x="457200" y="1676400"/>
            <a:ext cx="2743200" cy="2635250"/>
          </a:xfrm>
        </p:spPr>
      </p:pic>
      <p:sp>
        <p:nvSpPr>
          <p:cNvPr id="77830" name="Text Box 6"/>
          <p:cNvSpPr txBox="1">
            <a:spLocks noChangeArrowheads="1"/>
          </p:cNvSpPr>
          <p:nvPr/>
        </p:nvSpPr>
        <p:spPr bwMode="auto">
          <a:xfrm>
            <a:off x="228600" y="4527550"/>
            <a:ext cx="3048000" cy="2101850"/>
          </a:xfrm>
          <a:prstGeom prst="rect">
            <a:avLst/>
          </a:prstGeom>
          <a:noFill/>
          <a:ln w="9525">
            <a:noFill/>
            <a:miter lim="800000"/>
            <a:headEnd/>
            <a:tailEnd/>
          </a:ln>
          <a:effectLst/>
        </p:spPr>
        <p:txBody>
          <a:bodyPr>
            <a:spAutoFit/>
          </a:bodyPr>
          <a:lstStyle/>
          <a:p>
            <a:pPr marL="238125" indent="-238125">
              <a:spcBef>
                <a:spcPct val="20000"/>
              </a:spcBef>
              <a:buFont typeface="Wingdings" pitchFamily="2" charset="2"/>
              <a:buChar char="§"/>
            </a:pPr>
            <a:r>
              <a:rPr lang="en-US" i="1" dirty="0"/>
              <a:t>Listening </a:t>
            </a:r>
            <a:r>
              <a:rPr lang="en-US" dirty="0"/>
              <a:t>comes about when I am open</a:t>
            </a:r>
          </a:p>
          <a:p>
            <a:pPr marL="627063" lvl="1" indent="-169863">
              <a:spcBef>
                <a:spcPct val="20000"/>
              </a:spcBef>
              <a:buFontTx/>
              <a:buChar char="–"/>
            </a:pPr>
            <a:r>
              <a:rPr lang="en-US" sz="2000" dirty="0"/>
              <a:t>Most commonly, a willingness to examine my own assumptions and beliefs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dissolve">
                                      <p:cBhvr>
                                        <p:cTn id="7" dur="500"/>
                                        <p:tgtEl>
                                          <p:spTgt spid="778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dissolve">
                                      <p:cBhvr>
                                        <p:cTn id="12" dur="500"/>
                                        <p:tgtEl>
                                          <p:spTgt spid="778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8">
                                            <p:txEl>
                                              <p:pRg st="0" end="0"/>
                                            </p:txEl>
                                          </p:spTgt>
                                        </p:tgtEl>
                                        <p:attrNameLst>
                                          <p:attrName>style.visibility</p:attrName>
                                        </p:attrNameLst>
                                      </p:cBhvr>
                                      <p:to>
                                        <p:strVal val="visible"/>
                                      </p:to>
                                    </p:set>
                                    <p:animEffect transition="in" filter="dissolve">
                                      <p:cBhvr>
                                        <p:cTn id="17" dur="500"/>
                                        <p:tgtEl>
                                          <p:spTgt spid="778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8">
                                            <p:txEl>
                                              <p:pRg st="1" end="1"/>
                                            </p:txEl>
                                          </p:spTgt>
                                        </p:tgtEl>
                                        <p:attrNameLst>
                                          <p:attrName>style.visibility</p:attrName>
                                        </p:attrNameLst>
                                      </p:cBhvr>
                                      <p:to>
                                        <p:strVal val="visible"/>
                                      </p:to>
                                    </p:set>
                                    <p:animEffect transition="in" filter="dissolve">
                                      <p:cBhvr>
                                        <p:cTn id="22" dur="500"/>
                                        <p:tgtEl>
                                          <p:spTgt spid="7782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828">
                                            <p:txEl>
                                              <p:pRg st="2" end="2"/>
                                            </p:txEl>
                                          </p:spTgt>
                                        </p:tgtEl>
                                        <p:attrNameLst>
                                          <p:attrName>style.visibility</p:attrName>
                                        </p:attrNameLst>
                                      </p:cBhvr>
                                      <p:to>
                                        <p:strVal val="visible"/>
                                      </p:to>
                                    </p:set>
                                    <p:animEffect transition="in" filter="dissolve">
                                      <p:cBhvr>
                                        <p:cTn id="27" dur="500"/>
                                        <p:tgtEl>
                                          <p:spTgt spid="778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bldLvl="4" autoUpdateAnimBg="0"/>
      <p:bldP spid="77830"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j-preferred">
      <a:majorFont>
        <a:latin typeface="Arial"/>
        <a:ea typeface=""/>
        <a:cs typeface=""/>
      </a:majorFont>
      <a:minorFont>
        <a:latin typeface="Arial Narrow"/>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D4552CBF497842890C649EF662C355" ma:contentTypeVersion="0" ma:contentTypeDescription="Create a new document." ma:contentTypeScope="" ma:versionID="b373a1fac66068ede2163db34869c528">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23EBB-5B9C-479F-A30A-DC11A8E65228}">
  <ds:schemaRefs>
    <ds:schemaRef ds:uri="http://schemas.microsoft.com/office/2006/metadata/properties"/>
  </ds:schemaRefs>
</ds:datastoreItem>
</file>

<file path=customXml/itemProps2.xml><?xml version="1.0" encoding="utf-8"?>
<ds:datastoreItem xmlns:ds="http://schemas.openxmlformats.org/officeDocument/2006/customXml" ds:itemID="{8B8A5064-8B6F-4732-88C2-A5C80EF4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A5092A7-A03C-45B8-A74E-781DEB592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16483</TotalTime>
  <Words>12676</Words>
  <Application>Microsoft Office PowerPoint</Application>
  <PresentationFormat>On-screen Show (4:3)</PresentationFormat>
  <Paragraphs>1133</Paragraphs>
  <Slides>116</Slides>
  <Notes>90</Notes>
  <HiddenSlides>10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116</vt:i4>
      </vt:variant>
    </vt:vector>
  </HeadingPairs>
  <TitlesOfParts>
    <vt:vector size="131" baseType="lpstr">
      <vt:lpstr>Aharoni</vt:lpstr>
      <vt:lpstr>Arial</vt:lpstr>
      <vt:lpstr>Arial Narrow</vt:lpstr>
      <vt:lpstr>Bauhaus 93</vt:lpstr>
      <vt:lpstr>Berlin Sans FB</vt:lpstr>
      <vt:lpstr>Book Antiqua</vt:lpstr>
      <vt:lpstr>Calibri</vt:lpstr>
      <vt:lpstr>Comic Sans MS</vt:lpstr>
      <vt:lpstr>Corbel</vt:lpstr>
      <vt:lpstr>Stencil</vt:lpstr>
      <vt:lpstr>Times</vt:lpstr>
      <vt:lpstr>Times New Roman</vt:lpstr>
      <vt:lpstr>Wingdings</vt:lpstr>
      <vt:lpstr>Wingdings 2</vt:lpstr>
      <vt:lpstr>Oriel</vt:lpstr>
      <vt:lpstr>Ten Tools</vt:lpstr>
      <vt:lpstr>Session 1</vt:lpstr>
      <vt:lpstr>Ten Tools</vt:lpstr>
      <vt:lpstr>What Might You Gain From This Session?</vt:lpstr>
      <vt:lpstr>How do I…</vt:lpstr>
      <vt:lpstr>Our source for today is Fernando Flores</vt:lpstr>
      <vt:lpstr>The Atom Of Work Is A Means To Effective Collaboration At A Granular Level</vt:lpstr>
      <vt:lpstr>PowerPoint Presentation</vt:lpstr>
      <vt:lpstr>All value requires action, but not all action leads to value</vt:lpstr>
      <vt:lpstr>45 Minutes of Fun</vt:lpstr>
      <vt:lpstr>“Business is the exchange of entities to which values have been assigned”</vt:lpstr>
      <vt:lpstr>why bother learning about this tool? What does it do? </vt:lpstr>
      <vt:lpstr>Mindset for Atom of Work</vt:lpstr>
      <vt:lpstr>PowerPoint Presentation</vt:lpstr>
      <vt:lpstr>Deeply imprinted</vt:lpstr>
      <vt:lpstr>Real-World Effective Actions Require Mutuality</vt:lpstr>
      <vt:lpstr>Real-World Effective Actions Require Mutuality</vt:lpstr>
      <vt:lpstr>Organizations require vast networks of atoms of work</vt:lpstr>
      <vt:lpstr>Context &amp; Mindset Accepted:  Now What Do I Do?</vt:lpstr>
      <vt:lpstr>PowerPoint Presentation</vt:lpstr>
      <vt:lpstr>Splitting the atom</vt:lpstr>
      <vt:lpstr>What are the key parts of the atom of work?</vt:lpstr>
      <vt:lpstr>What is the first thing that you would do?</vt:lpstr>
      <vt:lpstr>PowerPoint Presentation</vt:lpstr>
      <vt:lpstr>Are requests, promises, &amp; offers always handled well in your work situation? </vt:lpstr>
      <vt:lpstr>The Two Sides of Requests</vt:lpstr>
      <vt:lpstr>Atom of Work </vt:lpstr>
      <vt:lpstr>Recall Those requests we discussed: did you think a commitment was made? end up with a result that left someone disappointed?</vt:lpstr>
      <vt:lpstr>Listening is Critical</vt:lpstr>
      <vt:lpstr>What Are You Really Hearing? Requests? Promises? Offers?</vt:lpstr>
      <vt:lpstr>Offers and negotiations follow</vt:lpstr>
      <vt:lpstr>Requests Can Lead to Offers</vt:lpstr>
      <vt:lpstr>The Promise Is Made:  What Comes Next?</vt:lpstr>
      <vt:lpstr>PowerPoint Presentation</vt:lpstr>
      <vt:lpstr>What happens if it doesn’t work?</vt:lpstr>
      <vt:lpstr>Atom of Work Fernando Flores</vt:lpstr>
      <vt:lpstr>Have You Ever Suffered a Broken Promise?</vt:lpstr>
      <vt:lpstr>Breakdowns: problems as seeds of transformation</vt:lpstr>
      <vt:lpstr>Effective Complaints</vt:lpstr>
      <vt:lpstr>Effective Complaints</vt:lpstr>
      <vt:lpstr>Effective Complaints</vt:lpstr>
      <vt:lpstr>Effective Complaints</vt:lpstr>
      <vt:lpstr>PowerPoint Presentation</vt:lpstr>
      <vt:lpstr>With whom will YOU use this tool?</vt:lpstr>
      <vt:lpstr>Appendix</vt:lpstr>
      <vt:lpstr>PowerPoint Presentation</vt:lpstr>
      <vt:lpstr>PowerPoint Presentation</vt:lpstr>
      <vt:lpstr>PowerPoint Presentation</vt:lpstr>
      <vt:lpstr>PowerPoint Presentation</vt:lpstr>
      <vt:lpstr>How Do You Make Effective Requests?</vt:lpstr>
      <vt:lpstr>Effective Requests</vt:lpstr>
      <vt:lpstr>Successful Requests,  Offers, and Promises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self-portrait</vt:lpstr>
      <vt:lpstr>4 different requests</vt:lpstr>
      <vt:lpstr>Your self-portrait: what happened?</vt:lpstr>
      <vt:lpstr>4 different requests: what’s the difference?</vt:lpstr>
      <vt:lpstr>Misunderstood requests, promises, offers, conditions, and acceptances create a breakdown</vt:lpstr>
      <vt:lpstr>Why did our breakdown occur?</vt:lpstr>
      <vt:lpstr>have you ever had an ‘atom of work’  breakdown as requester or performer at work? how did you feel?</vt:lpstr>
      <vt:lpstr>PowerPoint Presentation</vt:lpstr>
      <vt:lpstr>PowerPoint Presentation</vt:lpstr>
      <vt:lpstr>PowerPoint Presentation</vt:lpstr>
      <vt:lpstr>Assertion or Assessment? Why does that matter very much?</vt:lpstr>
      <vt:lpstr>Assessments Are Not Assertions  Gary Burchill and David Walden</vt:lpstr>
      <vt:lpstr>Assessments Are Not Assertions</vt:lpstr>
      <vt:lpstr>Assessments Are Not Assertions: Watch Your Listening, Performers </vt:lpstr>
      <vt:lpstr>PowerPoint Presentation</vt:lpstr>
      <vt:lpstr>PowerPoint Presentation</vt:lpstr>
      <vt:lpstr>PowerPoint Presentation</vt:lpstr>
      <vt:lpstr>Your Situation</vt:lpstr>
      <vt:lpstr>A background Book co-authored by Flores</vt:lpstr>
      <vt:lpstr>Appendix</vt:lpstr>
      <vt:lpstr>Video Interlude</vt:lpstr>
      <vt:lpstr>PowerPoint Presentation</vt:lpstr>
      <vt:lpstr>PowerPoint Presentation</vt:lpstr>
      <vt:lpstr>Speech Acts:  A Prism for Looking  at the Way We Talk</vt:lpstr>
      <vt:lpstr>The Acts in Action</vt:lpstr>
      <vt:lpstr>Speech Acts:   Assertions</vt:lpstr>
      <vt:lpstr>Speech Acts:   Assertions</vt:lpstr>
      <vt:lpstr>What Are the Categories Into Which Our Speaking &amp; Listening Fall?</vt:lpstr>
      <vt:lpstr>Give Some Examples of Assertions</vt:lpstr>
      <vt:lpstr>Speech Acts: Declarations</vt:lpstr>
      <vt:lpstr>Speech Acts: Assessments</vt:lpstr>
      <vt:lpstr>Speech Acts: Assessments</vt:lpstr>
      <vt:lpstr>Give Some Examples of Assessments You Hear in Your Work Situation </vt:lpstr>
      <vt:lpstr>Promises are declarations: what does that mean?</vt:lpstr>
      <vt:lpstr>Requests That Failed to Satisfy</vt:lpstr>
      <vt:lpstr>An Offer as Example</vt:lpstr>
      <vt:lpstr>Speech Acts:  Assertions Vs. Assessments</vt:lpstr>
      <vt:lpstr>How Speech Acts Alter Listening</vt:lpstr>
      <vt:lpstr>eliciting or making promises? speaking with specificity creates a sense of accountability and commitment. </vt:lpstr>
      <vt:lpstr>Perform: to carry into effect</vt:lpstr>
      <vt:lpstr>first, you need to follow an effective sequence for action: relationship comes 1st</vt:lpstr>
      <vt:lpstr>What kind of conversation were we having?</vt:lpstr>
      <vt:lpstr>Another way of looking at Conversations for Action</vt:lpstr>
      <vt:lpstr>why is the atom of work important?</vt:lpstr>
      <vt:lpstr>Context How are you part of adding value?</vt:lpstr>
      <vt:lpstr>We Expect Mutuality, we depend upon reciprocity, we honor duty</vt:lpstr>
      <vt:lpstr>networks of commitments</vt:lpstr>
      <vt:lpstr>Context &amp; Mindset Why do such conversations and interactions matter?</vt:lpstr>
      <vt:lpstr>Why do such conversations and interactions matter?</vt:lpstr>
      <vt:lpstr>A tool that can make these conversations more effective and deal with instances where they break down is the Atom of Work</vt:lpstr>
      <vt:lpstr>Two Roles: Requester &amp; Performer Choose One!</vt:lpstr>
      <vt:lpstr>Flores’ Advice For Requesters</vt:lpstr>
      <vt:lpstr>Requests Can Lead to Offers</vt:lpstr>
      <vt:lpstr>The Promise Is Made:  What Comes Next?</vt:lpstr>
      <vt:lpstr>PowerPoint Presentation</vt:lpstr>
    </vt:vector>
  </TitlesOfParts>
  <Company>Falcarragh Institute,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 of work</dc:title>
  <dc:creator>Martin J. Leahy, Ph.D.</dc:creator>
  <cp:lastModifiedBy>T.J. Elliott</cp:lastModifiedBy>
  <cp:revision>774</cp:revision>
  <cp:lastPrinted>2015-01-22T22:20:22Z</cp:lastPrinted>
  <dcterms:created xsi:type="dcterms:W3CDTF">2005-02-23T00:41:45Z</dcterms:created>
  <dcterms:modified xsi:type="dcterms:W3CDTF">2022-09-22T21:37:01Z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0x01010037D4552CBF497842890C649EF662C355</vt:lpwstr>
  </property>
</Properties>
</file>